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05" r:id="rId3"/>
    <p:sldId id="257" r:id="rId4"/>
    <p:sldId id="258" r:id="rId5"/>
    <p:sldId id="318" r:id="rId6"/>
    <p:sldId id="260" r:id="rId7"/>
    <p:sldId id="261" r:id="rId8"/>
    <p:sldId id="319" r:id="rId9"/>
    <p:sldId id="264" r:id="rId10"/>
    <p:sldId id="265" r:id="rId11"/>
    <p:sldId id="262" r:id="rId12"/>
    <p:sldId id="267" r:id="rId13"/>
    <p:sldId id="306" r:id="rId14"/>
    <p:sldId id="268" r:id="rId15"/>
    <p:sldId id="269" r:id="rId16"/>
    <p:sldId id="270" r:id="rId17"/>
    <p:sldId id="271" r:id="rId18"/>
    <p:sldId id="272" r:id="rId19"/>
    <p:sldId id="275" r:id="rId20"/>
    <p:sldId id="276" r:id="rId21"/>
    <p:sldId id="321" r:id="rId22"/>
    <p:sldId id="278" r:id="rId23"/>
    <p:sldId id="281" r:id="rId24"/>
    <p:sldId id="282" r:id="rId25"/>
    <p:sldId id="280" r:id="rId26"/>
    <p:sldId id="285" r:id="rId27"/>
    <p:sldId id="286" r:id="rId28"/>
    <p:sldId id="287" r:id="rId29"/>
    <p:sldId id="288" r:id="rId30"/>
    <p:sldId id="289" r:id="rId31"/>
    <p:sldId id="290" r:id="rId32"/>
    <p:sldId id="291" r:id="rId33"/>
    <p:sldId id="294" r:id="rId34"/>
    <p:sldId id="295" r:id="rId35"/>
    <p:sldId id="320" r:id="rId36"/>
    <p:sldId id="299" r:id="rId37"/>
    <p:sldId id="302" r:id="rId38"/>
    <p:sldId id="309" r:id="rId39"/>
    <p:sldId id="310" r:id="rId40"/>
    <p:sldId id="293" r:id="rId41"/>
    <p:sldId id="307" r:id="rId42"/>
    <p:sldId id="304" r:id="rId43"/>
    <p:sldId id="303" r:id="rId44"/>
    <p:sldId id="312" r:id="rId45"/>
    <p:sldId id="313" r:id="rId46"/>
    <p:sldId id="317" r:id="rId47"/>
    <p:sldId id="314" r:id="rId48"/>
    <p:sldId id="315" r:id="rId49"/>
    <p:sldId id="316" r:id="rId50"/>
    <p:sldId id="277" r:id="rId51"/>
    <p:sldId id="284" r:id="rId52"/>
    <p:sldId id="30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3" autoAdjust="0"/>
    <p:restoredTop sz="94660"/>
  </p:normalViewPr>
  <p:slideViewPr>
    <p:cSldViewPr showGuides="1">
      <p:cViewPr varScale="1">
        <p:scale>
          <a:sx n="82" d="100"/>
          <a:sy n="82" d="100"/>
        </p:scale>
        <p:origin x="-970" y="-82"/>
      </p:cViewPr>
      <p:guideLst>
        <p:guide orient="horz" pos="62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45" b="1" i="0" u="none" strike="noStrike" baseline="0">
                <a:solidFill>
                  <a:srgbClr val="000000"/>
                </a:solidFill>
                <a:latin typeface="Arial"/>
                <a:ea typeface="Arial"/>
                <a:cs typeface="Arial"/>
              </a:defRPr>
            </a:pPr>
            <a:r>
              <a:rPr lang="en-US" dirty="0" smtClean="0"/>
              <a:t>Tool Revenue</a:t>
            </a:r>
            <a:endParaRPr lang="en-US" dirty="0"/>
          </a:p>
        </c:rich>
      </c:tx>
      <c:layout>
        <c:manualLayout>
          <c:xMode val="edge"/>
          <c:yMode val="edge"/>
          <c:x val="0.45605700712589081"/>
          <c:y val="4.2222222222222293E-2"/>
        </c:manualLayout>
      </c:layout>
      <c:overlay val="0"/>
      <c:spPr>
        <a:noFill/>
        <a:ln w="34506">
          <a:noFill/>
        </a:ln>
      </c:spPr>
    </c:title>
    <c:autoTitleDeleted val="0"/>
    <c:view3D>
      <c:rotX val="15"/>
      <c:hPercent val="42"/>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0.1140142517814728"/>
          <c:y val="0.2044444444444449"/>
          <c:w val="0.8741092636579576"/>
          <c:h val="0.65777777777777879"/>
        </c:manualLayout>
      </c:layout>
      <c:bar3DChart>
        <c:barDir val="col"/>
        <c:grouping val="clustered"/>
        <c:varyColors val="0"/>
        <c:ser>
          <c:idx val="0"/>
          <c:order val="0"/>
          <c:tx>
            <c:strRef>
              <c:f>Sheet1!$C$5</c:f>
              <c:strCache>
                <c:ptCount val="1"/>
                <c:pt idx="0">
                  <c:v>2006</c:v>
                </c:pt>
              </c:strCache>
            </c:strRef>
          </c:tx>
          <c:spPr>
            <a:gradFill rotWithShape="0">
              <a:gsLst>
                <a:gs pos="0">
                  <a:srgbClr val="9999FF">
                    <a:gamma/>
                    <a:shade val="46275"/>
                    <a:invGamma/>
                  </a:srgbClr>
                </a:gs>
                <a:gs pos="100000">
                  <a:srgbClr val="9999FF"/>
                </a:gs>
              </a:gsLst>
              <a:lin ang="5400000" scaled="1"/>
            </a:gradFill>
            <a:ln w="17253">
              <a:solidFill>
                <a:srgbClr val="000000"/>
              </a:solidFill>
              <a:prstDash val="solid"/>
            </a:ln>
          </c:spPr>
          <c:invertIfNegative val="0"/>
          <c:dLbls>
            <c:dLbl>
              <c:idx val="0"/>
              <c:layout>
                <c:manualLayout>
                  <c:x val="1.7676594381207857E-3"/>
                  <c:y val="-1.5426875694592307E-2"/>
                </c:manualLayout>
              </c:layout>
              <c:showLegendKey val="0"/>
              <c:showVal val="1"/>
              <c:showCatName val="0"/>
              <c:showSerName val="0"/>
              <c:showPercent val="0"/>
              <c:showBubbleSize val="0"/>
            </c:dLbl>
            <c:dLbl>
              <c:idx val="1"/>
              <c:layout>
                <c:manualLayout>
                  <c:x val="3.9856798479130026E-3"/>
                  <c:y val="-1.0347000543850743E-2"/>
                </c:manualLayout>
              </c:layout>
              <c:showLegendKey val="0"/>
              <c:showVal val="1"/>
              <c:showCatName val="0"/>
              <c:showSerName val="0"/>
              <c:showPercent val="0"/>
              <c:showBubbleSize val="0"/>
            </c:dLbl>
            <c:dLbl>
              <c:idx val="2"/>
              <c:layout>
                <c:manualLayout>
                  <c:x val="9.3900618521287043E-3"/>
                  <c:y val="-1.8888321392258271E-2"/>
                </c:manualLayout>
              </c:layout>
              <c:showLegendKey val="0"/>
              <c:showVal val="1"/>
              <c:showCatName val="0"/>
              <c:showSerName val="0"/>
              <c:showPercent val="0"/>
              <c:showBubbleSize val="0"/>
            </c:dLbl>
            <c:dLbl>
              <c:idx val="3"/>
              <c:layout>
                <c:manualLayout>
                  <c:x val="1.1608082261920841E-2"/>
                  <c:y val="-1.8361258896691757E-2"/>
                </c:manualLayout>
              </c:layout>
              <c:showLegendKey val="0"/>
              <c:showVal val="1"/>
              <c:showCatName val="0"/>
              <c:showSerName val="0"/>
              <c:showPercent val="0"/>
              <c:showBubbleSize val="0"/>
            </c:dLbl>
            <c:spPr>
              <a:noFill/>
              <a:ln w="34506">
                <a:noFill/>
              </a:ln>
            </c:spPr>
            <c:txPr>
              <a:bodyPr/>
              <a:lstStyle/>
              <a:p>
                <a:pPr>
                  <a:defRPr sz="1087"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Sheet1!$B$6:$B$9</c:f>
              <c:strCache>
                <c:ptCount val="4"/>
                <c:pt idx="0">
                  <c:v>Total EDA</c:v>
                </c:pt>
                <c:pt idx="1">
                  <c:v>Logic Simulation</c:v>
                </c:pt>
                <c:pt idx="2">
                  <c:v>Hardware Assisted Verification</c:v>
                </c:pt>
                <c:pt idx="3">
                  <c:v>Formal Verification</c:v>
                </c:pt>
              </c:strCache>
            </c:strRef>
          </c:cat>
          <c:val>
            <c:numRef>
              <c:f>Sheet1!$C$6:$C$9</c:f>
              <c:numCache>
                <c:formatCode>General</c:formatCode>
                <c:ptCount val="4"/>
                <c:pt idx="0">
                  <c:v>5307.2</c:v>
                </c:pt>
                <c:pt idx="1">
                  <c:v>376.6</c:v>
                </c:pt>
                <c:pt idx="2">
                  <c:v>155.69999999999999</c:v>
                </c:pt>
                <c:pt idx="3">
                  <c:v>93.7</c:v>
                </c:pt>
              </c:numCache>
            </c:numRef>
          </c:val>
        </c:ser>
        <c:ser>
          <c:idx val="1"/>
          <c:order val="1"/>
          <c:tx>
            <c:strRef>
              <c:f>Sheet1!$D$5</c:f>
              <c:strCache>
                <c:ptCount val="1"/>
                <c:pt idx="0">
                  <c:v>2007</c:v>
                </c:pt>
              </c:strCache>
            </c:strRef>
          </c:tx>
          <c:spPr>
            <a:gradFill rotWithShape="0">
              <a:gsLst>
                <a:gs pos="0">
                  <a:srgbClr val="00FF00">
                    <a:gamma/>
                    <a:shade val="46275"/>
                    <a:invGamma/>
                  </a:srgbClr>
                </a:gs>
                <a:gs pos="100000">
                  <a:srgbClr val="00FF00"/>
                </a:gs>
              </a:gsLst>
              <a:lin ang="5400000" scaled="1"/>
            </a:gradFill>
            <a:ln w="17253">
              <a:solidFill>
                <a:srgbClr val="000000"/>
              </a:solidFill>
              <a:prstDash val="solid"/>
            </a:ln>
          </c:spPr>
          <c:invertIfNegative val="0"/>
          <c:dLbls>
            <c:dLbl>
              <c:idx val="0"/>
              <c:layout>
                <c:manualLayout>
                  <c:x val="9.5666675337049839E-3"/>
                  <c:y val="-1.422484689413816E-2"/>
                </c:manualLayout>
              </c:layout>
              <c:showLegendKey val="0"/>
              <c:showVal val="1"/>
              <c:showCatName val="0"/>
              <c:showSerName val="0"/>
              <c:showPercent val="0"/>
              <c:showBubbleSize val="0"/>
            </c:dLbl>
            <c:dLbl>
              <c:idx val="1"/>
              <c:layout>
                <c:manualLayout>
                  <c:x val="1.2972336399554293E-2"/>
                  <c:y val="-2.1476082381594132E-2"/>
                </c:manualLayout>
              </c:layout>
              <c:showLegendKey val="0"/>
              <c:showVal val="1"/>
              <c:showCatName val="0"/>
              <c:showSerName val="0"/>
              <c:showPercent val="0"/>
              <c:showBubbleSize val="0"/>
            </c:dLbl>
            <c:dLbl>
              <c:idx val="2"/>
              <c:layout>
                <c:manualLayout>
                  <c:x val="1.2438476123484758E-2"/>
                  <c:y val="-2.3376439431557389E-2"/>
                </c:manualLayout>
              </c:layout>
              <c:showLegendKey val="0"/>
              <c:showVal val="1"/>
              <c:showCatName val="0"/>
              <c:showSerName val="0"/>
              <c:showPercent val="0"/>
              <c:showBubbleSize val="0"/>
            </c:dLbl>
            <c:dLbl>
              <c:idx val="3"/>
              <c:layout>
                <c:manualLayout>
                  <c:x val="1.3092378254495865E-2"/>
                  <c:y val="-1.0797427348608451E-2"/>
                </c:manualLayout>
              </c:layout>
              <c:showLegendKey val="0"/>
              <c:showVal val="1"/>
              <c:showCatName val="0"/>
              <c:showSerName val="0"/>
              <c:showPercent val="0"/>
              <c:showBubbleSize val="0"/>
            </c:dLbl>
            <c:spPr>
              <a:noFill/>
              <a:ln w="34506">
                <a:noFill/>
              </a:ln>
            </c:spPr>
            <c:txPr>
              <a:bodyPr/>
              <a:lstStyle/>
              <a:p>
                <a:pPr>
                  <a:defRPr sz="1087"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Sheet1!$B$6:$B$9</c:f>
              <c:strCache>
                <c:ptCount val="4"/>
                <c:pt idx="0">
                  <c:v>Total EDA</c:v>
                </c:pt>
                <c:pt idx="1">
                  <c:v>Logic Simulation</c:v>
                </c:pt>
                <c:pt idx="2">
                  <c:v>Hardware Assisted Verification</c:v>
                </c:pt>
                <c:pt idx="3">
                  <c:v>Formal Verification</c:v>
                </c:pt>
              </c:strCache>
            </c:strRef>
          </c:cat>
          <c:val>
            <c:numRef>
              <c:f>Sheet1!$D$6:$D$9</c:f>
              <c:numCache>
                <c:formatCode>General</c:formatCode>
                <c:ptCount val="4"/>
                <c:pt idx="0">
                  <c:v>5790.6</c:v>
                </c:pt>
                <c:pt idx="1">
                  <c:v>421.3</c:v>
                </c:pt>
                <c:pt idx="2">
                  <c:v>177.7</c:v>
                </c:pt>
                <c:pt idx="3">
                  <c:v>125.19999999999999</c:v>
                </c:pt>
              </c:numCache>
            </c:numRef>
          </c:val>
        </c:ser>
        <c:ser>
          <c:idx val="2"/>
          <c:order val="2"/>
          <c:tx>
            <c:strRef>
              <c:f>Sheet1!$E$5</c:f>
              <c:strCache>
                <c:ptCount val="1"/>
                <c:pt idx="0">
                  <c:v>2008</c:v>
                </c:pt>
              </c:strCache>
            </c:strRef>
          </c:tx>
          <c:spPr>
            <a:gradFill rotWithShape="0">
              <a:gsLst>
                <a:gs pos="0">
                  <a:srgbClr val="FFFF00">
                    <a:gamma/>
                    <a:shade val="46275"/>
                    <a:invGamma/>
                  </a:srgbClr>
                </a:gs>
                <a:gs pos="100000">
                  <a:srgbClr val="FFFF00"/>
                </a:gs>
              </a:gsLst>
              <a:lin ang="5400000" scaled="1"/>
            </a:gradFill>
            <a:ln w="17253">
              <a:solidFill>
                <a:srgbClr val="000000"/>
              </a:solidFill>
              <a:prstDash val="solid"/>
            </a:ln>
          </c:spPr>
          <c:invertIfNegative val="0"/>
          <c:dLbls>
            <c:dLbl>
              <c:idx val="0"/>
              <c:layout>
                <c:manualLayout>
                  <c:x val="3.2805219509054212E-2"/>
                  <c:y val="-2.3550991936818661E-2"/>
                </c:manualLayout>
              </c:layout>
              <c:showLegendKey val="0"/>
              <c:showVal val="1"/>
              <c:showCatName val="0"/>
              <c:showSerName val="0"/>
              <c:showPercent val="0"/>
              <c:showBubbleSize val="0"/>
            </c:dLbl>
            <c:dLbl>
              <c:idx val="1"/>
              <c:layout>
                <c:manualLayout>
                  <c:x val="2.3146755358276278E-2"/>
                  <c:y val="-6.4116478683408024E-3"/>
                </c:manualLayout>
              </c:layout>
              <c:showLegendKey val="0"/>
              <c:showVal val="1"/>
              <c:showCatName val="0"/>
              <c:showSerName val="0"/>
              <c:showPercent val="0"/>
              <c:showBubbleSize val="0"/>
            </c:dLbl>
            <c:dLbl>
              <c:idx val="2"/>
              <c:layout>
                <c:manualLayout>
                  <c:x val="2.0237484219068989E-2"/>
                  <c:y val="-2.3471305951620926E-2"/>
                </c:manualLayout>
              </c:layout>
              <c:showLegendKey val="0"/>
              <c:showVal val="1"/>
              <c:showCatName val="0"/>
              <c:showSerName val="0"/>
              <c:showPercent val="0"/>
              <c:showBubbleSize val="0"/>
            </c:dLbl>
            <c:dLbl>
              <c:idx val="3"/>
              <c:layout>
                <c:manualLayout>
                  <c:x val="1.8892559260690365E-2"/>
                  <c:y val="-1.6634035610413586E-2"/>
                </c:manualLayout>
              </c:layout>
              <c:showLegendKey val="0"/>
              <c:showVal val="1"/>
              <c:showCatName val="0"/>
              <c:showSerName val="0"/>
              <c:showPercent val="0"/>
              <c:showBubbleSize val="0"/>
            </c:dLbl>
            <c:spPr>
              <a:noFill/>
              <a:ln w="34506">
                <a:noFill/>
              </a:ln>
            </c:spPr>
            <c:txPr>
              <a:bodyPr/>
              <a:lstStyle/>
              <a:p>
                <a:pPr>
                  <a:defRPr sz="1087"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Sheet1!$B$6:$B$9</c:f>
              <c:strCache>
                <c:ptCount val="4"/>
                <c:pt idx="0">
                  <c:v>Total EDA</c:v>
                </c:pt>
                <c:pt idx="1">
                  <c:v>Logic Simulation</c:v>
                </c:pt>
                <c:pt idx="2">
                  <c:v>Hardware Assisted Verification</c:v>
                </c:pt>
                <c:pt idx="3">
                  <c:v>Formal Verification</c:v>
                </c:pt>
              </c:strCache>
            </c:strRef>
          </c:cat>
          <c:val>
            <c:numRef>
              <c:f>Sheet1!$E$6:$E$9</c:f>
              <c:numCache>
                <c:formatCode>General</c:formatCode>
                <c:ptCount val="4"/>
                <c:pt idx="0">
                  <c:v>5247.6</c:v>
                </c:pt>
                <c:pt idx="1">
                  <c:v>393.9</c:v>
                </c:pt>
                <c:pt idx="2">
                  <c:v>154.29999999999998</c:v>
                </c:pt>
                <c:pt idx="3">
                  <c:v>88.7</c:v>
                </c:pt>
              </c:numCache>
            </c:numRef>
          </c:val>
        </c:ser>
        <c:dLbls>
          <c:showLegendKey val="0"/>
          <c:showVal val="1"/>
          <c:showCatName val="0"/>
          <c:showSerName val="0"/>
          <c:showPercent val="0"/>
          <c:showBubbleSize val="0"/>
        </c:dLbls>
        <c:gapWidth val="150"/>
        <c:shape val="box"/>
        <c:axId val="36646912"/>
        <c:axId val="36648448"/>
        <c:axId val="0"/>
      </c:bar3DChart>
      <c:catAx>
        <c:axId val="36646912"/>
        <c:scaling>
          <c:orientation val="minMax"/>
        </c:scaling>
        <c:delete val="0"/>
        <c:axPos val="b"/>
        <c:numFmt formatCode="General" sourceLinked="1"/>
        <c:majorTickMark val="out"/>
        <c:minorTickMark val="none"/>
        <c:tickLblPos val="low"/>
        <c:spPr>
          <a:ln w="4313">
            <a:solidFill>
              <a:srgbClr val="000000"/>
            </a:solidFill>
            <a:prstDash val="solid"/>
          </a:ln>
        </c:spPr>
        <c:txPr>
          <a:bodyPr rot="0" vert="horz"/>
          <a:lstStyle/>
          <a:p>
            <a:pPr>
              <a:defRPr sz="1291" b="0" i="0" u="none" strike="noStrike" baseline="0">
                <a:solidFill>
                  <a:srgbClr val="000000"/>
                </a:solidFill>
                <a:latin typeface="Arial"/>
                <a:ea typeface="Arial"/>
                <a:cs typeface="Arial"/>
              </a:defRPr>
            </a:pPr>
            <a:endParaRPr lang="en-US"/>
          </a:p>
        </c:txPr>
        <c:crossAx val="36648448"/>
        <c:crosses val="autoZero"/>
        <c:auto val="1"/>
        <c:lblAlgn val="ctr"/>
        <c:lblOffset val="100"/>
        <c:tickLblSkip val="1"/>
        <c:tickMarkSkip val="1"/>
        <c:noMultiLvlLbl val="0"/>
      </c:catAx>
      <c:valAx>
        <c:axId val="36648448"/>
        <c:scaling>
          <c:orientation val="minMax"/>
        </c:scaling>
        <c:delete val="0"/>
        <c:axPos val="l"/>
        <c:majorGridlines>
          <c:spPr>
            <a:ln w="4313">
              <a:solidFill>
                <a:srgbClr val="000000"/>
              </a:solidFill>
              <a:prstDash val="solid"/>
            </a:ln>
          </c:spPr>
        </c:majorGridlines>
        <c:title>
          <c:tx>
            <c:rich>
              <a:bodyPr rot="0" vert="horz"/>
              <a:lstStyle/>
              <a:p>
                <a:pPr algn="ctr">
                  <a:defRPr sz="1562" b="1" i="0" u="none" strike="noStrike" baseline="0">
                    <a:solidFill>
                      <a:srgbClr val="000000"/>
                    </a:solidFill>
                    <a:latin typeface="Arial"/>
                    <a:ea typeface="Arial"/>
                    <a:cs typeface="Arial"/>
                  </a:defRPr>
                </a:pPr>
                <a:r>
                  <a:rPr lang="en-US"/>
                  <a:t>$M</a:t>
                </a:r>
              </a:p>
            </c:rich>
          </c:tx>
          <c:layout>
            <c:manualLayout>
              <c:xMode val="edge"/>
              <c:yMode val="edge"/>
              <c:x val="5.225653206650837E-2"/>
              <c:y val="0.52222222222222159"/>
            </c:manualLayout>
          </c:layout>
          <c:overlay val="0"/>
          <c:spPr>
            <a:noFill/>
            <a:ln w="34506">
              <a:noFill/>
            </a:ln>
          </c:spPr>
        </c:title>
        <c:numFmt formatCode="0" sourceLinked="0"/>
        <c:majorTickMark val="out"/>
        <c:minorTickMark val="none"/>
        <c:tickLblPos val="nextTo"/>
        <c:spPr>
          <a:ln w="4313">
            <a:solidFill>
              <a:srgbClr val="000000"/>
            </a:solidFill>
            <a:prstDash val="solid"/>
          </a:ln>
        </c:spPr>
        <c:txPr>
          <a:bodyPr rot="0" vert="horz"/>
          <a:lstStyle/>
          <a:p>
            <a:pPr>
              <a:defRPr sz="1291" b="0" i="0" u="none" strike="noStrike" baseline="0">
                <a:solidFill>
                  <a:srgbClr val="000000"/>
                </a:solidFill>
                <a:latin typeface="Arial"/>
                <a:ea typeface="Arial"/>
                <a:cs typeface="Arial"/>
              </a:defRPr>
            </a:pPr>
            <a:endParaRPr lang="en-US"/>
          </a:p>
        </c:txPr>
        <c:crossAx val="36646912"/>
        <c:crosses val="autoZero"/>
        <c:crossBetween val="between"/>
      </c:valAx>
      <c:spPr>
        <a:noFill/>
        <a:ln w="34506">
          <a:noFill/>
        </a:ln>
      </c:spPr>
    </c:plotArea>
    <c:legend>
      <c:legendPos val="r"/>
      <c:layout>
        <c:manualLayout>
          <c:xMode val="edge"/>
          <c:yMode val="edge"/>
          <c:x val="0.82541567695961993"/>
          <c:y val="0.32666666666666738"/>
          <c:w val="7.3634204275534479E-2"/>
          <c:h val="0.16222222222222224"/>
        </c:manualLayout>
      </c:layout>
      <c:overlay val="0"/>
      <c:spPr>
        <a:solidFill>
          <a:srgbClr val="FFFFFF"/>
        </a:solidFill>
        <a:ln w="4313">
          <a:solidFill>
            <a:srgbClr val="000000"/>
          </a:solidFill>
          <a:prstDash val="solid"/>
        </a:ln>
      </c:spPr>
      <c:txPr>
        <a:bodyPr/>
        <a:lstStyle/>
        <a:p>
          <a:pPr>
            <a:defRPr sz="1182"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261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sz="2000" dirty="0"/>
              <a:t>Formal </a:t>
            </a:r>
            <a:r>
              <a:rPr lang="en-US" sz="2000" dirty="0" smtClean="0"/>
              <a:t>Verification Market Share</a:t>
            </a:r>
            <a:endParaRPr lang="en-US" sz="2000" dirty="0"/>
          </a:p>
        </c:rich>
      </c:tx>
      <c:layout>
        <c:manualLayout>
          <c:xMode val="edge"/>
          <c:yMode val="edge"/>
          <c:x val="5.2504311324412113E-2"/>
          <c:y val="5.8015985817325158E-2"/>
        </c:manualLayout>
      </c:layout>
      <c:overlay val="0"/>
      <c:spPr>
        <a:noFill/>
        <a:ln w="35340">
          <a:noFill/>
        </a:ln>
      </c:spPr>
    </c:title>
    <c:autoTitleDeleted val="0"/>
    <c:view3D>
      <c:rotX val="15"/>
      <c:hPercent val="59"/>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9.129814550641957E-2"/>
          <c:y val="0.19600000000000001"/>
          <c:w val="0.85449358059914393"/>
          <c:h val="0.62200000000000089"/>
        </c:manualLayout>
      </c:layout>
      <c:bar3DChart>
        <c:barDir val="col"/>
        <c:grouping val="stacked"/>
        <c:varyColors val="0"/>
        <c:ser>
          <c:idx val="0"/>
          <c:order val="0"/>
          <c:tx>
            <c:strRef>
              <c:f>Sheet1!$B$6</c:f>
              <c:strCache>
                <c:ptCount val="1"/>
                <c:pt idx="0">
                  <c:v>Equivalence Checking</c:v>
                </c:pt>
              </c:strCache>
            </c:strRef>
          </c:tx>
          <c:spPr>
            <a:gradFill rotWithShape="0">
              <a:gsLst>
                <a:gs pos="0">
                  <a:srgbClr val="0000FF">
                    <a:gamma/>
                    <a:shade val="46275"/>
                    <a:invGamma/>
                  </a:srgbClr>
                </a:gs>
                <a:gs pos="100000">
                  <a:srgbClr val="0000FF"/>
                </a:gs>
              </a:gsLst>
              <a:lin ang="5400000" scaled="1"/>
            </a:gradFill>
            <a:ln w="17670">
              <a:solidFill>
                <a:srgbClr val="000000"/>
              </a:solidFill>
              <a:prstDash val="solid"/>
            </a:ln>
          </c:spPr>
          <c:invertIfNegative val="0"/>
          <c:dPt>
            <c:idx val="3"/>
            <c:invertIfNegative val="0"/>
            <c:bubble3D val="0"/>
            <c:spPr>
              <a:gradFill rotWithShape="0">
                <a:gsLst>
                  <a:gs pos="0">
                    <a:srgbClr val="008000">
                      <a:gamma/>
                      <a:shade val="46275"/>
                      <a:invGamma/>
                    </a:srgbClr>
                  </a:gs>
                  <a:gs pos="100000">
                    <a:srgbClr val="008000"/>
                  </a:gs>
                </a:gsLst>
                <a:lin ang="5400000" scaled="1"/>
              </a:gradFill>
              <a:ln w="17670">
                <a:solidFill>
                  <a:srgbClr val="000000"/>
                </a:solidFill>
                <a:prstDash val="solid"/>
              </a:ln>
            </c:spPr>
          </c:dPt>
          <c:dPt>
            <c:idx val="4"/>
            <c:invertIfNegative val="0"/>
            <c:bubble3D val="0"/>
            <c:spPr>
              <a:gradFill rotWithShape="0">
                <a:gsLst>
                  <a:gs pos="0">
                    <a:srgbClr val="008000">
                      <a:gamma/>
                      <a:shade val="46275"/>
                      <a:invGamma/>
                    </a:srgbClr>
                  </a:gs>
                  <a:gs pos="100000">
                    <a:srgbClr val="008000"/>
                  </a:gs>
                </a:gsLst>
                <a:lin ang="5400000" scaled="1"/>
              </a:gradFill>
              <a:ln w="17670">
                <a:solidFill>
                  <a:srgbClr val="000000"/>
                </a:solidFill>
                <a:prstDash val="solid"/>
              </a:ln>
            </c:spPr>
          </c:dPt>
          <c:dPt>
            <c:idx val="5"/>
            <c:invertIfNegative val="0"/>
            <c:bubble3D val="0"/>
            <c:spPr>
              <a:gradFill rotWithShape="0">
                <a:gsLst>
                  <a:gs pos="0">
                    <a:srgbClr val="008000">
                      <a:gamma/>
                      <a:shade val="46275"/>
                      <a:invGamma/>
                    </a:srgbClr>
                  </a:gs>
                  <a:gs pos="100000">
                    <a:srgbClr val="008000"/>
                  </a:gs>
                </a:gsLst>
                <a:lin ang="5400000" scaled="1"/>
              </a:gradFill>
              <a:ln w="17670">
                <a:solidFill>
                  <a:srgbClr val="000000"/>
                </a:solidFill>
                <a:prstDash val="solid"/>
              </a:ln>
            </c:spPr>
          </c:dPt>
          <c:dLbls>
            <c:spPr>
              <a:noFill/>
              <a:ln w="35340">
                <a:noFill/>
              </a:ln>
            </c:spPr>
            <c:txPr>
              <a:bodyPr rot="-5400000" vert="horz"/>
              <a:lstStyle/>
              <a:p>
                <a:pPr algn="ctr">
                  <a:defRPr sz="1391"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dLbls>
          <c:cat>
            <c:strRef>
              <c:f>Sheet1!$C$5:$H$5</c:f>
              <c:strCache>
                <c:ptCount val="6"/>
                <c:pt idx="0">
                  <c:v>2006</c:v>
                </c:pt>
                <c:pt idx="1">
                  <c:v>2007</c:v>
                </c:pt>
                <c:pt idx="2">
                  <c:v>2008</c:v>
                </c:pt>
                <c:pt idx="3">
                  <c:v>Q109</c:v>
                </c:pt>
                <c:pt idx="4">
                  <c:v>Q209</c:v>
                </c:pt>
                <c:pt idx="5">
                  <c:v>Q309</c:v>
                </c:pt>
              </c:strCache>
            </c:strRef>
          </c:cat>
          <c:val>
            <c:numRef>
              <c:f>Sheet1!$C$6:$H$6</c:f>
              <c:numCache>
                <c:formatCode>General</c:formatCode>
                <c:ptCount val="6"/>
                <c:pt idx="0">
                  <c:v>65.900000000000006</c:v>
                </c:pt>
                <c:pt idx="1">
                  <c:v>84.3</c:v>
                </c:pt>
                <c:pt idx="2">
                  <c:v>63.400000000000006</c:v>
                </c:pt>
                <c:pt idx="3">
                  <c:v>13.8</c:v>
                </c:pt>
                <c:pt idx="4">
                  <c:v>15</c:v>
                </c:pt>
                <c:pt idx="5">
                  <c:v>17</c:v>
                </c:pt>
              </c:numCache>
            </c:numRef>
          </c:val>
        </c:ser>
        <c:ser>
          <c:idx val="1"/>
          <c:order val="1"/>
          <c:tx>
            <c:strRef>
              <c:f>Sheet1!$B$7</c:f>
              <c:strCache>
                <c:ptCount val="1"/>
                <c:pt idx="0">
                  <c:v>Property Checking</c:v>
                </c:pt>
              </c:strCache>
            </c:strRef>
          </c:tx>
          <c:spPr>
            <a:gradFill rotWithShape="0">
              <a:gsLst>
                <a:gs pos="0">
                  <a:srgbClr val="99CCFF">
                    <a:gamma/>
                    <a:shade val="46275"/>
                    <a:invGamma/>
                  </a:srgbClr>
                </a:gs>
                <a:gs pos="100000">
                  <a:srgbClr val="99CCFF"/>
                </a:gs>
              </a:gsLst>
              <a:lin ang="5400000" scaled="1"/>
            </a:gradFill>
            <a:ln w="17670">
              <a:solidFill>
                <a:srgbClr val="000000"/>
              </a:solidFill>
              <a:prstDash val="solid"/>
            </a:ln>
          </c:spPr>
          <c:invertIfNegative val="0"/>
          <c:dPt>
            <c:idx val="3"/>
            <c:invertIfNegative val="0"/>
            <c:bubble3D val="0"/>
            <c:spPr>
              <a:gradFill rotWithShape="0">
                <a:gsLst>
                  <a:gs pos="0">
                    <a:srgbClr val="00FF00">
                      <a:gamma/>
                      <a:shade val="46275"/>
                      <a:invGamma/>
                    </a:srgbClr>
                  </a:gs>
                  <a:gs pos="100000">
                    <a:srgbClr val="00FF00"/>
                  </a:gs>
                </a:gsLst>
                <a:lin ang="5400000" scaled="1"/>
              </a:gradFill>
              <a:ln w="17670">
                <a:solidFill>
                  <a:srgbClr val="000000"/>
                </a:solidFill>
                <a:prstDash val="solid"/>
              </a:ln>
            </c:spPr>
          </c:dPt>
          <c:dPt>
            <c:idx val="4"/>
            <c:invertIfNegative val="0"/>
            <c:bubble3D val="0"/>
            <c:spPr>
              <a:gradFill rotWithShape="0">
                <a:gsLst>
                  <a:gs pos="0">
                    <a:srgbClr val="00FF00">
                      <a:gamma/>
                      <a:shade val="46275"/>
                      <a:invGamma/>
                    </a:srgbClr>
                  </a:gs>
                  <a:gs pos="100000">
                    <a:srgbClr val="00FF00"/>
                  </a:gs>
                </a:gsLst>
                <a:lin ang="5400000" scaled="1"/>
              </a:gradFill>
              <a:ln w="17670">
                <a:solidFill>
                  <a:srgbClr val="000000"/>
                </a:solidFill>
                <a:prstDash val="solid"/>
              </a:ln>
            </c:spPr>
          </c:dPt>
          <c:dPt>
            <c:idx val="5"/>
            <c:invertIfNegative val="0"/>
            <c:bubble3D val="0"/>
            <c:spPr>
              <a:gradFill rotWithShape="0">
                <a:gsLst>
                  <a:gs pos="0">
                    <a:srgbClr val="00FF00">
                      <a:gamma/>
                      <a:shade val="46275"/>
                      <a:invGamma/>
                    </a:srgbClr>
                  </a:gs>
                  <a:gs pos="100000">
                    <a:srgbClr val="00FF00"/>
                  </a:gs>
                </a:gsLst>
                <a:lin ang="5400000" scaled="1"/>
              </a:gradFill>
              <a:ln w="17670">
                <a:solidFill>
                  <a:srgbClr val="000000"/>
                </a:solidFill>
                <a:prstDash val="solid"/>
              </a:ln>
            </c:spPr>
          </c:dPt>
          <c:dLbls>
            <c:dLbl>
              <c:idx val="3"/>
              <c:layout>
                <c:manualLayout>
                  <c:x val="1.0367671980932741E-2"/>
                  <c:y val="-5.3886328689402754E-2"/>
                </c:manualLayout>
              </c:layout>
              <c:spPr>
                <a:noFill/>
                <a:ln w="35340">
                  <a:noFill/>
                </a:ln>
              </c:spPr>
              <c:txPr>
                <a:bodyPr/>
                <a:lstStyle/>
                <a:p>
                  <a:pPr>
                    <a:defRPr sz="1113"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dLbl>
            <c:dLbl>
              <c:idx val="4"/>
              <c:layout>
                <c:manualLayout>
                  <c:x val="1.0862678331708822E-2"/>
                  <c:y val="-5.0186355648608294E-2"/>
                </c:manualLayout>
              </c:layout>
              <c:spPr>
                <a:noFill/>
                <a:ln w="35340">
                  <a:noFill/>
                </a:ln>
              </c:spPr>
              <c:txPr>
                <a:bodyPr/>
                <a:lstStyle/>
                <a:p>
                  <a:pPr>
                    <a:defRPr sz="1113"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dLbl>
            <c:dLbl>
              <c:idx val="5"/>
              <c:layout>
                <c:manualLayout>
                  <c:x val="5.6516842728106687E-3"/>
                  <c:y val="-3.2654428821242691E-2"/>
                </c:manualLayout>
              </c:layout>
              <c:spPr>
                <a:noFill/>
                <a:ln w="35340">
                  <a:noFill/>
                </a:ln>
              </c:spPr>
              <c:txPr>
                <a:bodyPr/>
                <a:lstStyle/>
                <a:p>
                  <a:pPr>
                    <a:defRPr sz="1113"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dLbl>
            <c:spPr>
              <a:noFill/>
              <a:ln w="35340">
                <a:noFill/>
              </a:ln>
            </c:spPr>
            <c:txPr>
              <a:bodyPr rot="-5400000" vert="horz"/>
              <a:lstStyle/>
              <a:p>
                <a:pPr algn="ctr">
                  <a:defRPr sz="1113"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Sheet1!$C$5:$H$5</c:f>
              <c:strCache>
                <c:ptCount val="6"/>
                <c:pt idx="0">
                  <c:v>2006</c:v>
                </c:pt>
                <c:pt idx="1">
                  <c:v>2007</c:v>
                </c:pt>
                <c:pt idx="2">
                  <c:v>2008</c:v>
                </c:pt>
                <c:pt idx="3">
                  <c:v>Q109</c:v>
                </c:pt>
                <c:pt idx="4">
                  <c:v>Q209</c:v>
                </c:pt>
                <c:pt idx="5">
                  <c:v>Q309</c:v>
                </c:pt>
              </c:strCache>
            </c:strRef>
          </c:cat>
          <c:val>
            <c:numRef>
              <c:f>Sheet1!$C$7:$H$7</c:f>
              <c:numCache>
                <c:formatCode>General</c:formatCode>
                <c:ptCount val="6"/>
                <c:pt idx="0">
                  <c:v>27.8</c:v>
                </c:pt>
                <c:pt idx="1">
                  <c:v>40.9</c:v>
                </c:pt>
                <c:pt idx="2">
                  <c:v>24.7</c:v>
                </c:pt>
                <c:pt idx="3">
                  <c:v>2.2999999999999998</c:v>
                </c:pt>
                <c:pt idx="4">
                  <c:v>2.7</c:v>
                </c:pt>
                <c:pt idx="5">
                  <c:v>2.4</c:v>
                </c:pt>
              </c:numCache>
            </c:numRef>
          </c:val>
        </c:ser>
        <c:dLbls>
          <c:showLegendKey val="0"/>
          <c:showVal val="0"/>
          <c:showCatName val="0"/>
          <c:showSerName val="0"/>
          <c:showPercent val="0"/>
          <c:showBubbleSize val="0"/>
        </c:dLbls>
        <c:gapWidth val="150"/>
        <c:shape val="box"/>
        <c:axId val="36530048"/>
        <c:axId val="36531584"/>
        <c:axId val="0"/>
      </c:bar3DChart>
      <c:catAx>
        <c:axId val="36530048"/>
        <c:scaling>
          <c:orientation val="minMax"/>
        </c:scaling>
        <c:delete val="0"/>
        <c:axPos val="b"/>
        <c:numFmt formatCode="General" sourceLinked="1"/>
        <c:majorTickMark val="out"/>
        <c:minorTickMark val="none"/>
        <c:tickLblPos val="low"/>
        <c:spPr>
          <a:ln w="4417">
            <a:solidFill>
              <a:srgbClr val="000000"/>
            </a:solidFill>
            <a:prstDash val="solid"/>
          </a:ln>
        </c:spPr>
        <c:txPr>
          <a:bodyPr rot="-3600000" vert="horz"/>
          <a:lstStyle/>
          <a:p>
            <a:pPr>
              <a:defRPr sz="1948" b="0" i="0" u="none" strike="noStrike" baseline="0">
                <a:solidFill>
                  <a:srgbClr val="000000"/>
                </a:solidFill>
                <a:latin typeface="Arial"/>
                <a:ea typeface="Arial"/>
                <a:cs typeface="Arial"/>
              </a:defRPr>
            </a:pPr>
            <a:endParaRPr lang="en-US"/>
          </a:p>
        </c:txPr>
        <c:crossAx val="36531584"/>
        <c:crosses val="autoZero"/>
        <c:auto val="1"/>
        <c:lblAlgn val="ctr"/>
        <c:lblOffset val="100"/>
        <c:tickLblSkip val="1"/>
        <c:tickMarkSkip val="1"/>
        <c:noMultiLvlLbl val="0"/>
      </c:catAx>
      <c:valAx>
        <c:axId val="36531584"/>
        <c:scaling>
          <c:orientation val="minMax"/>
        </c:scaling>
        <c:delete val="0"/>
        <c:axPos val="l"/>
        <c:majorGridlines>
          <c:spPr>
            <a:ln w="4417">
              <a:solidFill>
                <a:srgbClr val="000000"/>
              </a:solidFill>
              <a:prstDash val="solid"/>
            </a:ln>
          </c:spPr>
        </c:majorGridlines>
        <c:title>
          <c:tx>
            <c:rich>
              <a:bodyPr/>
              <a:lstStyle/>
              <a:p>
                <a:pPr>
                  <a:defRPr sz="1287" b="1" i="0" u="none" strike="noStrike" baseline="0">
                    <a:solidFill>
                      <a:srgbClr val="000000"/>
                    </a:solidFill>
                    <a:latin typeface="Arial"/>
                    <a:ea typeface="Arial"/>
                    <a:cs typeface="Arial"/>
                  </a:defRPr>
                </a:pPr>
                <a:r>
                  <a:rPr lang="en-US"/>
                  <a:t>Millions $</a:t>
                </a:r>
              </a:p>
            </c:rich>
          </c:tx>
          <c:layout>
            <c:manualLayout>
              <c:xMode val="edge"/>
              <c:yMode val="edge"/>
              <c:x val="5.9914407988587839E-2"/>
              <c:y val="0.45800000000000002"/>
            </c:manualLayout>
          </c:layout>
          <c:overlay val="0"/>
          <c:spPr>
            <a:noFill/>
            <a:ln w="35340">
              <a:noFill/>
            </a:ln>
          </c:spPr>
        </c:title>
        <c:numFmt formatCode="General" sourceLinked="1"/>
        <c:majorTickMark val="out"/>
        <c:minorTickMark val="none"/>
        <c:tickLblPos val="nextTo"/>
        <c:spPr>
          <a:ln w="4417">
            <a:solidFill>
              <a:srgbClr val="000000"/>
            </a:solidFill>
            <a:prstDash val="solid"/>
          </a:ln>
        </c:spPr>
        <c:txPr>
          <a:bodyPr rot="0" vert="horz"/>
          <a:lstStyle/>
          <a:p>
            <a:pPr>
              <a:defRPr sz="1287" b="0" i="0" u="none" strike="noStrike" baseline="0">
                <a:solidFill>
                  <a:srgbClr val="000000"/>
                </a:solidFill>
                <a:latin typeface="Arial"/>
                <a:ea typeface="Arial"/>
                <a:cs typeface="Arial"/>
              </a:defRPr>
            </a:pPr>
            <a:endParaRPr lang="en-US"/>
          </a:p>
        </c:txPr>
        <c:crossAx val="36530048"/>
        <c:crosses val="autoZero"/>
        <c:crossBetween val="between"/>
      </c:valAx>
      <c:spPr>
        <a:noFill/>
        <a:ln w="35340">
          <a:noFill/>
        </a:ln>
      </c:spPr>
    </c:plotArea>
    <c:legend>
      <c:legendPos val="r"/>
      <c:layout>
        <c:manualLayout>
          <c:xMode val="edge"/>
          <c:yMode val="edge"/>
          <c:x val="0.59486447931526298"/>
          <c:y val="0.27"/>
          <c:w val="0.24536376604850213"/>
          <c:h val="0.24800000000000022"/>
        </c:manualLayout>
      </c:layout>
      <c:overlay val="0"/>
      <c:spPr>
        <a:solidFill>
          <a:srgbClr val="FFFFFF"/>
        </a:solidFill>
        <a:ln w="4417">
          <a:solidFill>
            <a:srgbClr val="000000"/>
          </a:solidFill>
          <a:prstDash val="solid"/>
        </a:ln>
      </c:spPr>
      <c:txPr>
        <a:bodyPr/>
        <a:lstStyle/>
        <a:p>
          <a:pPr>
            <a:defRPr sz="153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2261"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Sheet1!$C$6</c:f>
              <c:strCache>
                <c:ptCount val="1"/>
                <c:pt idx="0">
                  <c:v>Design Cost</c:v>
                </c:pt>
              </c:strCache>
            </c:strRef>
          </c:tx>
          <c:invertIfNegative val="0"/>
          <c:cat>
            <c:strRef>
              <c:f>Sheet1!$D$5:$L$5</c:f>
              <c:strCache>
                <c:ptCount val="9"/>
                <c:pt idx="0">
                  <c:v>0.35um</c:v>
                </c:pt>
                <c:pt idx="1">
                  <c:v>0.25um</c:v>
                </c:pt>
                <c:pt idx="2">
                  <c:v>0.18um</c:v>
                </c:pt>
                <c:pt idx="3">
                  <c:v>0.13um</c:v>
                </c:pt>
                <c:pt idx="4">
                  <c:v>90nm</c:v>
                </c:pt>
                <c:pt idx="5">
                  <c:v>65nm</c:v>
                </c:pt>
                <c:pt idx="6">
                  <c:v>45nm</c:v>
                </c:pt>
                <c:pt idx="7">
                  <c:v>32nm</c:v>
                </c:pt>
                <c:pt idx="8">
                  <c:v>22nm</c:v>
                </c:pt>
              </c:strCache>
            </c:strRef>
          </c:cat>
          <c:val>
            <c:numRef>
              <c:f>Sheet1!$D$6:$L$6</c:f>
              <c:numCache>
                <c:formatCode>General</c:formatCode>
                <c:ptCount val="9"/>
                <c:pt idx="0">
                  <c:v>0.38700000000000201</c:v>
                </c:pt>
                <c:pt idx="1">
                  <c:v>1.08</c:v>
                </c:pt>
                <c:pt idx="2">
                  <c:v>4.3609999999999856</c:v>
                </c:pt>
                <c:pt idx="3">
                  <c:v>11.974</c:v>
                </c:pt>
                <c:pt idx="4">
                  <c:v>18.501999999999999</c:v>
                </c:pt>
                <c:pt idx="5">
                  <c:v>36.473000000000006</c:v>
                </c:pt>
                <c:pt idx="6">
                  <c:v>63.513000000000005</c:v>
                </c:pt>
                <c:pt idx="7">
                  <c:v>93.43</c:v>
                </c:pt>
                <c:pt idx="8">
                  <c:v>142.578</c:v>
                </c:pt>
              </c:numCache>
            </c:numRef>
          </c:val>
        </c:ser>
        <c:dLbls>
          <c:showLegendKey val="0"/>
          <c:showVal val="0"/>
          <c:showCatName val="0"/>
          <c:showSerName val="0"/>
          <c:showPercent val="0"/>
          <c:showBubbleSize val="0"/>
        </c:dLbls>
        <c:gapWidth val="150"/>
        <c:axId val="84395904"/>
        <c:axId val="101390592"/>
      </c:barChart>
      <c:catAx>
        <c:axId val="84395904"/>
        <c:scaling>
          <c:orientation val="minMax"/>
        </c:scaling>
        <c:delete val="0"/>
        <c:axPos val="b"/>
        <c:majorTickMark val="out"/>
        <c:minorTickMark val="none"/>
        <c:tickLblPos val="nextTo"/>
        <c:txPr>
          <a:bodyPr/>
          <a:lstStyle/>
          <a:p>
            <a:pPr>
              <a:defRPr>
                <a:solidFill>
                  <a:schemeClr val="tx1"/>
                </a:solidFill>
              </a:defRPr>
            </a:pPr>
            <a:endParaRPr lang="en-US"/>
          </a:p>
        </c:txPr>
        <c:crossAx val="101390592"/>
        <c:crosses val="autoZero"/>
        <c:auto val="1"/>
        <c:lblAlgn val="ctr"/>
        <c:lblOffset val="100"/>
        <c:noMultiLvlLbl val="0"/>
      </c:catAx>
      <c:valAx>
        <c:axId val="101390592"/>
        <c:scaling>
          <c:orientation val="minMax"/>
        </c:scaling>
        <c:delete val="0"/>
        <c:axPos val="l"/>
        <c:majorGridlines>
          <c:spPr>
            <a:ln>
              <a:solidFill>
                <a:srgbClr val="616365">
                  <a:lumMod val="40000"/>
                  <a:lumOff val="60000"/>
                </a:srgbClr>
              </a:solidFill>
            </a:ln>
          </c:spPr>
        </c:majorGridlines>
        <c:numFmt formatCode="General" sourceLinked="1"/>
        <c:majorTickMark val="out"/>
        <c:minorTickMark val="none"/>
        <c:tickLblPos val="nextTo"/>
        <c:txPr>
          <a:bodyPr/>
          <a:lstStyle/>
          <a:p>
            <a:pPr>
              <a:defRPr b="0">
                <a:solidFill>
                  <a:schemeClr val="tx1"/>
                </a:solidFill>
              </a:defRPr>
            </a:pPr>
            <a:endParaRPr lang="en-US"/>
          </a:p>
        </c:txPr>
        <c:crossAx val="84395904"/>
        <c:crosses val="autoZero"/>
        <c:crossBetween val="between"/>
      </c:valAx>
      <c:spPr>
        <a:noFill/>
      </c:spPr>
    </c:plotArea>
    <c:plotVisOnly val="1"/>
    <c:dispBlanksAs val="gap"/>
    <c:showDLblsOverMax val="0"/>
  </c:chart>
  <c:txPr>
    <a:bodyPr/>
    <a:lstStyle/>
    <a:p>
      <a:pPr>
        <a:defRPr b="1"/>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36949508705582E-2"/>
          <c:y val="2.9182265705260401E-2"/>
          <c:w val="0.93516305049129445"/>
          <c:h val="0.89285963065680296"/>
        </c:manualLayout>
      </c:layout>
      <c:barChart>
        <c:barDir val="col"/>
        <c:grouping val="clustered"/>
        <c:varyColors val="0"/>
        <c:ser>
          <c:idx val="0"/>
          <c:order val="0"/>
          <c:invertIfNegative val="0"/>
          <c:dLbls>
            <c:dLbl>
              <c:idx val="1"/>
              <c:layout>
                <c:manualLayout>
                  <c:x val="0"/>
                  <c:y val="-1.5365146041478641E-2"/>
                </c:manualLayout>
              </c:layout>
              <c:dLblPos val="outEnd"/>
              <c:showLegendKey val="0"/>
              <c:showVal val="1"/>
              <c:showCatName val="0"/>
              <c:showSerName val="0"/>
              <c:showPercent val="0"/>
              <c:showBubbleSize val="0"/>
            </c:dLbl>
            <c:dLbl>
              <c:idx val="3"/>
              <c:layout>
                <c:manualLayout>
                  <c:x val="0"/>
                  <c:y val="-1.5365146041478641E-2"/>
                </c:manualLayout>
              </c:layout>
              <c:dLblPos val="outEnd"/>
              <c:showLegendKey val="0"/>
              <c:showVal val="1"/>
              <c:showCatName val="0"/>
              <c:showSerName val="0"/>
              <c:showPercent val="0"/>
              <c:showBubbleSize val="0"/>
            </c:dLbl>
            <c:numFmt formatCode="#,##0" sourceLinked="0"/>
            <c:dLblPos val="outEnd"/>
            <c:showLegendKey val="0"/>
            <c:showVal val="1"/>
            <c:showCatName val="0"/>
            <c:showSerName val="0"/>
            <c:showPercent val="0"/>
            <c:showBubbleSize val="0"/>
            <c:showLeaderLines val="0"/>
          </c:dLbls>
          <c:cat>
            <c:strRef>
              <c:f>Sheet1!$A$1:$D$1</c:f>
              <c:strCache>
                <c:ptCount val="4"/>
                <c:pt idx="0">
                  <c:v>65 nm</c:v>
                </c:pt>
                <c:pt idx="1">
                  <c:v>45/40 nm</c:v>
                </c:pt>
                <c:pt idx="2">
                  <c:v>32/28 nm</c:v>
                </c:pt>
                <c:pt idx="3">
                  <c:v>22 nm</c:v>
                </c:pt>
              </c:strCache>
            </c:strRef>
          </c:cat>
          <c:val>
            <c:numRef>
              <c:f>Sheet1!$A$2:$D$2</c:f>
              <c:numCache>
                <c:formatCode>General</c:formatCode>
                <c:ptCount val="4"/>
                <c:pt idx="0">
                  <c:v>1012</c:v>
                </c:pt>
                <c:pt idx="1">
                  <c:v>562</c:v>
                </c:pt>
                <c:pt idx="2">
                  <c:v>244</c:v>
                </c:pt>
                <c:pt idx="3">
                  <c:v>156</c:v>
                </c:pt>
              </c:numCache>
            </c:numRef>
          </c:val>
        </c:ser>
        <c:dLbls>
          <c:showLegendKey val="0"/>
          <c:showVal val="0"/>
          <c:showCatName val="0"/>
          <c:showSerName val="0"/>
          <c:showPercent val="0"/>
          <c:showBubbleSize val="0"/>
        </c:dLbls>
        <c:gapWidth val="81"/>
        <c:axId val="94525312"/>
        <c:axId val="94526848"/>
      </c:barChart>
      <c:catAx>
        <c:axId val="94525312"/>
        <c:scaling>
          <c:orientation val="minMax"/>
        </c:scaling>
        <c:delete val="0"/>
        <c:axPos val="b"/>
        <c:numFmt formatCode="General" sourceLinked="1"/>
        <c:majorTickMark val="out"/>
        <c:minorTickMark val="none"/>
        <c:tickLblPos val="nextTo"/>
        <c:crossAx val="94526848"/>
        <c:crosses val="autoZero"/>
        <c:auto val="1"/>
        <c:lblAlgn val="ctr"/>
        <c:lblOffset val="100"/>
        <c:noMultiLvlLbl val="0"/>
      </c:catAx>
      <c:valAx>
        <c:axId val="94526848"/>
        <c:scaling>
          <c:orientation val="minMax"/>
        </c:scaling>
        <c:delete val="0"/>
        <c:axPos val="l"/>
        <c:majorGridlines/>
        <c:numFmt formatCode="General" sourceLinked="1"/>
        <c:majorTickMark val="out"/>
        <c:minorTickMark val="none"/>
        <c:tickLblPos val="nextTo"/>
        <c:spPr>
          <a:ln>
            <a:solidFill>
              <a:schemeClr val="bg1">
                <a:lumMod val="50000"/>
              </a:schemeClr>
            </a:solidFill>
          </a:ln>
        </c:spPr>
        <c:crossAx val="94525312"/>
        <c:crosses val="autoZero"/>
        <c:crossBetween val="between"/>
      </c:valAx>
      <c:spPr>
        <a:noFill/>
        <a:ln w="15841">
          <a:noFill/>
        </a:ln>
      </c:spPr>
    </c:plotArea>
    <c:plotVisOnly val="1"/>
    <c:dispBlanksAs val="gap"/>
    <c:showDLblsOverMax val="0"/>
  </c:chart>
  <c:spPr>
    <a:noFill/>
    <a:ln>
      <a:noFill/>
    </a:ln>
  </c:spPr>
  <c:txPr>
    <a:bodyPr/>
    <a:lstStyle/>
    <a:p>
      <a:pPr>
        <a:defRPr sz="12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56656A-515A-44A3-A1D7-CAFE80B583B0}" type="datetimeFigureOut">
              <a:rPr lang="en-US" smtClean="0"/>
              <a:pPr/>
              <a:t>7/27/2010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FFD46-D864-41FA-A773-9E8B078F7F1A}" type="slidenum">
              <a:rPr lang="en-US" smtClean="0"/>
              <a:pPr/>
              <a:t>‹#›</a:t>
            </a:fld>
            <a:endParaRPr lang="en-US"/>
          </a:p>
        </p:txBody>
      </p:sp>
    </p:spTree>
    <p:extLst>
      <p:ext uri="{BB962C8B-B14F-4D97-AF65-F5344CB8AC3E}">
        <p14:creationId xmlns:p14="http://schemas.microsoft.com/office/powerpoint/2010/main" val="61840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D39126-000E-45B4-BE21-7F7F8C45B173}" type="slidenum">
              <a:rPr lang="en-US" smtClean="0">
                <a:cs typeface="Arial" charset="0"/>
              </a:rPr>
              <a:pPr fontAlgn="base">
                <a:spcBef>
                  <a:spcPct val="0"/>
                </a:spcBef>
                <a:spcAft>
                  <a:spcPct val="0"/>
                </a:spcAft>
                <a:defRPr/>
              </a:pPr>
              <a:t>3</a:t>
            </a:fld>
            <a:endParaRPr lang="en-US" smtClean="0">
              <a:cs typeface="Arial"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eaLnBrk="0" hangingPunct="0">
              <a:defRPr/>
            </a:pPr>
            <a:fld id="{5DF4E4A6-6F39-4E95-9A9A-93DA42E79CB6}" type="slidenum">
              <a:rPr lang="en-US" sz="1100" b="1">
                <a:solidFill>
                  <a:prstClr val="black"/>
                </a:solidFill>
                <a:latin typeface="Arial Narrow" pitchFamily="34" charset="0"/>
                <a:cs typeface="+mn-cs"/>
              </a:rPr>
              <a:pPr eaLnBrk="0" hangingPunct="0">
                <a:defRPr/>
              </a:pPr>
              <a:t>23</a:t>
            </a:fld>
            <a:endParaRPr lang="en-US" sz="1100" b="1" dirty="0">
              <a:solidFill>
                <a:prstClr val="black"/>
              </a:solidFill>
              <a:latin typeface="Arial Narrow" pitchFamily="34" charset="0"/>
              <a:cs typeface="+mn-cs"/>
            </a:endParaRPr>
          </a:p>
        </p:txBody>
      </p:sp>
      <p:sp>
        <p:nvSpPr>
          <p:cNvPr id="56323" name="Rectangle 2"/>
          <p:cNvSpPr>
            <a:spLocks noGrp="1" noRot="1" noChangeAspect="1" noChangeArrowheads="1" noTextEdit="1"/>
          </p:cNvSpPr>
          <p:nvPr>
            <p:ph type="sldImg"/>
          </p:nvPr>
        </p:nvSpPr>
        <p:spPr>
          <a:xfrm>
            <a:off x="1146175" y="687388"/>
            <a:ext cx="4570413" cy="3429000"/>
          </a:xfrm>
          <a:ln/>
        </p:spPr>
      </p:sp>
      <p:sp>
        <p:nvSpPr>
          <p:cNvPr id="56324" name="Rectangle 3"/>
          <p:cNvSpPr>
            <a:spLocks noGrp="1" noChangeArrowheads="1"/>
          </p:cNvSpPr>
          <p:nvPr>
            <p:ph type="body" idx="1"/>
          </p:nvPr>
        </p:nvSpPr>
        <p:spPr>
          <a:xfrm>
            <a:off x="685800" y="4343400"/>
            <a:ext cx="5486400" cy="4113213"/>
          </a:xfrm>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2E961F-55F2-438C-8E3D-E3B3B89320D6}" type="slidenum">
              <a:rPr lang="zh-CN" altLang="en-US" sz="1200"/>
              <a:pPr algn="r"/>
              <a:t>27</a:t>
            </a:fld>
            <a:endParaRPr lang="en-US" altLang="zh-CN"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lnSpc>
                <a:spcPct val="90000"/>
              </a:lnSpc>
              <a:buFontTx/>
              <a:buChar char="-"/>
            </a:pPr>
            <a:endParaRPr lang="en-US" altLang="zh-CN" sz="10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8D85700-B264-4E5A-BC0D-1EBBCFACBF13}" type="slidenum">
              <a:rPr lang="zh-CN" altLang="en-US" sz="1200">
                <a:latin typeface="Calibri" pitchFamily="34" charset="0"/>
              </a:rPr>
              <a:pPr algn="r"/>
              <a:t>28</a:t>
            </a:fld>
            <a:endParaRPr lang="en-US" altLang="zh-CN" sz="1200">
              <a:latin typeface="Calibri"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spcBef>
                <a:spcPct val="0"/>
              </a:spcBef>
              <a:buFontTx/>
              <a:buChar char="-"/>
            </a:pPr>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DF8A605-2F9F-4452-89EF-E5E1ED48D57B}" type="slidenum">
              <a:rPr lang="zh-CN" altLang="en-US" sz="1200"/>
              <a:pPr algn="r"/>
              <a:t>29</a:t>
            </a:fld>
            <a:endParaRPr lang="en-US" altLang="zh-CN"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lnSpc>
                <a:spcPct val="90000"/>
              </a:lnSpc>
              <a:buFontTx/>
              <a:buChar char="-"/>
            </a:pPr>
            <a:endParaRPr lang="en-US" altLang="zh-CN" sz="10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77BAAA-FBE5-4232-A17A-FC9E321074A6}" type="slidenum">
              <a:rPr lang="zh-CN" altLang="en-US" sz="1200">
                <a:latin typeface="Calibri" pitchFamily="34" charset="0"/>
              </a:rPr>
              <a:pPr algn="r"/>
              <a:t>30</a:t>
            </a:fld>
            <a:endParaRPr lang="en-US" altLang="zh-CN" sz="1200">
              <a:latin typeface="Calibri"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spcBef>
                <a:spcPct val="0"/>
              </a:spcBef>
            </a:pPr>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BA9CA87-A58E-4682-8F4B-8700174ECB3A}" type="slidenum">
              <a:rPr lang="zh-CN" altLang="en-US" sz="1200"/>
              <a:pPr algn="r"/>
              <a:t>31</a:t>
            </a:fld>
            <a:endParaRPr lang="en-US" altLang="zh-CN"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AD709B8-B1F1-42EA-8A44-E601B86656F7}" type="slidenum">
              <a:rPr lang="zh-CN" altLang="en-US" sz="1200">
                <a:latin typeface="Calibri" pitchFamily="34" charset="0"/>
              </a:rPr>
              <a:pPr algn="r"/>
              <a:t>32</a:t>
            </a:fld>
            <a:endParaRPr lang="en-US" altLang="zh-CN" sz="1200">
              <a:latin typeface="Calibri"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spcBef>
                <a:spcPct val="0"/>
              </a:spcBef>
            </a:pPr>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eaLnBrk="0" hangingPunct="0">
              <a:defRPr/>
            </a:pPr>
            <a:fld id="{F8F753B5-419A-40C4-85A1-28F03C4A8A1F}" type="slidenum">
              <a:rPr lang="en-US" sz="1100" b="1">
                <a:solidFill>
                  <a:prstClr val="black"/>
                </a:solidFill>
                <a:latin typeface="Arial Narrow" pitchFamily="34" charset="0"/>
                <a:cs typeface="+mn-cs"/>
              </a:rPr>
              <a:pPr eaLnBrk="0" hangingPunct="0">
                <a:defRPr/>
              </a:pPr>
              <a:t>40</a:t>
            </a:fld>
            <a:endParaRPr lang="en-US" sz="1100" b="1" dirty="0">
              <a:solidFill>
                <a:prstClr val="black"/>
              </a:solidFill>
              <a:latin typeface="Arial Narrow" pitchFamily="34" charset="0"/>
              <a:cs typeface="+mn-cs"/>
            </a:endParaRPr>
          </a:p>
        </p:txBody>
      </p:sp>
      <p:sp>
        <p:nvSpPr>
          <p:cNvPr id="58371" name="Rectangle 2"/>
          <p:cNvSpPr>
            <a:spLocks noGrp="1" noRot="1" noChangeAspect="1" noChangeArrowheads="1" noTextEdit="1"/>
          </p:cNvSpPr>
          <p:nvPr>
            <p:ph type="sldImg"/>
          </p:nvPr>
        </p:nvSpPr>
        <p:spPr>
          <a:xfrm>
            <a:off x="1154113" y="676275"/>
            <a:ext cx="4554537" cy="3416300"/>
          </a:xfrm>
          <a:ln/>
        </p:spPr>
      </p:sp>
      <p:sp>
        <p:nvSpPr>
          <p:cNvPr id="58372" name="Rectangle 3"/>
          <p:cNvSpPr>
            <a:spLocks noGrp="1" noChangeArrowheads="1"/>
          </p:cNvSpPr>
          <p:nvPr>
            <p:ph type="body" idx="1"/>
          </p:nvPr>
        </p:nvSpPr>
        <p:spPr>
          <a:xfrm>
            <a:off x="942975" y="4341813"/>
            <a:ext cx="4972050" cy="4144962"/>
          </a:xfrm>
          <a:noFill/>
          <a:ln/>
        </p:spPr>
        <p:txBody>
          <a:bodyPr/>
          <a:lstStyle/>
          <a:p>
            <a:r>
              <a:rPr lang="en-US" smtClean="0"/>
              <a:t>Where in the pipeline it belongs, (show small pipeline and matchier IN IT). Put PSR in bold into picture</a:t>
            </a: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289CB6-C0D9-4FA7-A779-A5A33911E0B1}" type="slidenum">
              <a:rPr lang="en-US" smtClean="0"/>
              <a:pPr>
                <a:defRPr/>
              </a:pPr>
              <a:t>11</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Challenges we need to deal with as we approach the end-of-the-road for silicon.</a:t>
            </a:r>
          </a:p>
          <a:p>
            <a:pPr eaLnBrk="1" hangingPunct="1"/>
            <a:endParaRPr lang="en-US" smtClean="0"/>
          </a:p>
          <a:p>
            <a:pPr eaLnBrk="1" hangingPunct="1"/>
            <a:r>
              <a:rPr lang="en-US" smtClean="0"/>
              <a:t>While some do not appear on their face to be reliability concerns (e.g., variability and design errors), many of the mechanisms we are proposing deal with these critical issues as well.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Rot="1" noChangeAspect="1" noChangeArrowheads="1" noTextEdit="1"/>
          </p:cNvSpPr>
          <p:nvPr>
            <p:ph type="sldImg"/>
          </p:nvPr>
        </p:nvSpPr>
        <p:spPr>
          <a:xfrm>
            <a:off x="1144588" y="685800"/>
            <a:ext cx="4573587" cy="3429000"/>
          </a:xfrm>
          <a:ln/>
        </p:spPr>
      </p:sp>
      <p:sp>
        <p:nvSpPr>
          <p:cNvPr id="486403" name="Rectangle 3"/>
          <p:cNvSpPr>
            <a:spLocks noGrp="1" noChangeArrowheads="1"/>
          </p:cNvSpPr>
          <p:nvPr>
            <p:ph type="body" idx="1"/>
          </p:nvPr>
        </p:nvSpPr>
        <p:spPr>
          <a:xfrm>
            <a:off x="686293" y="4342695"/>
            <a:ext cx="5485416" cy="4115617"/>
          </a:xfrm>
        </p:spPr>
        <p:txBody>
          <a:bodyPr/>
          <a:lstStyle/>
          <a:p>
            <a:r>
              <a:rPr lang="en-US"/>
              <a:t>…DIVA stands for “Dynamic Implementation Verification Architecture”…</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Rot="1" noChangeAspect="1" noChangeArrowheads="1" noTextEdit="1"/>
          </p:cNvSpPr>
          <p:nvPr>
            <p:ph type="sldImg"/>
          </p:nvPr>
        </p:nvSpPr>
        <p:spPr>
          <a:ln/>
        </p:spPr>
      </p:sp>
      <p:sp>
        <p:nvSpPr>
          <p:cNvPr id="91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ChangeArrowheads="1" noTextEdit="1"/>
          </p:cNvSpPr>
          <p:nvPr>
            <p:ph type="sldImg"/>
          </p:nvPr>
        </p:nvSpPr>
        <p:spPr>
          <a:ln/>
        </p:spPr>
      </p:sp>
      <p:sp>
        <p:nvSpPr>
          <p:cNvPr id="91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Rot="1" noChangeAspect="1" noChangeArrowheads="1" noTextEdit="1"/>
          </p:cNvSpPr>
          <p:nvPr>
            <p:ph type="sldImg"/>
          </p:nvPr>
        </p:nvSpPr>
        <p:spPr>
          <a:ln/>
        </p:spPr>
      </p:sp>
      <p:sp>
        <p:nvSpPr>
          <p:cNvPr id="92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t>As silicon process technology scales deeper into the nanometer regime, hardware defects are becoming more common. Such defects are bound to hinder the correct operation of future processor systems, unless new online techniques become available to detect and to tolerate them while preserving the integrity of software applications running on the system. This effort proposes a new, software-based, defect detection and diagnosis technique, called BulletProof. We introduce a novel set of instructions, called Access-Control Extension (ACE), that can access and control the microprocessor's internal state. Special firmware periodically suspends microprocessor execution and uses the ACE instructions to run directed tests on the hardware. When a hardware defect is present, these tests can diagnose and locate it, and then activate system repair through resource reconfiguration. The software nature of our framework makes it flexible: testing techniques can be modified/upgraded in the field to trade off performance with reliability without requiring any change to the hardware. We evaluated our technique on a commercial chip-multiprocessor based on Sun's Niagara and found that it can provide very high coverage, with 99.22% of all silicon defects detected. Moreover, our results show that the average performance overhead of software-based testing is only 5.5%. Based on a detailed RTL-level implementation of our technique, we nd its area overhead to be quite modest, with only a 5.8% increase in total chip area.</a:t>
            </a:r>
          </a:p>
        </p:txBody>
      </p:sp>
      <p:sp>
        <p:nvSpPr>
          <p:cNvPr id="60420" name="Slide Number Placeholder 3"/>
          <p:cNvSpPr>
            <a:spLocks noGrp="1"/>
          </p:cNvSpPr>
          <p:nvPr>
            <p:ph type="sldNum" sz="quarter" idx="5"/>
          </p:nvPr>
        </p:nvSpPr>
        <p:spPr>
          <a:noFill/>
        </p:spPr>
        <p:txBody>
          <a:bodyPr/>
          <a:lstStyle/>
          <a:p>
            <a:fld id="{67CCA8D7-82AC-483C-8AD8-F00F784B1451}" type="slidenum">
              <a:rPr lang="en-US" smtClean="0">
                <a:solidFill>
                  <a:srgbClr val="000000"/>
                </a:solidFill>
              </a:rPr>
              <a:pPr/>
              <a:t>21</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F2589-C29C-4C9D-93C1-6F0B311A584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F2589-C29C-4C9D-93C1-6F0B311A584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F2589-C29C-4C9D-93C1-6F0B311A58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F2589-C29C-4C9D-93C1-6F0B311A584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F2589-C29C-4C9D-93C1-6F0B311A584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F2589-C29C-4C9D-93C1-6F0B311A584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0F2589-C29C-4C9D-93C1-6F0B311A584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0F2589-C29C-4C9D-93C1-6F0B311A584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0F2589-C29C-4C9D-93C1-6F0B311A584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F2589-C29C-4C9D-93C1-6F0B311A584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F2589-C29C-4C9D-93C1-6F0B311A5845}"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F2589-C29C-4C9D-93C1-6F0B311A58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oleObject" Target="../embeddings/oleObject12.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Microsoft_Excel_97-2003_Worksheet1.xls"/></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5.bin"/><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ieeexplore.ieee.org/stamp/stamp.jsp?tp=&amp;arnumber=1633497&amp;isnumber=34248" TargetMode="External"/><Relationship Id="rId2" Type="http://schemas.openxmlformats.org/officeDocument/2006/relationships/hyperlink" Target="http://ieeexplore.ieee.org/stamp/stamp.jsp?tp=&amp;arnumber=4658657&amp;isnumber=4658618" TargetMode="External"/><Relationship Id="rId1" Type="http://schemas.openxmlformats.org/officeDocument/2006/relationships/slideLayout" Target="../slideLayouts/slideLayout2.xml"/><Relationship Id="rId4" Type="http://schemas.openxmlformats.org/officeDocument/2006/relationships/hyperlink" Target="http://portal.acm.org/citation.cfm?id=545215.54522"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doi.acm.org/10.1145/1146909.1146998" TargetMode="External"/><Relationship Id="rId2" Type="http://schemas.openxmlformats.org/officeDocument/2006/relationships/hyperlink" Target="http://portal.acm.org/citation.cfm?id=545215.54522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Managing State Explosion Through Runtime Verification</a:t>
            </a:r>
            <a:endParaRPr lang="en-US" dirty="0"/>
          </a:p>
        </p:txBody>
      </p:sp>
      <p:sp>
        <p:nvSpPr>
          <p:cNvPr id="3" name="Subtitle 2"/>
          <p:cNvSpPr>
            <a:spLocks noGrp="1"/>
          </p:cNvSpPr>
          <p:nvPr>
            <p:ph type="subTitle" idx="1"/>
          </p:nvPr>
        </p:nvSpPr>
        <p:spPr>
          <a:xfrm>
            <a:off x="1371600" y="3886200"/>
            <a:ext cx="6400800" cy="2286000"/>
          </a:xfrm>
        </p:spPr>
        <p:txBody>
          <a:bodyPr>
            <a:normAutofit fontScale="55000" lnSpcReduction="20000"/>
          </a:bodyPr>
          <a:lstStyle/>
          <a:p>
            <a:r>
              <a:rPr lang="en-US" sz="4400" b="1" dirty="0" smtClean="0">
                <a:solidFill>
                  <a:schemeClr val="accent1">
                    <a:lumMod val="75000"/>
                  </a:schemeClr>
                </a:solidFill>
              </a:rPr>
              <a:t>Sharad Malik</a:t>
            </a:r>
          </a:p>
          <a:p>
            <a:r>
              <a:rPr lang="en-US" sz="4000" dirty="0" smtClean="0">
                <a:solidFill>
                  <a:schemeClr val="accent1">
                    <a:lumMod val="75000"/>
                  </a:schemeClr>
                </a:solidFill>
              </a:rPr>
              <a:t>Princeton University</a:t>
            </a:r>
          </a:p>
          <a:p>
            <a:r>
              <a:rPr lang="en-US" sz="4000" dirty="0" err="1" smtClean="0">
                <a:solidFill>
                  <a:schemeClr val="accent1">
                    <a:lumMod val="75000"/>
                  </a:schemeClr>
                </a:solidFill>
              </a:rPr>
              <a:t>Gigascale</a:t>
            </a:r>
            <a:r>
              <a:rPr lang="en-US" sz="4000" dirty="0" smtClean="0">
                <a:solidFill>
                  <a:schemeClr val="accent1">
                    <a:lumMod val="75000"/>
                  </a:schemeClr>
                </a:solidFill>
              </a:rPr>
              <a:t> Systems Research Center (GSRC)</a:t>
            </a:r>
          </a:p>
          <a:p>
            <a:endParaRPr lang="en-US" dirty="0" smtClean="0"/>
          </a:p>
          <a:p>
            <a:r>
              <a:rPr lang="en-US" dirty="0" smtClean="0">
                <a:solidFill>
                  <a:schemeClr val="bg2">
                    <a:lumMod val="10000"/>
                  </a:schemeClr>
                </a:solidFill>
              </a:rPr>
              <a:t>Hardware Verification Workshop</a:t>
            </a:r>
          </a:p>
          <a:p>
            <a:r>
              <a:rPr lang="en-US" dirty="0" smtClean="0">
                <a:solidFill>
                  <a:schemeClr val="bg2">
                    <a:lumMod val="10000"/>
                  </a:schemeClr>
                </a:solidFill>
              </a:rPr>
              <a:t>Edinburgh</a:t>
            </a:r>
          </a:p>
          <a:p>
            <a:r>
              <a:rPr lang="en-US" dirty="0" smtClean="0">
                <a:solidFill>
                  <a:schemeClr val="bg2">
                    <a:lumMod val="10000"/>
                  </a:schemeClr>
                </a:solidFill>
              </a:rPr>
              <a:t>July 15, 2010</a:t>
            </a:r>
            <a:endParaRPr lang="en-US" dirty="0">
              <a:solidFill>
                <a:schemeClr val="bg2">
                  <a:lumMod val="10000"/>
                </a:schemeClr>
              </a:solidFill>
            </a:endParaRPr>
          </a:p>
        </p:txBody>
      </p:sp>
      <p:sp>
        <p:nvSpPr>
          <p:cNvPr id="4" name="Slide Number Placeholder 3"/>
          <p:cNvSpPr>
            <a:spLocks noGrp="1"/>
          </p:cNvSpPr>
          <p:nvPr>
            <p:ph type="sldNum" sz="quarter" idx="12"/>
          </p:nvPr>
        </p:nvSpPr>
        <p:spPr/>
        <p:txBody>
          <a:bodyPr/>
          <a:lstStyle/>
          <a:p>
            <a:fld id="{920F2589-C29C-4C9D-93C1-6F0B311A5845}" type="slidenum">
              <a:rPr lang="en-US" smtClean="0"/>
              <a:pPr/>
              <a:t>1</a:t>
            </a:fld>
            <a:endParaRPr lang="en-US"/>
          </a:p>
        </p:txBody>
      </p:sp>
      <p:pic>
        <p:nvPicPr>
          <p:cNvPr id="5" name="Picture 4" descr="GSRC_logo_2009_notext.gif"/>
          <p:cNvPicPr>
            <a:picLocks noChangeAspect="1"/>
          </p:cNvPicPr>
          <p:nvPr/>
        </p:nvPicPr>
        <p:blipFill>
          <a:blip r:embed="rId2" cstate="print"/>
          <a:stretch>
            <a:fillRect/>
          </a:stretch>
        </p:blipFill>
        <p:spPr>
          <a:xfrm>
            <a:off x="6858000" y="0"/>
            <a:ext cx="2286000" cy="2286000"/>
          </a:xfrm>
          <a:prstGeom prst="rect">
            <a:avLst/>
          </a:prstGeom>
        </p:spPr>
      </p:pic>
      <p:sp>
        <p:nvSpPr>
          <p:cNvPr id="6" name="TextBox 5"/>
          <p:cNvSpPr txBox="1"/>
          <p:nvPr/>
        </p:nvSpPr>
        <p:spPr>
          <a:xfrm>
            <a:off x="7010400" y="1371600"/>
            <a:ext cx="1934569" cy="369332"/>
          </a:xfrm>
          <a:prstGeom prst="rect">
            <a:avLst/>
          </a:prstGeom>
          <a:noFill/>
        </p:spPr>
        <p:txBody>
          <a:bodyPr wrap="none" rtlCol="0">
            <a:spAutoFit/>
          </a:bodyPr>
          <a:lstStyle/>
          <a:p>
            <a:r>
              <a:rPr lang="en-US" dirty="0" smtClean="0"/>
              <a:t>www.gigascale.org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Verification: Value Proposition</a:t>
            </a:r>
            <a:endParaRPr lang="en-US" dirty="0"/>
          </a:p>
        </p:txBody>
      </p:sp>
      <p:sp>
        <p:nvSpPr>
          <p:cNvPr id="3" name="Content Placeholder 2"/>
          <p:cNvSpPr>
            <a:spLocks noGrp="1"/>
          </p:cNvSpPr>
          <p:nvPr>
            <p:ph idx="1"/>
          </p:nvPr>
        </p:nvSpPr>
        <p:spPr>
          <a:xfrm>
            <a:off x="5486400" y="1600201"/>
            <a:ext cx="3200400" cy="1828800"/>
          </a:xfrm>
        </p:spPr>
        <p:txBody>
          <a:bodyPr>
            <a:normAutofit/>
          </a:bodyPr>
          <a:lstStyle/>
          <a:p>
            <a:r>
              <a:rPr lang="en-US" sz="2400" dirty="0" smtClean="0"/>
              <a:t>On-the-fly checking</a:t>
            </a:r>
          </a:p>
          <a:p>
            <a:r>
              <a:rPr lang="en-US" sz="2400" dirty="0" smtClean="0"/>
              <a:t>Focus on current trace</a:t>
            </a:r>
          </a:p>
          <a:p>
            <a:r>
              <a:rPr lang="en-US" sz="2400" dirty="0" smtClean="0"/>
              <a:t>Complete coverage</a:t>
            </a:r>
            <a:endParaRPr lang="en-US" sz="2400" dirty="0"/>
          </a:p>
        </p:txBody>
      </p:sp>
      <p:graphicFrame>
        <p:nvGraphicFramePr>
          <p:cNvPr id="4" name="Object 2"/>
          <p:cNvGraphicFramePr>
            <a:graphicFrameLocks noChangeAspect="1"/>
          </p:cNvGraphicFramePr>
          <p:nvPr/>
        </p:nvGraphicFramePr>
        <p:xfrm>
          <a:off x="304800" y="1295400"/>
          <a:ext cx="4640263" cy="5029200"/>
        </p:xfrm>
        <a:graphic>
          <a:graphicData uri="http://schemas.openxmlformats.org/presentationml/2006/ole">
            <mc:AlternateContent xmlns:mc="http://schemas.openxmlformats.org/markup-compatibility/2006">
              <mc:Choice xmlns:v="urn:schemas-microsoft-com:vml" Requires="v">
                <p:oleObj spid="_x0000_s11267" name="Visio" r:id="rId3" imgW="6908241" imgH="7487545" progId="">
                  <p:embed/>
                </p:oleObj>
              </mc:Choice>
              <mc:Fallback>
                <p:oleObj name="Visio" r:id="rId3" imgW="6908241" imgH="748754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46402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Curved Connector 4"/>
          <p:cNvCxnSpPr/>
          <p:nvPr/>
        </p:nvCxnSpPr>
        <p:spPr>
          <a:xfrm rot="5400000" flipH="1" flipV="1">
            <a:off x="762000" y="2286000"/>
            <a:ext cx="3886200" cy="3276600"/>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920F2589-C29C-4C9D-93C1-6F0B311A5845}"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5205413" y="1358900"/>
            <a:ext cx="3638550" cy="1244600"/>
          </a:xfrm>
          <a:prstGeom prst="rect">
            <a:avLst/>
          </a:prstGeom>
          <a:noFill/>
          <a:ln w="57150" cmpd="thinThick" algn="ctr">
            <a:noFill/>
            <a:miter lim="800000"/>
            <a:headEnd/>
            <a:tailEnd/>
          </a:ln>
          <a:effectLst/>
        </p:spPr>
        <p:txBody>
          <a:bodyPr wrap="none">
            <a:spAutoFit/>
          </a:bodyPr>
          <a:lstStyle/>
          <a:p>
            <a:pPr algn="ctr" eaLnBrk="0" hangingPunct="0">
              <a:lnSpc>
                <a:spcPct val="90000"/>
              </a:lnSpc>
              <a:defRPr/>
            </a:pPr>
            <a:r>
              <a:rPr lang="en-GB" sz="2400" i="1" dirty="0">
                <a:solidFill>
                  <a:srgbClr val="323C5C"/>
                </a:solidFill>
                <a:latin typeface="Arial Narrow" pitchFamily="34" charset="0"/>
              </a:rPr>
              <a:t>Transient Faults due to</a:t>
            </a:r>
          </a:p>
          <a:p>
            <a:pPr algn="ctr" eaLnBrk="0" hangingPunct="0">
              <a:lnSpc>
                <a:spcPct val="90000"/>
              </a:lnSpc>
              <a:defRPr/>
            </a:pPr>
            <a:r>
              <a:rPr lang="en-GB" sz="2400" i="1" dirty="0">
                <a:solidFill>
                  <a:srgbClr val="323C5C"/>
                </a:solidFill>
                <a:latin typeface="Arial Narrow" pitchFamily="34" charset="0"/>
              </a:rPr>
              <a:t>Cosmic Rays &amp; Alpha Particles</a:t>
            </a:r>
          </a:p>
          <a:p>
            <a:pPr algn="ctr" eaLnBrk="0" hangingPunct="0">
              <a:lnSpc>
                <a:spcPct val="90000"/>
              </a:lnSpc>
              <a:defRPr/>
            </a:pPr>
            <a:r>
              <a:rPr lang="en-GB" i="1" dirty="0">
                <a:solidFill>
                  <a:srgbClr val="323C5C"/>
                </a:solidFill>
                <a:latin typeface="Arial Narrow" pitchFamily="34" charset="0"/>
              </a:rPr>
              <a:t>(Increase exponentially with</a:t>
            </a:r>
          </a:p>
          <a:p>
            <a:pPr algn="ctr" eaLnBrk="0" hangingPunct="0">
              <a:lnSpc>
                <a:spcPct val="90000"/>
              </a:lnSpc>
              <a:defRPr/>
            </a:pPr>
            <a:r>
              <a:rPr lang="en-GB" i="1" dirty="0">
                <a:solidFill>
                  <a:srgbClr val="323C5C"/>
                </a:solidFill>
                <a:latin typeface="Arial Narrow" pitchFamily="34" charset="0"/>
              </a:rPr>
              <a:t>number of devices on chip)</a:t>
            </a:r>
            <a:endParaRPr lang="en-US" i="1" dirty="0">
              <a:solidFill>
                <a:srgbClr val="323C5C"/>
              </a:solidFill>
              <a:latin typeface="Arial Narrow" pitchFamily="34" charset="0"/>
            </a:endParaRPr>
          </a:p>
        </p:txBody>
      </p:sp>
      <p:sp>
        <p:nvSpPr>
          <p:cNvPr id="3078" name="Rectangle 3"/>
          <p:cNvSpPr>
            <a:spLocks noGrp="1" noChangeArrowheads="1"/>
          </p:cNvSpPr>
          <p:nvPr>
            <p:ph type="title"/>
          </p:nvPr>
        </p:nvSpPr>
        <p:spPr>
          <a:xfrm>
            <a:off x="457200" y="473766"/>
            <a:ext cx="8229600" cy="685800"/>
          </a:xfrm>
        </p:spPr>
        <p:txBody>
          <a:bodyPr/>
          <a:lstStyle/>
          <a:p>
            <a:pPr eaLnBrk="1" hangingPunct="1"/>
            <a:r>
              <a:rPr lang="en-US" sz="3600" dirty="0" smtClean="0">
                <a:solidFill>
                  <a:schemeClr val="tx2"/>
                </a:solidFill>
              </a:rPr>
              <a:t>Runtime Verification: Technology Push</a:t>
            </a:r>
          </a:p>
        </p:txBody>
      </p:sp>
      <p:sp>
        <p:nvSpPr>
          <p:cNvPr id="3079" name="Rectangle 5"/>
          <p:cNvSpPr>
            <a:spLocks noChangeArrowheads="1"/>
          </p:cNvSpPr>
          <p:nvPr/>
        </p:nvSpPr>
        <p:spPr bwMode="auto">
          <a:xfrm>
            <a:off x="4376738" y="2489200"/>
            <a:ext cx="763587" cy="406400"/>
          </a:xfrm>
          <a:prstGeom prst="rect">
            <a:avLst/>
          </a:prstGeom>
          <a:solidFill>
            <a:srgbClr val="FFFFFF"/>
          </a:solidFill>
          <a:ln w="9525">
            <a:noFill/>
            <a:miter lim="800000"/>
            <a:headEnd/>
            <a:tailEnd/>
          </a:ln>
        </p:spPr>
        <p:txBody>
          <a:bodyPr wrap="none" lIns="92075" tIns="46038" rIns="92075" bIns="46038" anchor="ctr"/>
          <a:lstStyle/>
          <a:p>
            <a:endParaRPr lang="en-US"/>
          </a:p>
        </p:txBody>
      </p:sp>
      <p:pic>
        <p:nvPicPr>
          <p:cNvPr id="3080" name="Picture 6"/>
          <p:cNvPicPr>
            <a:picLocks noChangeAspect="1" noChangeArrowheads="1"/>
          </p:cNvPicPr>
          <p:nvPr/>
        </p:nvPicPr>
        <p:blipFill>
          <a:blip r:embed="rId4" cstate="print"/>
          <a:srcRect l="1109" t="3107" r="1212" b="1747"/>
          <a:stretch>
            <a:fillRect/>
          </a:stretch>
        </p:blipFill>
        <p:spPr bwMode="auto">
          <a:xfrm>
            <a:off x="3730625" y="2774950"/>
            <a:ext cx="1536700" cy="1555750"/>
          </a:xfrm>
          <a:prstGeom prst="rect">
            <a:avLst/>
          </a:prstGeom>
          <a:noFill/>
          <a:ln w="25400">
            <a:noFill/>
            <a:miter lim="800000"/>
            <a:headEnd/>
            <a:tailEnd/>
          </a:ln>
        </p:spPr>
      </p:pic>
      <p:sp>
        <p:nvSpPr>
          <p:cNvPr id="117769" name="Text Box 9"/>
          <p:cNvSpPr txBox="1">
            <a:spLocks noChangeArrowheads="1"/>
          </p:cNvSpPr>
          <p:nvPr/>
        </p:nvSpPr>
        <p:spPr bwMode="auto">
          <a:xfrm>
            <a:off x="119063" y="1493837"/>
            <a:ext cx="3503612" cy="731838"/>
          </a:xfrm>
          <a:prstGeom prst="rect">
            <a:avLst/>
          </a:prstGeom>
          <a:noFill/>
          <a:ln w="57150" cmpd="thinThick" algn="ctr">
            <a:noFill/>
            <a:miter lim="800000"/>
            <a:headEnd/>
            <a:tailEnd/>
          </a:ln>
          <a:effectLst/>
        </p:spPr>
        <p:txBody>
          <a:bodyPr wrap="none">
            <a:spAutoFit/>
          </a:bodyPr>
          <a:lstStyle/>
          <a:p>
            <a:pPr algn="ctr" eaLnBrk="0" hangingPunct="0">
              <a:defRPr/>
            </a:pPr>
            <a:r>
              <a:rPr lang="en-GB" sz="2400" i="1" dirty="0">
                <a:solidFill>
                  <a:srgbClr val="323C5C"/>
                </a:solidFill>
                <a:latin typeface="Arial Narrow" pitchFamily="34" charset="0"/>
              </a:rPr>
              <a:t>Parametric Variability</a:t>
            </a:r>
          </a:p>
          <a:p>
            <a:pPr algn="ctr" eaLnBrk="0" hangingPunct="0">
              <a:defRPr/>
            </a:pPr>
            <a:r>
              <a:rPr lang="en-GB" i="1" dirty="0">
                <a:solidFill>
                  <a:srgbClr val="323C5C"/>
                </a:solidFill>
                <a:latin typeface="Arial Narrow" pitchFamily="34" charset="0"/>
              </a:rPr>
              <a:t>(Uncertainty in device and environment)</a:t>
            </a:r>
            <a:endParaRPr lang="en-US" i="1" dirty="0">
              <a:solidFill>
                <a:srgbClr val="323C5C"/>
              </a:solidFill>
              <a:latin typeface="Arial Narrow" pitchFamily="34" charset="0"/>
            </a:endParaRPr>
          </a:p>
        </p:txBody>
      </p:sp>
      <p:sp>
        <p:nvSpPr>
          <p:cNvPr id="117770" name="AutoShape 10"/>
          <p:cNvSpPr>
            <a:spLocks noChangeArrowheads="1"/>
          </p:cNvSpPr>
          <p:nvPr/>
        </p:nvSpPr>
        <p:spPr bwMode="auto">
          <a:xfrm rot="6414679">
            <a:off x="4634706" y="2383631"/>
            <a:ext cx="1330325" cy="604838"/>
          </a:xfrm>
          <a:prstGeom prst="lightningBolt">
            <a:avLst/>
          </a:prstGeom>
          <a:solidFill>
            <a:srgbClr val="FFFF00"/>
          </a:solidFill>
          <a:ln w="3175">
            <a:solidFill>
              <a:schemeClr val="tx1"/>
            </a:solidFill>
            <a:miter lim="800000"/>
            <a:headEnd type="none" w="sm" len="sm"/>
            <a:tailEnd type="none" w="sm" len="sm"/>
          </a:ln>
        </p:spPr>
        <p:txBody>
          <a:bodyPr wrap="none" anchor="ctr"/>
          <a:lstStyle/>
          <a:p>
            <a:endParaRPr lang="en-US"/>
          </a:p>
        </p:txBody>
      </p:sp>
      <p:graphicFrame>
        <p:nvGraphicFramePr>
          <p:cNvPr id="117781" name="Object 2"/>
          <p:cNvGraphicFramePr>
            <a:graphicFrameLocks noChangeAspect="1"/>
          </p:cNvGraphicFramePr>
          <p:nvPr/>
        </p:nvGraphicFramePr>
        <p:xfrm>
          <a:off x="6207125" y="2730500"/>
          <a:ext cx="1644650" cy="1104900"/>
        </p:xfrm>
        <a:graphic>
          <a:graphicData uri="http://schemas.openxmlformats.org/presentationml/2006/ole">
            <mc:AlternateContent xmlns:mc="http://schemas.openxmlformats.org/markup-compatibility/2006">
              <mc:Choice xmlns:v="urn:schemas-microsoft-com:vml" Requires="v">
                <p:oleObj spid="_x0000_s8195" name="Visio" r:id="rId5" imgW="1930741" imgH="1297245" progId="">
                  <p:embed/>
                </p:oleObj>
              </mc:Choice>
              <mc:Fallback>
                <p:oleObj name="Visio" r:id="rId5" imgW="1930741" imgH="1297245"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125" y="2730500"/>
                        <a:ext cx="16446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7"/>
          <p:cNvGrpSpPr>
            <a:grpSpLocks/>
          </p:cNvGrpSpPr>
          <p:nvPr/>
        </p:nvGrpSpPr>
        <p:grpSpPr bwMode="auto">
          <a:xfrm>
            <a:off x="152400" y="2235200"/>
            <a:ext cx="3402013" cy="1778000"/>
            <a:chOff x="3341" y="835"/>
            <a:chExt cx="2143" cy="1350"/>
          </a:xfrm>
        </p:grpSpPr>
        <p:pic>
          <p:nvPicPr>
            <p:cNvPr id="3085" name="Picture 38" descr="ild"/>
            <p:cNvPicPr>
              <a:picLocks noChangeAspect="1" noChangeArrowheads="1"/>
            </p:cNvPicPr>
            <p:nvPr/>
          </p:nvPicPr>
          <p:blipFill>
            <a:blip r:embed="rId7" cstate="print"/>
            <a:srcRect/>
            <a:stretch>
              <a:fillRect/>
            </a:stretch>
          </p:blipFill>
          <p:spPr bwMode="auto">
            <a:xfrm>
              <a:off x="3341" y="1065"/>
              <a:ext cx="2143" cy="1120"/>
            </a:xfrm>
            <a:prstGeom prst="rect">
              <a:avLst/>
            </a:prstGeom>
            <a:noFill/>
            <a:ln w="9525">
              <a:noFill/>
              <a:miter lim="800000"/>
              <a:headEnd/>
              <a:tailEnd/>
            </a:ln>
          </p:spPr>
        </p:pic>
        <p:sp>
          <p:nvSpPr>
            <p:cNvPr id="3086" name="Text Box 39"/>
            <p:cNvSpPr txBox="1">
              <a:spLocks noChangeArrowheads="1"/>
            </p:cNvSpPr>
            <p:nvPr/>
          </p:nvSpPr>
          <p:spPr bwMode="auto">
            <a:xfrm>
              <a:off x="3598" y="835"/>
              <a:ext cx="1876" cy="231"/>
            </a:xfrm>
            <a:prstGeom prst="rect">
              <a:avLst/>
            </a:prstGeom>
            <a:noFill/>
            <a:ln w="9525">
              <a:noFill/>
              <a:miter lim="800000"/>
              <a:headEnd/>
              <a:tailEnd/>
            </a:ln>
          </p:spPr>
          <p:txBody>
            <a:bodyPr wrap="none">
              <a:spAutoFit/>
            </a:bodyPr>
            <a:lstStyle/>
            <a:p>
              <a:r>
                <a:rPr lang="en-US" sz="1400">
                  <a:latin typeface="Tahoma" pitchFamily="34" charset="0"/>
                </a:rPr>
                <a:t>Intra-die variations in ILD thickness</a:t>
              </a:r>
            </a:p>
          </p:txBody>
        </p:sp>
        <p:sp>
          <p:nvSpPr>
            <p:cNvPr id="3087" name="Line 40"/>
            <p:cNvSpPr>
              <a:spLocks noChangeShapeType="1"/>
            </p:cNvSpPr>
            <p:nvPr/>
          </p:nvSpPr>
          <p:spPr bwMode="auto">
            <a:xfrm rot="-874098">
              <a:off x="3711" y="1623"/>
              <a:ext cx="786" cy="9"/>
            </a:xfrm>
            <a:prstGeom prst="line">
              <a:avLst/>
            </a:prstGeom>
            <a:noFill/>
            <a:ln w="9525">
              <a:solidFill>
                <a:srgbClr val="0000FF"/>
              </a:solidFill>
              <a:round/>
              <a:headEnd/>
              <a:tailEnd/>
            </a:ln>
          </p:spPr>
          <p:txBody>
            <a:bodyPr wrap="none"/>
            <a:lstStyle/>
            <a:p>
              <a:endParaRPr lang="en-US"/>
            </a:p>
          </p:txBody>
        </p:sp>
        <p:sp>
          <p:nvSpPr>
            <p:cNvPr id="3088" name="Line 41"/>
            <p:cNvSpPr>
              <a:spLocks noChangeShapeType="1"/>
            </p:cNvSpPr>
            <p:nvPr/>
          </p:nvSpPr>
          <p:spPr bwMode="auto">
            <a:xfrm rot="20725902" flipV="1">
              <a:off x="4290" y="1829"/>
              <a:ext cx="812" cy="41"/>
            </a:xfrm>
            <a:prstGeom prst="line">
              <a:avLst/>
            </a:prstGeom>
            <a:noFill/>
            <a:ln w="9525">
              <a:solidFill>
                <a:srgbClr val="0000FF"/>
              </a:solidFill>
              <a:round/>
              <a:headEnd/>
              <a:tailEnd/>
            </a:ln>
          </p:spPr>
          <p:txBody>
            <a:bodyPr wrap="none"/>
            <a:lstStyle/>
            <a:p>
              <a:endParaRPr lang="en-US"/>
            </a:p>
          </p:txBody>
        </p:sp>
        <p:sp>
          <p:nvSpPr>
            <p:cNvPr id="3089" name="Line 42"/>
            <p:cNvSpPr>
              <a:spLocks noChangeShapeType="1"/>
            </p:cNvSpPr>
            <p:nvPr/>
          </p:nvSpPr>
          <p:spPr bwMode="auto">
            <a:xfrm rot="-874098">
              <a:off x="3771" y="1718"/>
              <a:ext cx="264" cy="0"/>
            </a:xfrm>
            <a:prstGeom prst="line">
              <a:avLst/>
            </a:prstGeom>
            <a:noFill/>
            <a:ln w="9525">
              <a:solidFill>
                <a:srgbClr val="0000FF"/>
              </a:solidFill>
              <a:round/>
              <a:headEnd/>
              <a:tailEnd/>
            </a:ln>
          </p:spPr>
          <p:txBody>
            <a:bodyPr wrap="none"/>
            <a:lstStyle/>
            <a:p>
              <a:endParaRPr lang="en-US"/>
            </a:p>
          </p:txBody>
        </p:sp>
        <p:sp>
          <p:nvSpPr>
            <p:cNvPr id="3090" name="Line 43"/>
            <p:cNvSpPr>
              <a:spLocks noChangeShapeType="1"/>
            </p:cNvSpPr>
            <p:nvPr/>
          </p:nvSpPr>
          <p:spPr bwMode="auto">
            <a:xfrm rot="-874098">
              <a:off x="4023" y="1633"/>
              <a:ext cx="524" cy="0"/>
            </a:xfrm>
            <a:prstGeom prst="line">
              <a:avLst/>
            </a:prstGeom>
            <a:noFill/>
            <a:ln w="9525">
              <a:solidFill>
                <a:srgbClr val="0000FF"/>
              </a:solidFill>
              <a:round/>
              <a:headEnd/>
              <a:tailEnd/>
            </a:ln>
          </p:spPr>
          <p:txBody>
            <a:bodyPr wrap="none"/>
            <a:lstStyle/>
            <a:p>
              <a:endParaRPr lang="en-US"/>
            </a:p>
          </p:txBody>
        </p:sp>
        <p:sp>
          <p:nvSpPr>
            <p:cNvPr id="3091" name="Line 44"/>
            <p:cNvSpPr>
              <a:spLocks noChangeShapeType="1"/>
            </p:cNvSpPr>
            <p:nvPr/>
          </p:nvSpPr>
          <p:spPr bwMode="auto">
            <a:xfrm>
              <a:off x="4286" y="1577"/>
              <a:ext cx="600" cy="221"/>
            </a:xfrm>
            <a:prstGeom prst="line">
              <a:avLst/>
            </a:prstGeom>
            <a:noFill/>
            <a:ln w="9525">
              <a:solidFill>
                <a:srgbClr val="0000FF"/>
              </a:solidFill>
              <a:round/>
              <a:headEnd/>
              <a:tailEnd/>
            </a:ln>
          </p:spPr>
          <p:txBody>
            <a:bodyPr wrap="none"/>
            <a:lstStyle/>
            <a:p>
              <a:endParaRPr lang="en-US"/>
            </a:p>
          </p:txBody>
        </p:sp>
        <p:sp>
          <p:nvSpPr>
            <p:cNvPr id="3092" name="Line 45"/>
            <p:cNvSpPr>
              <a:spLocks noChangeShapeType="1"/>
            </p:cNvSpPr>
            <p:nvPr/>
          </p:nvSpPr>
          <p:spPr bwMode="auto">
            <a:xfrm>
              <a:off x="4371" y="1717"/>
              <a:ext cx="218" cy="70"/>
            </a:xfrm>
            <a:prstGeom prst="line">
              <a:avLst/>
            </a:prstGeom>
            <a:noFill/>
            <a:ln w="9525">
              <a:solidFill>
                <a:srgbClr val="0000FF"/>
              </a:solidFill>
              <a:round/>
              <a:headEnd/>
              <a:tailEnd/>
            </a:ln>
          </p:spPr>
          <p:txBody>
            <a:bodyPr wrap="none"/>
            <a:lstStyle/>
            <a:p>
              <a:endParaRPr lang="en-US"/>
            </a:p>
          </p:txBody>
        </p:sp>
        <p:sp>
          <p:nvSpPr>
            <p:cNvPr id="3093" name="Line 46"/>
            <p:cNvSpPr>
              <a:spLocks noChangeShapeType="1"/>
            </p:cNvSpPr>
            <p:nvPr/>
          </p:nvSpPr>
          <p:spPr bwMode="auto">
            <a:xfrm>
              <a:off x="3710" y="1724"/>
              <a:ext cx="576" cy="221"/>
            </a:xfrm>
            <a:prstGeom prst="line">
              <a:avLst/>
            </a:prstGeom>
            <a:noFill/>
            <a:ln w="9525">
              <a:solidFill>
                <a:srgbClr val="0000FF"/>
              </a:solidFill>
              <a:round/>
              <a:headEnd/>
              <a:tailEnd/>
            </a:ln>
          </p:spPr>
          <p:txBody>
            <a:bodyPr wrap="none"/>
            <a:lstStyle/>
            <a:p>
              <a:endParaRPr lang="en-US"/>
            </a:p>
          </p:txBody>
        </p:sp>
        <p:sp>
          <p:nvSpPr>
            <p:cNvPr id="3094" name="Line 47"/>
            <p:cNvSpPr>
              <a:spLocks noChangeShapeType="1"/>
            </p:cNvSpPr>
            <p:nvPr/>
          </p:nvSpPr>
          <p:spPr bwMode="auto">
            <a:xfrm>
              <a:off x="4484" y="1545"/>
              <a:ext cx="616" cy="216"/>
            </a:xfrm>
            <a:prstGeom prst="line">
              <a:avLst/>
            </a:prstGeom>
            <a:noFill/>
            <a:ln w="9525">
              <a:solidFill>
                <a:srgbClr val="0000FF"/>
              </a:solidFill>
              <a:round/>
              <a:headEnd/>
              <a:tailEnd/>
            </a:ln>
          </p:spPr>
          <p:txBody>
            <a:bodyPr wrap="none"/>
            <a:lstStyle/>
            <a:p>
              <a:endParaRPr lang="en-US"/>
            </a:p>
          </p:txBody>
        </p:sp>
        <p:sp>
          <p:nvSpPr>
            <p:cNvPr id="3095" name="Line 48"/>
            <p:cNvSpPr>
              <a:spLocks noChangeShapeType="1"/>
            </p:cNvSpPr>
            <p:nvPr/>
          </p:nvSpPr>
          <p:spPr bwMode="auto">
            <a:xfrm flipV="1">
              <a:off x="4071" y="1724"/>
              <a:ext cx="129" cy="37"/>
            </a:xfrm>
            <a:prstGeom prst="line">
              <a:avLst/>
            </a:prstGeom>
            <a:noFill/>
            <a:ln w="9525">
              <a:solidFill>
                <a:srgbClr val="0000FF"/>
              </a:solidFill>
              <a:round/>
              <a:headEnd/>
              <a:tailEnd/>
            </a:ln>
          </p:spPr>
          <p:txBody>
            <a:bodyPr wrap="none"/>
            <a:lstStyle/>
            <a:p>
              <a:endParaRPr lang="en-US"/>
            </a:p>
          </p:txBody>
        </p:sp>
        <p:sp>
          <p:nvSpPr>
            <p:cNvPr id="3096" name="Line 49"/>
            <p:cNvSpPr>
              <a:spLocks noChangeShapeType="1"/>
            </p:cNvSpPr>
            <p:nvPr/>
          </p:nvSpPr>
          <p:spPr bwMode="auto">
            <a:xfrm flipV="1">
              <a:off x="4157" y="1761"/>
              <a:ext cx="129" cy="37"/>
            </a:xfrm>
            <a:prstGeom prst="line">
              <a:avLst/>
            </a:prstGeom>
            <a:noFill/>
            <a:ln w="9525">
              <a:solidFill>
                <a:srgbClr val="0000FF"/>
              </a:solidFill>
              <a:round/>
              <a:headEnd/>
              <a:tailEnd/>
            </a:ln>
          </p:spPr>
          <p:txBody>
            <a:bodyPr wrap="none"/>
            <a:lstStyle/>
            <a:p>
              <a:endParaRPr lang="en-US"/>
            </a:p>
          </p:txBody>
        </p:sp>
        <p:sp>
          <p:nvSpPr>
            <p:cNvPr id="3097" name="Line 50"/>
            <p:cNvSpPr>
              <a:spLocks noChangeShapeType="1"/>
            </p:cNvSpPr>
            <p:nvPr/>
          </p:nvSpPr>
          <p:spPr bwMode="auto">
            <a:xfrm flipV="1">
              <a:off x="4243" y="1798"/>
              <a:ext cx="128" cy="36"/>
            </a:xfrm>
            <a:prstGeom prst="line">
              <a:avLst/>
            </a:prstGeom>
            <a:noFill/>
            <a:ln w="9525">
              <a:solidFill>
                <a:srgbClr val="0000FF"/>
              </a:solidFill>
              <a:round/>
              <a:headEnd/>
              <a:tailEnd/>
            </a:ln>
          </p:spPr>
          <p:txBody>
            <a:bodyPr wrap="none"/>
            <a:lstStyle/>
            <a:p>
              <a:endParaRPr lang="en-US"/>
            </a:p>
          </p:txBody>
        </p:sp>
        <p:sp>
          <p:nvSpPr>
            <p:cNvPr id="3098" name="Line 51"/>
            <p:cNvSpPr>
              <a:spLocks noChangeShapeType="1"/>
            </p:cNvSpPr>
            <p:nvPr/>
          </p:nvSpPr>
          <p:spPr bwMode="auto">
            <a:xfrm flipH="1" flipV="1">
              <a:off x="4072" y="1693"/>
              <a:ext cx="215" cy="73"/>
            </a:xfrm>
            <a:prstGeom prst="line">
              <a:avLst/>
            </a:prstGeom>
            <a:noFill/>
            <a:ln w="9525">
              <a:solidFill>
                <a:srgbClr val="0000FF"/>
              </a:solidFill>
              <a:round/>
              <a:headEnd/>
              <a:tailEnd/>
            </a:ln>
          </p:spPr>
          <p:txBody>
            <a:bodyPr wrap="none"/>
            <a:lstStyle/>
            <a:p>
              <a:endParaRPr lang="en-US"/>
            </a:p>
          </p:txBody>
        </p:sp>
        <p:sp>
          <p:nvSpPr>
            <p:cNvPr id="3099" name="Line 52"/>
            <p:cNvSpPr>
              <a:spLocks noChangeShapeType="1"/>
            </p:cNvSpPr>
            <p:nvPr/>
          </p:nvSpPr>
          <p:spPr bwMode="auto">
            <a:xfrm>
              <a:off x="4249" y="1754"/>
              <a:ext cx="218" cy="71"/>
            </a:xfrm>
            <a:prstGeom prst="line">
              <a:avLst/>
            </a:prstGeom>
            <a:noFill/>
            <a:ln w="9525">
              <a:solidFill>
                <a:srgbClr val="0000FF"/>
              </a:solidFill>
              <a:round/>
              <a:headEnd/>
              <a:tailEnd/>
            </a:ln>
          </p:spPr>
          <p:txBody>
            <a:bodyPr wrap="none"/>
            <a:lstStyle/>
            <a:p>
              <a:endParaRPr lang="en-US"/>
            </a:p>
          </p:txBody>
        </p:sp>
        <p:sp>
          <p:nvSpPr>
            <p:cNvPr id="3100" name="Line 53"/>
            <p:cNvSpPr>
              <a:spLocks noChangeShapeType="1"/>
            </p:cNvSpPr>
            <p:nvPr/>
          </p:nvSpPr>
          <p:spPr bwMode="auto">
            <a:xfrm>
              <a:off x="4212" y="1667"/>
              <a:ext cx="217" cy="70"/>
            </a:xfrm>
            <a:prstGeom prst="line">
              <a:avLst/>
            </a:prstGeom>
            <a:noFill/>
            <a:ln w="9525">
              <a:solidFill>
                <a:srgbClr val="0000FF"/>
              </a:solidFill>
              <a:round/>
              <a:headEnd/>
              <a:tailEnd/>
            </a:ln>
          </p:spPr>
          <p:txBody>
            <a:bodyPr wrap="none"/>
            <a:lstStyle/>
            <a:p>
              <a:endParaRPr lang="en-US"/>
            </a:p>
          </p:txBody>
        </p:sp>
        <p:sp>
          <p:nvSpPr>
            <p:cNvPr id="3101" name="Line 54"/>
            <p:cNvSpPr>
              <a:spLocks noChangeShapeType="1"/>
            </p:cNvSpPr>
            <p:nvPr/>
          </p:nvSpPr>
          <p:spPr bwMode="auto">
            <a:xfrm>
              <a:off x="3943" y="1651"/>
              <a:ext cx="86" cy="37"/>
            </a:xfrm>
            <a:prstGeom prst="line">
              <a:avLst/>
            </a:prstGeom>
            <a:noFill/>
            <a:ln w="9525">
              <a:solidFill>
                <a:schemeClr val="tx1"/>
              </a:solidFill>
              <a:round/>
              <a:headEnd/>
              <a:tailEnd/>
            </a:ln>
          </p:spPr>
          <p:txBody>
            <a:bodyPr wrap="none"/>
            <a:lstStyle/>
            <a:p>
              <a:endParaRPr lang="en-US"/>
            </a:p>
          </p:txBody>
        </p:sp>
        <p:sp>
          <p:nvSpPr>
            <p:cNvPr id="3102" name="Line 55"/>
            <p:cNvSpPr>
              <a:spLocks noChangeShapeType="1"/>
            </p:cNvSpPr>
            <p:nvPr/>
          </p:nvSpPr>
          <p:spPr bwMode="auto">
            <a:xfrm rot="-874098">
              <a:off x="4078" y="1682"/>
              <a:ext cx="128" cy="0"/>
            </a:xfrm>
            <a:prstGeom prst="line">
              <a:avLst/>
            </a:prstGeom>
            <a:noFill/>
            <a:ln w="9525">
              <a:solidFill>
                <a:srgbClr val="0000FF"/>
              </a:solidFill>
              <a:round/>
              <a:headEnd/>
              <a:tailEnd/>
            </a:ln>
          </p:spPr>
          <p:txBody>
            <a:bodyPr wrap="none"/>
            <a:lstStyle/>
            <a:p>
              <a:endParaRPr lang="en-US"/>
            </a:p>
          </p:txBody>
        </p:sp>
        <p:sp>
          <p:nvSpPr>
            <p:cNvPr id="3103" name="Line 56"/>
            <p:cNvSpPr>
              <a:spLocks noChangeShapeType="1"/>
            </p:cNvSpPr>
            <p:nvPr/>
          </p:nvSpPr>
          <p:spPr bwMode="auto">
            <a:xfrm rot="-874098">
              <a:off x="4445" y="1803"/>
              <a:ext cx="128" cy="0"/>
            </a:xfrm>
            <a:prstGeom prst="line">
              <a:avLst/>
            </a:prstGeom>
            <a:noFill/>
            <a:ln w="9525">
              <a:solidFill>
                <a:srgbClr val="0000FF"/>
              </a:solidFill>
              <a:round/>
              <a:headEnd/>
              <a:tailEnd/>
            </a:ln>
          </p:spPr>
          <p:txBody>
            <a:bodyPr wrap="none"/>
            <a:lstStyle/>
            <a:p>
              <a:endParaRPr lang="en-US"/>
            </a:p>
          </p:txBody>
        </p:sp>
        <p:sp>
          <p:nvSpPr>
            <p:cNvPr id="3104" name="Line 57"/>
            <p:cNvSpPr>
              <a:spLocks noChangeShapeType="1"/>
            </p:cNvSpPr>
            <p:nvPr/>
          </p:nvSpPr>
          <p:spPr bwMode="auto">
            <a:xfrm rot="-874098">
              <a:off x="4369" y="1673"/>
              <a:ext cx="395" cy="0"/>
            </a:xfrm>
            <a:prstGeom prst="line">
              <a:avLst/>
            </a:prstGeom>
            <a:noFill/>
            <a:ln w="9525">
              <a:solidFill>
                <a:srgbClr val="0000FF"/>
              </a:solidFill>
              <a:round/>
              <a:headEnd/>
              <a:tailEnd/>
            </a:ln>
          </p:spPr>
          <p:txBody>
            <a:bodyPr wrap="none"/>
            <a:lstStyle/>
            <a:p>
              <a:endParaRPr lang="en-US"/>
            </a:p>
          </p:txBody>
        </p:sp>
      </p:grpSp>
      <p:sp>
        <p:nvSpPr>
          <p:cNvPr id="61" name="Content Placeholder 2"/>
          <p:cNvSpPr txBox="1">
            <a:spLocks/>
          </p:cNvSpPr>
          <p:nvPr/>
        </p:nvSpPr>
        <p:spPr>
          <a:xfrm>
            <a:off x="457200" y="4618037"/>
            <a:ext cx="8229600" cy="1782763"/>
          </a:xfrm>
          <a:prstGeom prst="rect">
            <a:avLst/>
          </a:prstGeom>
        </p:spPr>
        <p:txBody>
          <a:bodyPr/>
          <a:lstStyle/>
          <a:p>
            <a:pPr marL="342900" indent="-342900">
              <a:spcBef>
                <a:spcPct val="20000"/>
              </a:spcBef>
              <a:buFontTx/>
              <a:buChar char="•"/>
              <a:defRPr/>
            </a:pPr>
            <a:r>
              <a:rPr lang="en-US" sz="2400" kern="0" dirty="0">
                <a:latin typeface="+mn-lt"/>
                <a:cs typeface="+mn-cs"/>
              </a:rPr>
              <a:t>Dynamic errors which occur at runtime</a:t>
            </a:r>
          </a:p>
          <a:p>
            <a:pPr marL="342900" indent="-342900">
              <a:spcBef>
                <a:spcPct val="20000"/>
              </a:spcBef>
              <a:buFontTx/>
              <a:buChar char="•"/>
              <a:defRPr/>
            </a:pPr>
            <a:r>
              <a:rPr lang="en-US" sz="2400" kern="0" dirty="0">
                <a:latin typeface="+mn-lt"/>
                <a:cs typeface="+mn-cs"/>
              </a:rPr>
              <a:t>Will need runtime solutions</a:t>
            </a:r>
          </a:p>
          <a:p>
            <a:pPr marL="342900" indent="-342900">
              <a:spcBef>
                <a:spcPct val="20000"/>
              </a:spcBef>
              <a:buFontTx/>
              <a:buChar char="•"/>
              <a:defRPr/>
            </a:pPr>
            <a:r>
              <a:rPr lang="en-US" sz="2400" kern="0" dirty="0">
                <a:latin typeface="+mn-lt"/>
                <a:cs typeface="+mn-cs"/>
              </a:rPr>
              <a:t>Combine with runtime solutions for functional errors (design bugs)</a:t>
            </a:r>
          </a:p>
        </p:txBody>
      </p:sp>
      <p:sp>
        <p:nvSpPr>
          <p:cNvPr id="31" name="TextBox 30"/>
          <p:cNvSpPr txBox="1"/>
          <p:nvPr/>
        </p:nvSpPr>
        <p:spPr>
          <a:xfrm>
            <a:off x="7162800" y="4084637"/>
            <a:ext cx="1813895" cy="276999"/>
          </a:xfrm>
          <a:prstGeom prst="rect">
            <a:avLst/>
          </a:prstGeom>
          <a:noFill/>
        </p:spPr>
        <p:txBody>
          <a:bodyPr wrap="none" rtlCol="0">
            <a:spAutoFit/>
          </a:bodyPr>
          <a:lstStyle/>
          <a:p>
            <a:r>
              <a:rPr lang="en-US" sz="1200" dirty="0" smtClean="0"/>
              <a:t>Figure Source: T. Austin</a:t>
            </a:r>
            <a:endParaRPr lang="en-US" sz="1200" dirty="0"/>
          </a:p>
        </p:txBody>
      </p:sp>
      <p:sp>
        <p:nvSpPr>
          <p:cNvPr id="32" name="Slide Number Placeholder 31"/>
          <p:cNvSpPr>
            <a:spLocks noGrp="1"/>
          </p:cNvSpPr>
          <p:nvPr>
            <p:ph type="sldNum" sz="quarter" idx="12"/>
          </p:nvPr>
        </p:nvSpPr>
        <p:spPr/>
        <p:txBody>
          <a:bodyPr/>
          <a:lstStyle/>
          <a:p>
            <a:fld id="{920F2589-C29C-4C9D-93C1-6F0B311A5845}"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Verification: Challenges</a:t>
            </a:r>
            <a:endParaRPr lang="en-US" dirty="0"/>
          </a:p>
        </p:txBody>
      </p:sp>
      <p:sp>
        <p:nvSpPr>
          <p:cNvPr id="3" name="Content Placeholder 2"/>
          <p:cNvSpPr>
            <a:spLocks noGrp="1"/>
          </p:cNvSpPr>
          <p:nvPr>
            <p:ph idx="1"/>
          </p:nvPr>
        </p:nvSpPr>
        <p:spPr>
          <a:xfrm>
            <a:off x="5486400" y="1600201"/>
            <a:ext cx="3200400" cy="1828800"/>
          </a:xfrm>
        </p:spPr>
        <p:txBody>
          <a:bodyPr>
            <a:normAutofit/>
          </a:bodyPr>
          <a:lstStyle/>
          <a:p>
            <a:r>
              <a:rPr lang="en-US" sz="2400" dirty="0" smtClean="0"/>
              <a:t>What to check?</a:t>
            </a:r>
          </a:p>
          <a:p>
            <a:r>
              <a:rPr lang="en-US" sz="2400" dirty="0" smtClean="0"/>
              <a:t>How to recover?</a:t>
            </a:r>
          </a:p>
          <a:p>
            <a:r>
              <a:rPr lang="en-US" sz="2400" dirty="0" smtClean="0"/>
              <a:t>What’s the cost?</a:t>
            </a:r>
          </a:p>
          <a:p>
            <a:endParaRPr lang="en-US" sz="2400" dirty="0"/>
          </a:p>
        </p:txBody>
      </p:sp>
      <p:graphicFrame>
        <p:nvGraphicFramePr>
          <p:cNvPr id="4" name="Object 2"/>
          <p:cNvGraphicFramePr>
            <a:graphicFrameLocks noChangeAspect="1"/>
          </p:cNvGraphicFramePr>
          <p:nvPr/>
        </p:nvGraphicFramePr>
        <p:xfrm>
          <a:off x="304800" y="1295400"/>
          <a:ext cx="4640263" cy="5029200"/>
        </p:xfrm>
        <a:graphic>
          <a:graphicData uri="http://schemas.openxmlformats.org/presentationml/2006/ole">
            <mc:AlternateContent xmlns:mc="http://schemas.openxmlformats.org/markup-compatibility/2006">
              <mc:Choice xmlns:v="urn:schemas-microsoft-com:vml" Requires="v">
                <p:oleObj spid="_x0000_s12291" name="Visio" r:id="rId3" imgW="6908241" imgH="7487545" progId="">
                  <p:embed/>
                </p:oleObj>
              </mc:Choice>
              <mc:Fallback>
                <p:oleObj name="Visio" r:id="rId3" imgW="6908241" imgH="7487545"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46402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Curved Connector 4"/>
          <p:cNvCxnSpPr/>
          <p:nvPr/>
        </p:nvCxnSpPr>
        <p:spPr>
          <a:xfrm rot="5400000" flipH="1" flipV="1">
            <a:off x="762000" y="2286000"/>
            <a:ext cx="3886200" cy="3276600"/>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181600" y="3581400"/>
            <a:ext cx="3733800" cy="2209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Discuss the above through specific micro-architecture case-studies in the </a:t>
            </a:r>
            <a:r>
              <a:rPr lang="en-US" sz="2000" dirty="0" err="1" smtClean="0">
                <a:solidFill>
                  <a:schemeClr val="tx2"/>
                </a:solidFill>
              </a:rPr>
              <a:t>uni</a:t>
            </a:r>
            <a:r>
              <a:rPr lang="en-US" sz="2000" dirty="0" smtClean="0">
                <a:solidFill>
                  <a:schemeClr val="tx2"/>
                </a:solidFill>
              </a:rPr>
              <a:t>- and multi-processor context.</a:t>
            </a:r>
            <a:endParaRPr lang="en-US" sz="2000" dirty="0">
              <a:solidFill>
                <a:schemeClr val="tx2"/>
              </a:solidFill>
            </a:endParaRPr>
          </a:p>
        </p:txBody>
      </p:sp>
      <p:sp>
        <p:nvSpPr>
          <p:cNvPr id="9" name="Slide Number Placeholder 8"/>
          <p:cNvSpPr>
            <a:spLocks noGrp="1"/>
          </p:cNvSpPr>
          <p:nvPr>
            <p:ph type="sldNum" sz="quarter" idx="12"/>
          </p:nvPr>
        </p:nvSpPr>
        <p:spPr/>
        <p:txBody>
          <a:bodyPr/>
          <a:lstStyle/>
          <a:p>
            <a:fld id="{920F2589-C29C-4C9D-93C1-6F0B311A584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Motivation</a:t>
            </a:r>
          </a:p>
          <a:p>
            <a:r>
              <a:rPr lang="en-US" dirty="0" smtClean="0"/>
              <a:t>Micro-Architectural Case-Studies</a:t>
            </a:r>
          </a:p>
          <a:p>
            <a:r>
              <a:rPr lang="en-US" dirty="0" smtClean="0"/>
              <a:t>Connections with Formal Verification</a:t>
            </a:r>
          </a:p>
          <a:p>
            <a:r>
              <a:rPr lang="en-US" dirty="0" smtClean="0"/>
              <a:t>Summary</a:t>
            </a:r>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Micro-architectural Case-Studies for Runtime Verification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t>Uni</a:t>
            </a:r>
            <a:r>
              <a:rPr lang="en-US" dirty="0" smtClean="0"/>
              <a:t>-processor Verification</a:t>
            </a:r>
          </a:p>
          <a:p>
            <a:pPr lvl="1"/>
            <a:r>
              <a:rPr lang="en-US" dirty="0" smtClean="0"/>
              <a:t>DIVA</a:t>
            </a:r>
          </a:p>
          <a:p>
            <a:pPr lvl="2"/>
            <a:r>
              <a:rPr lang="en-US" dirty="0" smtClean="0"/>
              <a:t>Todd Austin, Michigan</a:t>
            </a:r>
          </a:p>
          <a:p>
            <a:pPr lvl="1"/>
            <a:r>
              <a:rPr lang="en-US" dirty="0" smtClean="0"/>
              <a:t>Semantic Guardians</a:t>
            </a:r>
          </a:p>
          <a:p>
            <a:pPr lvl="2"/>
            <a:r>
              <a:rPr lang="en-US" dirty="0" smtClean="0"/>
              <a:t>Valeria Bertacco, Michigan</a:t>
            </a:r>
          </a:p>
          <a:p>
            <a:r>
              <a:rPr lang="en-US" dirty="0" smtClean="0"/>
              <a:t>Multi-Processor Verification</a:t>
            </a:r>
          </a:p>
          <a:p>
            <a:pPr lvl="1"/>
            <a:r>
              <a:rPr lang="en-US" dirty="0" smtClean="0"/>
              <a:t>Memory Consistency</a:t>
            </a:r>
          </a:p>
          <a:p>
            <a:pPr lvl="2"/>
            <a:r>
              <a:rPr lang="en-US" dirty="0" smtClean="0"/>
              <a:t>Sharad Malik, Princeton</a:t>
            </a:r>
          </a:p>
          <a:p>
            <a:pPr lvl="2"/>
            <a:r>
              <a:rPr lang="en-US" dirty="0" smtClean="0"/>
              <a:t>Daniel </a:t>
            </a:r>
            <a:r>
              <a:rPr lang="en-US" dirty="0" err="1" smtClean="0"/>
              <a:t>Sorin</a:t>
            </a:r>
            <a:r>
              <a:rPr lang="en-US" dirty="0" smtClean="0"/>
              <a:t>, Duke</a:t>
            </a:r>
          </a:p>
          <a:p>
            <a:r>
              <a:rPr lang="en-US" dirty="0" smtClean="0"/>
              <a:t>Recovery Mechanisms</a:t>
            </a:r>
          </a:p>
          <a:p>
            <a:pPr lvl="1"/>
            <a:r>
              <a:rPr lang="en-US" dirty="0" err="1" smtClean="0"/>
              <a:t>Checkpointing</a:t>
            </a:r>
            <a:r>
              <a:rPr lang="en-US" dirty="0" smtClean="0"/>
              <a:t> and Rollback</a:t>
            </a:r>
          </a:p>
          <a:p>
            <a:pPr lvl="2"/>
            <a:r>
              <a:rPr lang="en-US" dirty="0" smtClean="0"/>
              <a:t>Safety Net: </a:t>
            </a:r>
            <a:r>
              <a:rPr lang="en-US" dirty="0" err="1" smtClean="0"/>
              <a:t>Sorin</a:t>
            </a:r>
            <a:r>
              <a:rPr lang="en-US" dirty="0" smtClean="0"/>
              <a:t>, Hill, Wisconsin</a:t>
            </a:r>
          </a:p>
          <a:p>
            <a:pPr lvl="2"/>
            <a:r>
              <a:rPr lang="en-US" dirty="0" smtClean="0"/>
              <a:t>Revive: Josep </a:t>
            </a:r>
            <a:r>
              <a:rPr lang="en-US" dirty="0" err="1" smtClean="0"/>
              <a:t>Torellas</a:t>
            </a:r>
            <a:r>
              <a:rPr lang="en-US" dirty="0" smtClean="0"/>
              <a:t>, UIUC  (Not Covered)</a:t>
            </a:r>
          </a:p>
          <a:p>
            <a:pPr lvl="1"/>
            <a:r>
              <a:rPr lang="en-US" dirty="0" smtClean="0"/>
              <a:t>Bug Patching</a:t>
            </a:r>
          </a:p>
          <a:p>
            <a:pPr lvl="2"/>
            <a:r>
              <a:rPr lang="en-US" dirty="0" err="1" smtClean="0"/>
              <a:t>Josep</a:t>
            </a:r>
            <a:r>
              <a:rPr lang="en-US" dirty="0" smtClean="0"/>
              <a:t> </a:t>
            </a:r>
            <a:r>
              <a:rPr lang="en-US" dirty="0" err="1" smtClean="0"/>
              <a:t>Torellas</a:t>
            </a:r>
            <a:r>
              <a:rPr lang="en-US" dirty="0" smtClean="0"/>
              <a:t>, UIUC</a:t>
            </a:r>
          </a:p>
          <a:p>
            <a:pPr lvl="2"/>
            <a:r>
              <a:rPr lang="en-US" dirty="0" err="1" smtClean="0"/>
              <a:t>FRiCLe</a:t>
            </a:r>
            <a:r>
              <a:rPr lang="en-US" dirty="0" smtClean="0"/>
              <a:t>: Valeria Bertacco, Michigan</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5"/>
          <p:cNvSpPr>
            <a:spLocks noGrp="1"/>
          </p:cNvSpPr>
          <p:nvPr>
            <p:ph type="sldNum" sz="quarter" idx="12"/>
          </p:nvPr>
        </p:nvSpPr>
        <p:spPr/>
        <p:txBody>
          <a:bodyPr/>
          <a:lstStyle/>
          <a:p>
            <a:fld id="{9B77DEB3-9F42-4A70-808A-A1DC52EEFA8C}" type="slidenum">
              <a:rPr lang="en-US"/>
              <a:pPr/>
              <a:t>15</a:t>
            </a:fld>
            <a:endParaRPr lang="en-US"/>
          </a:p>
        </p:txBody>
      </p:sp>
      <p:sp>
        <p:nvSpPr>
          <p:cNvPr id="485378" name="Rectangle 2"/>
          <p:cNvSpPr>
            <a:spLocks noGrp="1" noChangeArrowheads="1"/>
          </p:cNvSpPr>
          <p:nvPr>
            <p:ph type="title"/>
          </p:nvPr>
        </p:nvSpPr>
        <p:spPr/>
        <p:txBody>
          <a:bodyPr>
            <a:normAutofit/>
          </a:bodyPr>
          <a:lstStyle/>
          <a:p>
            <a:r>
              <a:rPr lang="en-US" dirty="0" smtClean="0"/>
              <a:t>DIVA Checker [Austin ’99]</a:t>
            </a:r>
            <a:endParaRPr lang="en-US" sz="2000" dirty="0"/>
          </a:p>
        </p:txBody>
      </p:sp>
      <p:sp>
        <p:nvSpPr>
          <p:cNvPr id="485379" name="Rectangle 3"/>
          <p:cNvSpPr>
            <a:spLocks noGrp="1" noChangeArrowheads="1"/>
          </p:cNvSpPr>
          <p:nvPr>
            <p:ph type="body" idx="1"/>
          </p:nvPr>
        </p:nvSpPr>
        <p:spPr>
          <a:xfrm>
            <a:off x="228600" y="4267200"/>
            <a:ext cx="8699500" cy="2362200"/>
          </a:xfrm>
        </p:spPr>
        <p:txBody>
          <a:bodyPr/>
          <a:lstStyle/>
          <a:p>
            <a:pPr marL="285750" indent="-285750">
              <a:lnSpc>
                <a:spcPct val="115000"/>
              </a:lnSpc>
            </a:pPr>
            <a:r>
              <a:rPr lang="en-US" sz="2200" dirty="0"/>
              <a:t>All core function is validated by checker</a:t>
            </a:r>
          </a:p>
          <a:p>
            <a:pPr marL="628650" lvl="1" indent="-228600"/>
            <a:r>
              <a:rPr lang="en-US" sz="1800" dirty="0"/>
              <a:t>Simple checker </a:t>
            </a:r>
            <a:r>
              <a:rPr lang="en-US" sz="1800" i="1" dirty="0"/>
              <a:t>detects</a:t>
            </a:r>
            <a:r>
              <a:rPr lang="en-US" sz="1800" dirty="0"/>
              <a:t> and </a:t>
            </a:r>
            <a:r>
              <a:rPr lang="en-US" sz="1800" i="1" dirty="0"/>
              <a:t>corrects</a:t>
            </a:r>
            <a:r>
              <a:rPr lang="en-US" sz="1800" dirty="0"/>
              <a:t> faulty results, restarts core</a:t>
            </a:r>
          </a:p>
          <a:p>
            <a:pPr marL="285750" indent="-285750">
              <a:lnSpc>
                <a:spcPct val="115000"/>
              </a:lnSpc>
            </a:pPr>
            <a:r>
              <a:rPr lang="en-US" sz="2200" dirty="0"/>
              <a:t>Checker relaxes burden of correctness on core processor</a:t>
            </a:r>
          </a:p>
          <a:p>
            <a:pPr marL="628650" lvl="1" indent="-228600"/>
            <a:r>
              <a:rPr lang="en-US" sz="1800" dirty="0"/>
              <a:t>Tolerates design errors, electrical faults, defects, and failures</a:t>
            </a:r>
          </a:p>
          <a:p>
            <a:pPr marL="628650" lvl="1" indent="-228600"/>
            <a:r>
              <a:rPr lang="en-US" sz="1800" dirty="0"/>
              <a:t>Core has burden of accurate prediction, as checker is 15x slower</a:t>
            </a:r>
          </a:p>
          <a:p>
            <a:pPr marL="285750" indent="-285750"/>
            <a:r>
              <a:rPr lang="en-US" sz="2200" dirty="0"/>
              <a:t>Core does heavy lifting, removes hazards that slow checker</a:t>
            </a:r>
          </a:p>
        </p:txBody>
      </p:sp>
      <p:sp>
        <p:nvSpPr>
          <p:cNvPr id="98" name="AutoShape 4"/>
          <p:cNvSpPr>
            <a:spLocks noChangeArrowheads="1"/>
          </p:cNvSpPr>
          <p:nvPr/>
        </p:nvSpPr>
        <p:spPr bwMode="auto">
          <a:xfrm>
            <a:off x="6324600" y="1905000"/>
            <a:ext cx="1219200" cy="1447800"/>
          </a:xfrm>
          <a:prstGeom prst="roundRect">
            <a:avLst>
              <a:gd name="adj" fmla="val 16667"/>
            </a:avLst>
          </a:prstGeom>
          <a:solidFill>
            <a:schemeClr val="accent3">
              <a:lumMod val="75000"/>
            </a:schemeClr>
          </a:solidFill>
          <a:ln w="25400">
            <a:solidFill>
              <a:srgbClr val="DDDDDD"/>
            </a:solidFill>
            <a:round/>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99" name="AutoShape 5"/>
          <p:cNvSpPr>
            <a:spLocks noChangeArrowheads="1"/>
          </p:cNvSpPr>
          <p:nvPr/>
        </p:nvSpPr>
        <p:spPr bwMode="auto">
          <a:xfrm>
            <a:off x="1066800" y="1905000"/>
            <a:ext cx="3810000" cy="1447800"/>
          </a:xfrm>
          <a:prstGeom prst="roundRect">
            <a:avLst>
              <a:gd name="adj" fmla="val 16667"/>
            </a:avLst>
          </a:prstGeom>
          <a:solidFill>
            <a:schemeClr val="accent2"/>
          </a:solidFill>
          <a:ln w="25400">
            <a:solidFill>
              <a:srgbClr val="DDDDDD"/>
            </a:solidFill>
            <a:round/>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0" name="Line 6"/>
          <p:cNvSpPr>
            <a:spLocks noChangeShapeType="1"/>
          </p:cNvSpPr>
          <p:nvPr/>
        </p:nvSpPr>
        <p:spPr bwMode="auto">
          <a:xfrm>
            <a:off x="3905250" y="2982913"/>
            <a:ext cx="2590800" cy="0"/>
          </a:xfrm>
          <a:prstGeom prst="line">
            <a:avLst/>
          </a:prstGeom>
          <a:noFill/>
          <a:ln w="25400">
            <a:solidFill>
              <a:srgbClr val="000000"/>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1" name="Text Box 7"/>
          <p:cNvSpPr txBox="1">
            <a:spLocks noChangeArrowheads="1"/>
          </p:cNvSpPr>
          <p:nvPr/>
        </p:nvSpPr>
        <p:spPr bwMode="auto">
          <a:xfrm>
            <a:off x="5029200" y="1752600"/>
            <a:ext cx="1181734" cy="1169551"/>
          </a:xfrm>
          <a:prstGeom prst="rect">
            <a:avLst/>
          </a:prstGeom>
          <a:noFill/>
          <a:ln w="25400">
            <a:noFill/>
            <a:miter lim="800000"/>
            <a:headEnd/>
            <a:tailEnd/>
          </a:ln>
          <a:effectLst/>
        </p:spPr>
        <p:txBody>
          <a:bodyPr wrap="none">
            <a:spAutoFit/>
          </a:bodyPr>
          <a:lstStyle/>
          <a:p>
            <a:pPr eaLnBrk="0" hangingPunct="0"/>
            <a:r>
              <a:rPr lang="en-US" sz="1400" dirty="0">
                <a:latin typeface="Times New Roman" pitchFamily="18" charset="0"/>
              </a:rPr>
              <a:t>speculative</a:t>
            </a:r>
          </a:p>
          <a:p>
            <a:pPr eaLnBrk="0" hangingPunct="0"/>
            <a:r>
              <a:rPr lang="en-US" sz="1400" dirty="0">
                <a:latin typeface="Times New Roman" pitchFamily="18" charset="0"/>
              </a:rPr>
              <a:t>instructions</a:t>
            </a:r>
          </a:p>
          <a:p>
            <a:pPr eaLnBrk="0" hangingPunct="0"/>
            <a:r>
              <a:rPr lang="en-US" sz="1400" b="1" i="1" dirty="0">
                <a:latin typeface="Times New Roman" pitchFamily="18" charset="0"/>
              </a:rPr>
              <a:t>in-order</a:t>
            </a:r>
          </a:p>
          <a:p>
            <a:pPr eaLnBrk="0" hangingPunct="0"/>
            <a:r>
              <a:rPr lang="en-US" sz="1400" b="1" i="1" dirty="0">
                <a:latin typeface="Times New Roman" pitchFamily="18" charset="0"/>
              </a:rPr>
              <a:t>with PC, inst,</a:t>
            </a:r>
          </a:p>
          <a:p>
            <a:pPr eaLnBrk="0" hangingPunct="0"/>
            <a:r>
              <a:rPr lang="en-US" sz="1400" b="1" i="1" dirty="0">
                <a:latin typeface="Times New Roman" pitchFamily="18" charset="0"/>
              </a:rPr>
              <a:t>inputs, </a:t>
            </a:r>
            <a:r>
              <a:rPr lang="en-US" sz="1400" b="1" i="1" dirty="0" err="1">
                <a:latin typeface="Times New Roman" pitchFamily="18" charset="0"/>
              </a:rPr>
              <a:t>addr</a:t>
            </a:r>
            <a:endParaRPr lang="en-US" sz="1400" b="1" i="1" dirty="0">
              <a:latin typeface="Times New Roman" pitchFamily="18" charset="0"/>
            </a:endParaRPr>
          </a:p>
        </p:txBody>
      </p:sp>
      <p:sp>
        <p:nvSpPr>
          <p:cNvPr id="102" name="Rectangle 8"/>
          <p:cNvSpPr>
            <a:spLocks noChangeArrowheads="1"/>
          </p:cNvSpPr>
          <p:nvPr/>
        </p:nvSpPr>
        <p:spPr bwMode="auto">
          <a:xfrm>
            <a:off x="3829050" y="2097088"/>
            <a:ext cx="457200" cy="381000"/>
          </a:xfrm>
          <a:prstGeom prst="rect">
            <a:avLst/>
          </a:prstGeom>
          <a:solidFill>
            <a:srgbClr val="FFFFFF"/>
          </a:solidFill>
          <a:ln w="25400">
            <a:solidFill>
              <a:srgbClr val="DDDDDD"/>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nl-NL" sz="1400" b="0" i="0" u="none" strike="noStrike" kern="0" cap="none" spc="0" normalizeH="0" baseline="0" noProof="0" smtClean="0">
              <a:ln>
                <a:noFill/>
              </a:ln>
              <a:solidFill>
                <a:sysClr val="windowText" lastClr="000000"/>
              </a:solidFill>
              <a:effectLst/>
              <a:uLnTx/>
              <a:uFillTx/>
              <a:latin typeface="Times New Roman" pitchFamily="18" charset="0"/>
            </a:endParaRPr>
          </a:p>
        </p:txBody>
      </p:sp>
      <p:sp>
        <p:nvSpPr>
          <p:cNvPr id="103" name="Rectangle 9"/>
          <p:cNvSpPr>
            <a:spLocks noChangeArrowheads="1"/>
          </p:cNvSpPr>
          <p:nvPr/>
        </p:nvSpPr>
        <p:spPr bwMode="auto">
          <a:xfrm>
            <a:off x="3752850" y="2173288"/>
            <a:ext cx="457200" cy="381000"/>
          </a:xfrm>
          <a:prstGeom prst="rect">
            <a:avLst/>
          </a:prstGeom>
          <a:solidFill>
            <a:srgbClr val="FFFFFF"/>
          </a:solidFill>
          <a:ln w="25400">
            <a:solidFill>
              <a:srgbClr val="DDDDDD"/>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nl-NL" sz="1400" b="0" i="0" u="none" strike="noStrike" kern="0" cap="none" spc="0" normalizeH="0" baseline="0" noProof="0" smtClean="0">
              <a:ln>
                <a:noFill/>
              </a:ln>
              <a:solidFill>
                <a:sysClr val="windowText" lastClr="000000"/>
              </a:solidFill>
              <a:effectLst/>
              <a:uLnTx/>
              <a:uFillTx/>
              <a:latin typeface="Times New Roman" pitchFamily="18" charset="0"/>
            </a:endParaRPr>
          </a:p>
        </p:txBody>
      </p:sp>
      <p:sp>
        <p:nvSpPr>
          <p:cNvPr id="104" name="Rectangle 10"/>
          <p:cNvSpPr>
            <a:spLocks noChangeArrowheads="1"/>
          </p:cNvSpPr>
          <p:nvPr/>
        </p:nvSpPr>
        <p:spPr bwMode="auto">
          <a:xfrm>
            <a:off x="1162050" y="2792413"/>
            <a:ext cx="457200" cy="381000"/>
          </a:xfrm>
          <a:prstGeom prst="rect">
            <a:avLst/>
          </a:prstGeom>
          <a:solidFill>
            <a:srgbClr val="FFFFFF"/>
          </a:solidFill>
          <a:ln w="25400">
            <a:solidFill>
              <a:srgbClr val="DDDDDD"/>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ysClr val="windowText" lastClr="000000"/>
                </a:solidFill>
                <a:effectLst/>
                <a:uLnTx/>
                <a:uFillTx/>
                <a:latin typeface="Times New Roman" pitchFamily="18" charset="0"/>
              </a:rPr>
              <a:t>IF</a:t>
            </a:r>
          </a:p>
        </p:txBody>
      </p:sp>
      <p:sp>
        <p:nvSpPr>
          <p:cNvPr id="105" name="Rectangle 11"/>
          <p:cNvSpPr>
            <a:spLocks noChangeArrowheads="1"/>
          </p:cNvSpPr>
          <p:nvPr/>
        </p:nvSpPr>
        <p:spPr bwMode="auto">
          <a:xfrm>
            <a:off x="1619250" y="2792413"/>
            <a:ext cx="457200" cy="381000"/>
          </a:xfrm>
          <a:prstGeom prst="rect">
            <a:avLst/>
          </a:prstGeom>
          <a:solidFill>
            <a:srgbClr val="FFFFFF"/>
          </a:solidFill>
          <a:ln w="25400">
            <a:solidFill>
              <a:srgbClr val="DDDDDD"/>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ysClr val="windowText" lastClr="000000"/>
                </a:solidFill>
                <a:effectLst/>
                <a:uLnTx/>
                <a:uFillTx/>
                <a:latin typeface="Times New Roman" pitchFamily="18" charset="0"/>
              </a:rPr>
              <a:t>ID</a:t>
            </a:r>
          </a:p>
        </p:txBody>
      </p:sp>
      <p:sp>
        <p:nvSpPr>
          <p:cNvPr id="106" name="Rectangle 12"/>
          <p:cNvSpPr>
            <a:spLocks noChangeArrowheads="1"/>
          </p:cNvSpPr>
          <p:nvPr/>
        </p:nvSpPr>
        <p:spPr bwMode="auto">
          <a:xfrm>
            <a:off x="2076450" y="2792413"/>
            <a:ext cx="457200" cy="381000"/>
          </a:xfrm>
          <a:prstGeom prst="rect">
            <a:avLst/>
          </a:prstGeom>
          <a:solidFill>
            <a:srgbClr val="FFFFFF"/>
          </a:solidFill>
          <a:ln w="25400">
            <a:solidFill>
              <a:srgbClr val="DDDDDD"/>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ysClr val="windowText" lastClr="000000"/>
                </a:solidFill>
                <a:effectLst/>
                <a:uLnTx/>
                <a:uFillTx/>
                <a:latin typeface="Times New Roman" pitchFamily="18" charset="0"/>
              </a:rPr>
              <a:t>REN</a:t>
            </a:r>
          </a:p>
        </p:txBody>
      </p:sp>
      <p:sp>
        <p:nvSpPr>
          <p:cNvPr id="107" name="Rectangle 13"/>
          <p:cNvSpPr>
            <a:spLocks noChangeArrowheads="1"/>
          </p:cNvSpPr>
          <p:nvPr/>
        </p:nvSpPr>
        <p:spPr bwMode="auto">
          <a:xfrm>
            <a:off x="2533650" y="2792413"/>
            <a:ext cx="457200" cy="381000"/>
          </a:xfrm>
          <a:prstGeom prst="rect">
            <a:avLst/>
          </a:prstGeom>
          <a:solidFill>
            <a:srgbClr val="FFFFFF"/>
          </a:solidFill>
          <a:ln w="25400">
            <a:solidFill>
              <a:srgbClr val="DDDDDD"/>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ysClr val="windowText" lastClr="000000"/>
                </a:solidFill>
                <a:effectLst/>
                <a:uLnTx/>
                <a:uFillTx/>
                <a:latin typeface="Times New Roman" pitchFamily="18" charset="0"/>
              </a:rPr>
              <a:t>REG</a:t>
            </a:r>
          </a:p>
        </p:txBody>
      </p:sp>
      <p:sp>
        <p:nvSpPr>
          <p:cNvPr id="108" name="Line 14"/>
          <p:cNvSpPr>
            <a:spLocks noChangeShapeType="1"/>
          </p:cNvSpPr>
          <p:nvPr/>
        </p:nvSpPr>
        <p:spPr bwMode="auto">
          <a:xfrm>
            <a:off x="2990850" y="2982913"/>
            <a:ext cx="304800" cy="0"/>
          </a:xfrm>
          <a:prstGeom prst="line">
            <a:avLst/>
          </a:prstGeom>
          <a:noFill/>
          <a:ln w="25400">
            <a:solidFill>
              <a:srgbClr val="DDDDDD"/>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9" name="Rectangle 15"/>
          <p:cNvSpPr>
            <a:spLocks noChangeArrowheads="1"/>
          </p:cNvSpPr>
          <p:nvPr/>
        </p:nvSpPr>
        <p:spPr bwMode="auto">
          <a:xfrm>
            <a:off x="3676650" y="2249488"/>
            <a:ext cx="457200" cy="381000"/>
          </a:xfrm>
          <a:prstGeom prst="rect">
            <a:avLst/>
          </a:prstGeom>
          <a:solidFill>
            <a:srgbClr val="FFFFFF"/>
          </a:solidFill>
          <a:ln w="25400">
            <a:solidFill>
              <a:srgbClr val="DDDDDD"/>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ysClr val="windowText" lastClr="000000"/>
                </a:solidFill>
                <a:effectLst/>
                <a:uLnTx/>
                <a:uFillTx/>
                <a:latin typeface="Times New Roman" pitchFamily="18" charset="0"/>
              </a:rPr>
              <a:t>EX/</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ysClr val="windowText" lastClr="000000"/>
                </a:solidFill>
                <a:effectLst/>
                <a:uLnTx/>
                <a:uFillTx/>
                <a:latin typeface="Times New Roman" pitchFamily="18" charset="0"/>
              </a:rPr>
              <a:t>MEM</a:t>
            </a:r>
          </a:p>
        </p:txBody>
      </p:sp>
      <p:sp>
        <p:nvSpPr>
          <p:cNvPr id="110" name="Line 16"/>
          <p:cNvSpPr>
            <a:spLocks noChangeShapeType="1"/>
          </p:cNvSpPr>
          <p:nvPr/>
        </p:nvSpPr>
        <p:spPr bwMode="auto">
          <a:xfrm flipV="1">
            <a:off x="3524250" y="2401888"/>
            <a:ext cx="0" cy="457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1" name="Line 17"/>
          <p:cNvSpPr>
            <a:spLocks noChangeShapeType="1"/>
          </p:cNvSpPr>
          <p:nvPr/>
        </p:nvSpPr>
        <p:spPr bwMode="auto">
          <a:xfrm>
            <a:off x="3524250" y="2401888"/>
            <a:ext cx="152400" cy="0"/>
          </a:xfrm>
          <a:prstGeom prst="line">
            <a:avLst/>
          </a:prstGeom>
          <a:noFill/>
          <a:ln w="25400">
            <a:solidFill>
              <a:srgbClr val="DDDDDD"/>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2" name="Line 18"/>
          <p:cNvSpPr>
            <a:spLocks noChangeShapeType="1"/>
          </p:cNvSpPr>
          <p:nvPr/>
        </p:nvSpPr>
        <p:spPr bwMode="auto">
          <a:xfrm>
            <a:off x="4133850" y="2401888"/>
            <a:ext cx="304800" cy="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3" name="Line 19"/>
          <p:cNvSpPr>
            <a:spLocks noChangeShapeType="1"/>
          </p:cNvSpPr>
          <p:nvPr/>
        </p:nvSpPr>
        <p:spPr bwMode="auto">
          <a:xfrm>
            <a:off x="4438650" y="2401888"/>
            <a:ext cx="0" cy="381000"/>
          </a:xfrm>
          <a:prstGeom prst="line">
            <a:avLst/>
          </a:prstGeom>
          <a:noFill/>
          <a:ln w="25400">
            <a:solidFill>
              <a:srgbClr val="DDDDDD"/>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4" name="Rectangle 20"/>
          <p:cNvSpPr>
            <a:spLocks noChangeArrowheads="1"/>
          </p:cNvSpPr>
          <p:nvPr/>
        </p:nvSpPr>
        <p:spPr bwMode="auto">
          <a:xfrm>
            <a:off x="3295650" y="2792413"/>
            <a:ext cx="1371600" cy="381000"/>
          </a:xfrm>
          <a:prstGeom prst="rect">
            <a:avLst/>
          </a:prstGeom>
          <a:solidFill>
            <a:srgbClr val="FFFFFF"/>
          </a:solidFill>
          <a:ln w="25400">
            <a:solidFill>
              <a:srgbClr val="DDDDDD"/>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ysClr val="windowText" lastClr="000000"/>
                </a:solidFill>
                <a:effectLst/>
                <a:uLnTx/>
                <a:uFillTx/>
                <a:latin typeface="Times New Roman" pitchFamily="18" charset="0"/>
              </a:rPr>
              <a:t>SCHEDULER</a:t>
            </a:r>
          </a:p>
        </p:txBody>
      </p:sp>
      <p:sp>
        <p:nvSpPr>
          <p:cNvPr id="115" name="Line 21"/>
          <p:cNvSpPr>
            <a:spLocks noChangeShapeType="1"/>
          </p:cNvSpPr>
          <p:nvPr/>
        </p:nvSpPr>
        <p:spPr bwMode="auto">
          <a:xfrm>
            <a:off x="3448050" y="2792413"/>
            <a:ext cx="0" cy="76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6" name="Line 22"/>
          <p:cNvSpPr>
            <a:spLocks noChangeShapeType="1"/>
          </p:cNvSpPr>
          <p:nvPr/>
        </p:nvSpPr>
        <p:spPr bwMode="auto">
          <a:xfrm>
            <a:off x="3600450" y="2792413"/>
            <a:ext cx="0" cy="76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7" name="Line 23"/>
          <p:cNvSpPr>
            <a:spLocks noChangeShapeType="1"/>
          </p:cNvSpPr>
          <p:nvPr/>
        </p:nvSpPr>
        <p:spPr bwMode="auto">
          <a:xfrm>
            <a:off x="3752850" y="2792413"/>
            <a:ext cx="0" cy="76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8" name="Line 24"/>
          <p:cNvSpPr>
            <a:spLocks noChangeShapeType="1"/>
          </p:cNvSpPr>
          <p:nvPr/>
        </p:nvSpPr>
        <p:spPr bwMode="auto">
          <a:xfrm>
            <a:off x="3905250" y="2792413"/>
            <a:ext cx="0" cy="76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9" name="Line 25"/>
          <p:cNvSpPr>
            <a:spLocks noChangeShapeType="1"/>
          </p:cNvSpPr>
          <p:nvPr/>
        </p:nvSpPr>
        <p:spPr bwMode="auto">
          <a:xfrm>
            <a:off x="4057650" y="2792413"/>
            <a:ext cx="0" cy="76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0" name="Line 26"/>
          <p:cNvSpPr>
            <a:spLocks noChangeShapeType="1"/>
          </p:cNvSpPr>
          <p:nvPr/>
        </p:nvSpPr>
        <p:spPr bwMode="auto">
          <a:xfrm>
            <a:off x="4210050" y="2792413"/>
            <a:ext cx="0" cy="76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1" name="Line 27"/>
          <p:cNvSpPr>
            <a:spLocks noChangeShapeType="1"/>
          </p:cNvSpPr>
          <p:nvPr/>
        </p:nvSpPr>
        <p:spPr bwMode="auto">
          <a:xfrm>
            <a:off x="4362450" y="2792413"/>
            <a:ext cx="0" cy="76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2" name="Line 28"/>
          <p:cNvSpPr>
            <a:spLocks noChangeShapeType="1"/>
          </p:cNvSpPr>
          <p:nvPr/>
        </p:nvSpPr>
        <p:spPr bwMode="auto">
          <a:xfrm>
            <a:off x="4514850" y="2792413"/>
            <a:ext cx="0" cy="76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3" name="Line 29"/>
          <p:cNvSpPr>
            <a:spLocks noChangeShapeType="1"/>
          </p:cNvSpPr>
          <p:nvPr/>
        </p:nvSpPr>
        <p:spPr bwMode="auto">
          <a:xfrm>
            <a:off x="4514850" y="3097213"/>
            <a:ext cx="0" cy="76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4" name="Line 30"/>
          <p:cNvSpPr>
            <a:spLocks noChangeShapeType="1"/>
          </p:cNvSpPr>
          <p:nvPr/>
        </p:nvSpPr>
        <p:spPr bwMode="auto">
          <a:xfrm>
            <a:off x="3448050" y="3097213"/>
            <a:ext cx="0" cy="76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5" name="Line 31"/>
          <p:cNvSpPr>
            <a:spLocks noChangeShapeType="1"/>
          </p:cNvSpPr>
          <p:nvPr/>
        </p:nvSpPr>
        <p:spPr bwMode="auto">
          <a:xfrm>
            <a:off x="3600450" y="3097213"/>
            <a:ext cx="0" cy="76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6" name="Line 32"/>
          <p:cNvSpPr>
            <a:spLocks noChangeShapeType="1"/>
          </p:cNvSpPr>
          <p:nvPr/>
        </p:nvSpPr>
        <p:spPr bwMode="auto">
          <a:xfrm>
            <a:off x="3752850" y="3097213"/>
            <a:ext cx="0" cy="76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7" name="Line 33"/>
          <p:cNvSpPr>
            <a:spLocks noChangeShapeType="1"/>
          </p:cNvSpPr>
          <p:nvPr/>
        </p:nvSpPr>
        <p:spPr bwMode="auto">
          <a:xfrm>
            <a:off x="3905250" y="3097213"/>
            <a:ext cx="0" cy="76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8" name="Line 34"/>
          <p:cNvSpPr>
            <a:spLocks noChangeShapeType="1"/>
          </p:cNvSpPr>
          <p:nvPr/>
        </p:nvSpPr>
        <p:spPr bwMode="auto">
          <a:xfrm>
            <a:off x="4057650" y="3097213"/>
            <a:ext cx="0" cy="76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9" name="Line 35"/>
          <p:cNvSpPr>
            <a:spLocks noChangeShapeType="1"/>
          </p:cNvSpPr>
          <p:nvPr/>
        </p:nvSpPr>
        <p:spPr bwMode="auto">
          <a:xfrm>
            <a:off x="4210050" y="3097213"/>
            <a:ext cx="0" cy="76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0" name="Line 36"/>
          <p:cNvSpPr>
            <a:spLocks noChangeShapeType="1"/>
          </p:cNvSpPr>
          <p:nvPr/>
        </p:nvSpPr>
        <p:spPr bwMode="auto">
          <a:xfrm>
            <a:off x="4362450" y="3097213"/>
            <a:ext cx="0" cy="76200"/>
          </a:xfrm>
          <a:prstGeom prst="line">
            <a:avLst/>
          </a:prstGeom>
          <a:noFill/>
          <a:ln w="25400">
            <a:solidFill>
              <a:srgbClr val="DDDDDD"/>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1" name="Rectangle 37"/>
          <p:cNvSpPr>
            <a:spLocks noChangeArrowheads="1"/>
          </p:cNvSpPr>
          <p:nvPr/>
        </p:nvSpPr>
        <p:spPr bwMode="auto">
          <a:xfrm>
            <a:off x="6492875" y="2795588"/>
            <a:ext cx="457200" cy="381000"/>
          </a:xfrm>
          <a:prstGeom prst="rect">
            <a:avLst/>
          </a:prstGeom>
          <a:solidFill>
            <a:srgbClr val="A3B2C1"/>
          </a:solidFill>
          <a:ln w="25400">
            <a:solidFill>
              <a:srgbClr val="DDDDDD"/>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ysClr val="windowText" lastClr="000000"/>
                </a:solidFill>
                <a:effectLst/>
                <a:uLnTx/>
                <a:uFillTx/>
                <a:latin typeface="Times New Roman" pitchFamily="18" charset="0"/>
              </a:rPr>
              <a:t>CHK</a:t>
            </a:r>
          </a:p>
        </p:txBody>
      </p:sp>
      <p:sp>
        <p:nvSpPr>
          <p:cNvPr id="132" name="Rectangle 38"/>
          <p:cNvSpPr>
            <a:spLocks noChangeArrowheads="1"/>
          </p:cNvSpPr>
          <p:nvPr/>
        </p:nvSpPr>
        <p:spPr bwMode="auto">
          <a:xfrm>
            <a:off x="6934200" y="2795588"/>
            <a:ext cx="457200" cy="381000"/>
          </a:xfrm>
          <a:prstGeom prst="rect">
            <a:avLst/>
          </a:prstGeom>
          <a:solidFill>
            <a:srgbClr val="A3B2C1"/>
          </a:solidFill>
          <a:ln w="25400">
            <a:solidFill>
              <a:srgbClr val="DDDDDD"/>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ysClr val="windowText" lastClr="000000"/>
                </a:solidFill>
                <a:effectLst/>
                <a:uLnTx/>
                <a:uFillTx/>
                <a:latin typeface="Times New Roman" pitchFamily="18" charset="0"/>
              </a:rPr>
              <a:t>CT</a:t>
            </a:r>
          </a:p>
        </p:txBody>
      </p:sp>
      <p:sp>
        <p:nvSpPr>
          <p:cNvPr id="133" name="Text Box 43"/>
          <p:cNvSpPr txBox="1">
            <a:spLocks noChangeArrowheads="1"/>
          </p:cNvSpPr>
          <p:nvPr/>
        </p:nvSpPr>
        <p:spPr bwMode="auto">
          <a:xfrm>
            <a:off x="1143000" y="1905000"/>
            <a:ext cx="754063" cy="457200"/>
          </a:xfrm>
          <a:prstGeom prst="rect">
            <a:avLst/>
          </a:prstGeom>
          <a:noFill/>
          <a:ln w="25400">
            <a:noFill/>
            <a:miter lim="800000"/>
            <a:headEnd/>
            <a:tailEnd/>
          </a:ln>
          <a:effec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smtClean="0">
                <a:ln>
                  <a:noFill/>
                </a:ln>
                <a:solidFill>
                  <a:srgbClr val="FFFFFF"/>
                </a:solidFill>
                <a:effectLst/>
                <a:uLnTx/>
                <a:uFillTx/>
                <a:latin typeface="Arial Narrow" pitchFamily="34" charset="0"/>
              </a:rPr>
              <a:t>Core</a:t>
            </a:r>
          </a:p>
        </p:txBody>
      </p:sp>
      <p:sp>
        <p:nvSpPr>
          <p:cNvPr id="134" name="Text Box 44"/>
          <p:cNvSpPr txBox="1">
            <a:spLocks noChangeArrowheads="1"/>
          </p:cNvSpPr>
          <p:nvPr/>
        </p:nvSpPr>
        <p:spPr bwMode="auto">
          <a:xfrm>
            <a:off x="6359525" y="1905000"/>
            <a:ext cx="1173163" cy="457200"/>
          </a:xfrm>
          <a:prstGeom prst="rect">
            <a:avLst/>
          </a:prstGeom>
          <a:noFill/>
          <a:ln w="25400">
            <a:noFill/>
            <a:miter lim="800000"/>
            <a:headEnd/>
            <a:tailEnd/>
          </a:ln>
          <a:effec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smtClean="0">
                <a:ln>
                  <a:noFill/>
                </a:ln>
                <a:solidFill>
                  <a:srgbClr val="FFFFFF"/>
                </a:solidFill>
                <a:effectLst/>
                <a:uLnTx/>
                <a:uFillTx/>
                <a:latin typeface="Arial Narrow" pitchFamily="34" charset="0"/>
              </a:rPr>
              <a:t>Checker</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lide Number Placeholder 5"/>
          <p:cNvSpPr>
            <a:spLocks noGrp="1"/>
          </p:cNvSpPr>
          <p:nvPr>
            <p:ph type="sldNum" sz="quarter" idx="12"/>
          </p:nvPr>
        </p:nvSpPr>
        <p:spPr/>
        <p:txBody>
          <a:bodyPr/>
          <a:lstStyle/>
          <a:p>
            <a:fld id="{062A42A4-64EF-4C55-9482-646DED1204E0}" type="slidenum">
              <a:rPr lang="en-US"/>
              <a:pPr/>
              <a:t>16</a:t>
            </a:fld>
            <a:endParaRPr lang="en-US"/>
          </a:p>
        </p:txBody>
      </p:sp>
      <p:sp>
        <p:nvSpPr>
          <p:cNvPr id="497666" name="Text Box 2"/>
          <p:cNvSpPr txBox="1">
            <a:spLocks noChangeArrowheads="1"/>
          </p:cNvSpPr>
          <p:nvPr/>
        </p:nvSpPr>
        <p:spPr bwMode="auto">
          <a:xfrm>
            <a:off x="6959600" y="4114800"/>
            <a:ext cx="482824" cy="253916"/>
          </a:xfrm>
          <a:prstGeom prst="rect">
            <a:avLst/>
          </a:prstGeom>
          <a:noFill/>
          <a:ln w="9525">
            <a:noFill/>
            <a:miter lim="800000"/>
            <a:headEnd/>
            <a:tailEnd/>
          </a:ln>
          <a:effectLst/>
        </p:spPr>
        <p:txBody>
          <a:bodyPr wrap="none">
            <a:spAutoFit/>
          </a:bodyPr>
          <a:lstStyle/>
          <a:p>
            <a:pPr algn="l" eaLnBrk="0" hangingPunct="0"/>
            <a:r>
              <a:rPr lang="en-US" sz="1050">
                <a:latin typeface="Times New Roman" pitchFamily="18" charset="0"/>
              </a:rPr>
              <a:t>result</a:t>
            </a:r>
          </a:p>
        </p:txBody>
      </p:sp>
      <p:sp>
        <p:nvSpPr>
          <p:cNvPr id="497667" name="Rectangle 3"/>
          <p:cNvSpPr>
            <a:spLocks noGrp="1" noChangeArrowheads="1"/>
          </p:cNvSpPr>
          <p:nvPr>
            <p:ph type="title"/>
          </p:nvPr>
        </p:nvSpPr>
        <p:spPr/>
        <p:txBody>
          <a:bodyPr/>
          <a:lstStyle/>
          <a:p>
            <a:r>
              <a:rPr lang="en-US"/>
              <a:t>Checker Processor Architecture</a:t>
            </a:r>
          </a:p>
        </p:txBody>
      </p:sp>
      <p:sp>
        <p:nvSpPr>
          <p:cNvPr id="497668" name="Rectangle 4"/>
          <p:cNvSpPr>
            <a:spLocks noChangeArrowheads="1"/>
          </p:cNvSpPr>
          <p:nvPr/>
        </p:nvSpPr>
        <p:spPr bwMode="auto">
          <a:xfrm>
            <a:off x="4648200" y="2286000"/>
            <a:ext cx="762000" cy="6096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sz="1600">
                <a:latin typeface="Times New Roman" pitchFamily="18" charset="0"/>
              </a:rPr>
              <a:t>IF</a:t>
            </a:r>
            <a:br>
              <a:rPr lang="en-US" sz="1600">
                <a:latin typeface="Times New Roman" pitchFamily="18" charset="0"/>
              </a:rPr>
            </a:br>
            <a:endParaRPr lang="en-US" sz="1600">
              <a:latin typeface="Times New Roman" pitchFamily="18" charset="0"/>
            </a:endParaRPr>
          </a:p>
        </p:txBody>
      </p:sp>
      <p:sp>
        <p:nvSpPr>
          <p:cNvPr id="497669" name="Rectangle 5"/>
          <p:cNvSpPr>
            <a:spLocks noChangeArrowheads="1"/>
          </p:cNvSpPr>
          <p:nvPr/>
        </p:nvSpPr>
        <p:spPr bwMode="auto">
          <a:xfrm>
            <a:off x="4648200" y="3200400"/>
            <a:ext cx="762000" cy="6096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a:latin typeface="Times New Roman" pitchFamily="18" charset="0"/>
              </a:rPr>
              <a:t>ID</a:t>
            </a:r>
            <a:br>
              <a:rPr lang="en-US">
                <a:latin typeface="Times New Roman" pitchFamily="18" charset="0"/>
              </a:rPr>
            </a:br>
            <a:endParaRPr lang="en-US">
              <a:latin typeface="Times New Roman" pitchFamily="18" charset="0"/>
            </a:endParaRPr>
          </a:p>
        </p:txBody>
      </p:sp>
      <p:sp>
        <p:nvSpPr>
          <p:cNvPr id="497670" name="Line 6"/>
          <p:cNvSpPr>
            <a:spLocks noChangeShapeType="1"/>
          </p:cNvSpPr>
          <p:nvPr/>
        </p:nvSpPr>
        <p:spPr bwMode="auto">
          <a:xfrm>
            <a:off x="4267200" y="2590800"/>
            <a:ext cx="381000" cy="0"/>
          </a:xfrm>
          <a:prstGeom prst="line">
            <a:avLst/>
          </a:prstGeom>
          <a:noFill/>
          <a:ln w="12700">
            <a:solidFill>
              <a:schemeClr val="tx1"/>
            </a:solidFill>
            <a:round/>
            <a:headEnd/>
            <a:tailEnd type="triangle" w="med" len="med"/>
          </a:ln>
          <a:effectLst/>
        </p:spPr>
        <p:txBody>
          <a:bodyPr/>
          <a:lstStyle/>
          <a:p>
            <a:endParaRPr lang="en-US" sz="2000"/>
          </a:p>
        </p:txBody>
      </p:sp>
      <p:sp>
        <p:nvSpPr>
          <p:cNvPr id="497671" name="Rectangle 7"/>
          <p:cNvSpPr>
            <a:spLocks noChangeArrowheads="1"/>
          </p:cNvSpPr>
          <p:nvPr/>
        </p:nvSpPr>
        <p:spPr bwMode="auto">
          <a:xfrm>
            <a:off x="7467600" y="3886200"/>
            <a:ext cx="762000" cy="609600"/>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a:latin typeface="Times New Roman" pitchFamily="18" charset="0"/>
              </a:rPr>
              <a:t>CT</a:t>
            </a:r>
          </a:p>
        </p:txBody>
      </p:sp>
      <p:sp>
        <p:nvSpPr>
          <p:cNvPr id="497672" name="Line 8"/>
          <p:cNvSpPr>
            <a:spLocks noChangeShapeType="1"/>
          </p:cNvSpPr>
          <p:nvPr/>
        </p:nvSpPr>
        <p:spPr bwMode="auto">
          <a:xfrm>
            <a:off x="7010400" y="4343400"/>
            <a:ext cx="457200" cy="0"/>
          </a:xfrm>
          <a:prstGeom prst="line">
            <a:avLst/>
          </a:prstGeom>
          <a:noFill/>
          <a:ln w="12700">
            <a:solidFill>
              <a:schemeClr val="tx1"/>
            </a:solidFill>
            <a:round/>
            <a:headEnd/>
            <a:tailEnd type="triangle" w="med" len="med"/>
          </a:ln>
          <a:effectLst/>
        </p:spPr>
        <p:txBody>
          <a:bodyPr/>
          <a:lstStyle/>
          <a:p>
            <a:endParaRPr lang="en-US" sz="2000"/>
          </a:p>
        </p:txBody>
      </p:sp>
      <p:sp>
        <p:nvSpPr>
          <p:cNvPr id="497673" name="Line 9"/>
          <p:cNvSpPr>
            <a:spLocks noChangeShapeType="1"/>
          </p:cNvSpPr>
          <p:nvPr/>
        </p:nvSpPr>
        <p:spPr bwMode="auto">
          <a:xfrm>
            <a:off x="6629400" y="4038600"/>
            <a:ext cx="838200" cy="0"/>
          </a:xfrm>
          <a:prstGeom prst="line">
            <a:avLst/>
          </a:prstGeom>
          <a:noFill/>
          <a:ln w="9525">
            <a:solidFill>
              <a:schemeClr val="tx1"/>
            </a:solidFill>
            <a:round/>
            <a:headEnd/>
            <a:tailEnd type="triangle" w="med" len="med"/>
          </a:ln>
          <a:effectLst/>
        </p:spPr>
        <p:txBody>
          <a:bodyPr/>
          <a:lstStyle/>
          <a:p>
            <a:endParaRPr lang="en-US" sz="2000"/>
          </a:p>
        </p:txBody>
      </p:sp>
      <p:sp>
        <p:nvSpPr>
          <p:cNvPr id="497674" name="Line 10"/>
          <p:cNvSpPr>
            <a:spLocks noChangeShapeType="1"/>
          </p:cNvSpPr>
          <p:nvPr/>
        </p:nvSpPr>
        <p:spPr bwMode="auto">
          <a:xfrm>
            <a:off x="6248400" y="2667000"/>
            <a:ext cx="381000" cy="0"/>
          </a:xfrm>
          <a:prstGeom prst="line">
            <a:avLst/>
          </a:prstGeom>
          <a:noFill/>
          <a:ln w="9525">
            <a:solidFill>
              <a:schemeClr val="tx1"/>
            </a:solidFill>
            <a:round/>
            <a:headEnd/>
            <a:tailEnd/>
          </a:ln>
          <a:effectLst/>
        </p:spPr>
        <p:txBody>
          <a:bodyPr/>
          <a:lstStyle/>
          <a:p>
            <a:endParaRPr lang="en-US" sz="2000"/>
          </a:p>
        </p:txBody>
      </p:sp>
      <p:sp>
        <p:nvSpPr>
          <p:cNvPr id="497675" name="Text Box 11"/>
          <p:cNvSpPr txBox="1">
            <a:spLocks noChangeArrowheads="1"/>
          </p:cNvSpPr>
          <p:nvPr/>
        </p:nvSpPr>
        <p:spPr bwMode="auto">
          <a:xfrm>
            <a:off x="6946900" y="3810000"/>
            <a:ext cx="380232" cy="253916"/>
          </a:xfrm>
          <a:prstGeom prst="rect">
            <a:avLst/>
          </a:prstGeom>
          <a:noFill/>
          <a:ln w="9525">
            <a:noFill/>
            <a:miter lim="800000"/>
            <a:headEnd/>
            <a:tailEnd/>
          </a:ln>
          <a:effectLst/>
        </p:spPr>
        <p:txBody>
          <a:bodyPr wrap="none">
            <a:spAutoFit/>
          </a:bodyPr>
          <a:lstStyle/>
          <a:p>
            <a:pPr algn="l" eaLnBrk="0" hangingPunct="0"/>
            <a:r>
              <a:rPr lang="en-US" sz="1050">
                <a:latin typeface="Times New Roman" pitchFamily="18" charset="0"/>
              </a:rPr>
              <a:t>OK</a:t>
            </a:r>
          </a:p>
        </p:txBody>
      </p:sp>
      <p:sp>
        <p:nvSpPr>
          <p:cNvPr id="497676" name="Text Box 12"/>
          <p:cNvSpPr txBox="1">
            <a:spLocks noChangeArrowheads="1"/>
          </p:cNvSpPr>
          <p:nvPr/>
        </p:nvSpPr>
        <p:spPr bwMode="auto">
          <a:xfrm>
            <a:off x="609600" y="2895600"/>
            <a:ext cx="1022350" cy="1069975"/>
          </a:xfrm>
          <a:prstGeom prst="rect">
            <a:avLst/>
          </a:prstGeom>
          <a:noFill/>
          <a:ln w="9525">
            <a:noFill/>
            <a:miter lim="800000"/>
            <a:headEnd/>
            <a:tailEnd/>
          </a:ln>
          <a:effectLst/>
        </p:spPr>
        <p:txBody>
          <a:bodyPr wrap="none">
            <a:spAutoFit/>
          </a:bodyPr>
          <a:lstStyle/>
          <a:p>
            <a:pPr eaLnBrk="0" hangingPunct="0"/>
            <a:r>
              <a:rPr lang="en-US" sz="1600">
                <a:latin typeface="Times New Roman" pitchFamily="18" charset="0"/>
              </a:rPr>
              <a:t>Core</a:t>
            </a:r>
          </a:p>
          <a:p>
            <a:pPr eaLnBrk="0" hangingPunct="0"/>
            <a:r>
              <a:rPr lang="en-US" sz="1600">
                <a:latin typeface="Times New Roman" pitchFamily="18" charset="0"/>
              </a:rPr>
              <a:t>Processor</a:t>
            </a:r>
          </a:p>
          <a:p>
            <a:pPr eaLnBrk="0" hangingPunct="0"/>
            <a:r>
              <a:rPr lang="en-US" sz="1600">
                <a:latin typeface="Times New Roman" pitchFamily="18" charset="0"/>
              </a:rPr>
              <a:t>Prediction</a:t>
            </a:r>
          </a:p>
          <a:p>
            <a:pPr eaLnBrk="0" hangingPunct="0"/>
            <a:r>
              <a:rPr lang="en-US" sz="1600">
                <a:latin typeface="Times New Roman" pitchFamily="18" charset="0"/>
              </a:rPr>
              <a:t>Stream</a:t>
            </a:r>
          </a:p>
        </p:txBody>
      </p:sp>
      <p:sp>
        <p:nvSpPr>
          <p:cNvPr id="497677" name="Text Box 13"/>
          <p:cNvSpPr txBox="1">
            <a:spLocks noChangeArrowheads="1"/>
          </p:cNvSpPr>
          <p:nvPr/>
        </p:nvSpPr>
        <p:spPr bwMode="auto">
          <a:xfrm>
            <a:off x="4205288" y="2346325"/>
            <a:ext cx="349776" cy="253916"/>
          </a:xfrm>
          <a:prstGeom prst="rect">
            <a:avLst/>
          </a:prstGeom>
          <a:noFill/>
          <a:ln w="9525">
            <a:noFill/>
            <a:miter lim="800000"/>
            <a:headEnd/>
            <a:tailEnd/>
          </a:ln>
          <a:effectLst/>
        </p:spPr>
        <p:txBody>
          <a:bodyPr wrap="none">
            <a:spAutoFit/>
          </a:bodyPr>
          <a:lstStyle/>
          <a:p>
            <a:pPr algn="l" eaLnBrk="0" hangingPunct="0"/>
            <a:r>
              <a:rPr lang="en-US" sz="1050">
                <a:latin typeface="Times New Roman" pitchFamily="18" charset="0"/>
              </a:rPr>
              <a:t>PC</a:t>
            </a:r>
          </a:p>
        </p:txBody>
      </p:sp>
      <p:sp>
        <p:nvSpPr>
          <p:cNvPr id="497678" name="Oval 14"/>
          <p:cNvSpPr>
            <a:spLocks noChangeArrowheads="1"/>
          </p:cNvSpPr>
          <p:nvPr/>
        </p:nvSpPr>
        <p:spPr bwMode="auto">
          <a:xfrm>
            <a:off x="5943600" y="2514600"/>
            <a:ext cx="304800" cy="304800"/>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r>
              <a:rPr lang="en-US" sz="2000">
                <a:latin typeface="Times New Roman" pitchFamily="18" charset="0"/>
              </a:rPr>
              <a:t>=</a:t>
            </a:r>
          </a:p>
        </p:txBody>
      </p:sp>
      <p:sp>
        <p:nvSpPr>
          <p:cNvPr id="497679" name="Line 15"/>
          <p:cNvSpPr>
            <a:spLocks noChangeShapeType="1"/>
          </p:cNvSpPr>
          <p:nvPr/>
        </p:nvSpPr>
        <p:spPr bwMode="auto">
          <a:xfrm>
            <a:off x="5410200" y="2590800"/>
            <a:ext cx="533400" cy="0"/>
          </a:xfrm>
          <a:prstGeom prst="line">
            <a:avLst/>
          </a:prstGeom>
          <a:noFill/>
          <a:ln w="12700">
            <a:solidFill>
              <a:schemeClr val="tx1"/>
            </a:solidFill>
            <a:round/>
            <a:headEnd/>
            <a:tailEnd type="triangle" w="med" len="med"/>
          </a:ln>
          <a:effectLst/>
        </p:spPr>
        <p:txBody>
          <a:bodyPr/>
          <a:lstStyle/>
          <a:p>
            <a:endParaRPr lang="en-US" sz="2000"/>
          </a:p>
        </p:txBody>
      </p:sp>
      <p:sp>
        <p:nvSpPr>
          <p:cNvPr id="497680" name="Text Box 16"/>
          <p:cNvSpPr txBox="1">
            <a:spLocks noChangeArrowheads="1"/>
          </p:cNvSpPr>
          <p:nvPr/>
        </p:nvSpPr>
        <p:spPr bwMode="auto">
          <a:xfrm>
            <a:off x="5376863" y="2346325"/>
            <a:ext cx="378630" cy="253916"/>
          </a:xfrm>
          <a:prstGeom prst="rect">
            <a:avLst/>
          </a:prstGeom>
          <a:noFill/>
          <a:ln w="9525">
            <a:noFill/>
            <a:miter lim="800000"/>
            <a:headEnd/>
            <a:tailEnd/>
          </a:ln>
          <a:effectLst/>
        </p:spPr>
        <p:txBody>
          <a:bodyPr wrap="none">
            <a:spAutoFit/>
          </a:bodyPr>
          <a:lstStyle/>
          <a:p>
            <a:pPr algn="l" eaLnBrk="0" hangingPunct="0"/>
            <a:r>
              <a:rPr lang="en-US" sz="1050">
                <a:latin typeface="Times New Roman" pitchFamily="18" charset="0"/>
              </a:rPr>
              <a:t>inst</a:t>
            </a:r>
          </a:p>
        </p:txBody>
      </p:sp>
      <p:sp>
        <p:nvSpPr>
          <p:cNvPr id="497681" name="Line 17"/>
          <p:cNvSpPr>
            <a:spLocks noChangeShapeType="1"/>
          </p:cNvSpPr>
          <p:nvPr/>
        </p:nvSpPr>
        <p:spPr bwMode="auto">
          <a:xfrm>
            <a:off x="5715000" y="2743200"/>
            <a:ext cx="228600" cy="0"/>
          </a:xfrm>
          <a:prstGeom prst="line">
            <a:avLst/>
          </a:prstGeom>
          <a:noFill/>
          <a:ln w="12700">
            <a:solidFill>
              <a:schemeClr val="tx1"/>
            </a:solidFill>
            <a:round/>
            <a:headEnd/>
            <a:tailEnd type="triangle" w="med" len="med"/>
          </a:ln>
          <a:effectLst/>
        </p:spPr>
        <p:txBody>
          <a:bodyPr/>
          <a:lstStyle/>
          <a:p>
            <a:endParaRPr lang="en-US" sz="2000"/>
          </a:p>
        </p:txBody>
      </p:sp>
      <p:sp>
        <p:nvSpPr>
          <p:cNvPr id="497682" name="Line 18"/>
          <p:cNvSpPr>
            <a:spLocks noChangeShapeType="1"/>
          </p:cNvSpPr>
          <p:nvPr/>
        </p:nvSpPr>
        <p:spPr bwMode="auto">
          <a:xfrm>
            <a:off x="5715000" y="2743200"/>
            <a:ext cx="0" cy="381000"/>
          </a:xfrm>
          <a:prstGeom prst="line">
            <a:avLst/>
          </a:prstGeom>
          <a:noFill/>
          <a:ln w="12700">
            <a:solidFill>
              <a:schemeClr val="tx1"/>
            </a:solidFill>
            <a:round/>
            <a:headEnd/>
            <a:tailEnd/>
          </a:ln>
          <a:effectLst/>
        </p:spPr>
        <p:txBody>
          <a:bodyPr/>
          <a:lstStyle/>
          <a:p>
            <a:endParaRPr lang="en-US" sz="2000"/>
          </a:p>
        </p:txBody>
      </p:sp>
      <p:sp>
        <p:nvSpPr>
          <p:cNvPr id="497683" name="Oval 19"/>
          <p:cNvSpPr>
            <a:spLocks noChangeArrowheads="1"/>
          </p:cNvSpPr>
          <p:nvPr/>
        </p:nvSpPr>
        <p:spPr bwMode="auto">
          <a:xfrm>
            <a:off x="3657600" y="1905000"/>
            <a:ext cx="304800" cy="3048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400" dirty="0">
                <a:solidFill>
                  <a:schemeClr val="bg1"/>
                </a:solidFill>
                <a:latin typeface="Times New Roman" pitchFamily="18" charset="0"/>
              </a:rPr>
              <a:t>PC</a:t>
            </a:r>
          </a:p>
        </p:txBody>
      </p:sp>
      <p:grpSp>
        <p:nvGrpSpPr>
          <p:cNvPr id="2" name="Group 20"/>
          <p:cNvGrpSpPr>
            <a:grpSpLocks/>
          </p:cNvGrpSpPr>
          <p:nvPr/>
        </p:nvGrpSpPr>
        <p:grpSpPr bwMode="auto">
          <a:xfrm>
            <a:off x="4114800" y="2438400"/>
            <a:ext cx="152400" cy="381000"/>
            <a:chOff x="912" y="1680"/>
            <a:chExt cx="96" cy="240"/>
          </a:xfrm>
        </p:grpSpPr>
        <p:sp>
          <p:nvSpPr>
            <p:cNvPr id="497685" name="Line 21"/>
            <p:cNvSpPr>
              <a:spLocks noChangeShapeType="1"/>
            </p:cNvSpPr>
            <p:nvPr/>
          </p:nvSpPr>
          <p:spPr bwMode="auto">
            <a:xfrm>
              <a:off x="912" y="1680"/>
              <a:ext cx="96" cy="48"/>
            </a:xfrm>
            <a:prstGeom prst="line">
              <a:avLst/>
            </a:prstGeom>
            <a:noFill/>
            <a:ln w="9525">
              <a:solidFill>
                <a:schemeClr val="tx1"/>
              </a:solidFill>
              <a:round/>
              <a:headEnd/>
              <a:tailEnd/>
            </a:ln>
            <a:effectLst/>
          </p:spPr>
          <p:txBody>
            <a:bodyPr/>
            <a:lstStyle/>
            <a:p>
              <a:endParaRPr lang="en-US" sz="2000"/>
            </a:p>
          </p:txBody>
        </p:sp>
        <p:sp>
          <p:nvSpPr>
            <p:cNvPr id="497686" name="Line 22"/>
            <p:cNvSpPr>
              <a:spLocks noChangeShapeType="1"/>
            </p:cNvSpPr>
            <p:nvPr/>
          </p:nvSpPr>
          <p:spPr bwMode="auto">
            <a:xfrm flipV="1">
              <a:off x="912" y="1872"/>
              <a:ext cx="96" cy="48"/>
            </a:xfrm>
            <a:prstGeom prst="line">
              <a:avLst/>
            </a:prstGeom>
            <a:noFill/>
            <a:ln w="9525">
              <a:solidFill>
                <a:schemeClr val="tx1"/>
              </a:solidFill>
              <a:round/>
              <a:headEnd/>
              <a:tailEnd/>
            </a:ln>
            <a:effectLst/>
          </p:spPr>
          <p:txBody>
            <a:bodyPr/>
            <a:lstStyle/>
            <a:p>
              <a:endParaRPr lang="en-US" sz="2000"/>
            </a:p>
          </p:txBody>
        </p:sp>
        <p:sp>
          <p:nvSpPr>
            <p:cNvPr id="497687" name="Line 23"/>
            <p:cNvSpPr>
              <a:spLocks noChangeShapeType="1"/>
            </p:cNvSpPr>
            <p:nvPr/>
          </p:nvSpPr>
          <p:spPr bwMode="auto">
            <a:xfrm>
              <a:off x="1008" y="1728"/>
              <a:ext cx="0" cy="144"/>
            </a:xfrm>
            <a:prstGeom prst="line">
              <a:avLst/>
            </a:prstGeom>
            <a:noFill/>
            <a:ln w="9525">
              <a:solidFill>
                <a:schemeClr val="tx1"/>
              </a:solidFill>
              <a:round/>
              <a:headEnd/>
              <a:tailEnd/>
            </a:ln>
            <a:effectLst/>
          </p:spPr>
          <p:txBody>
            <a:bodyPr/>
            <a:lstStyle/>
            <a:p>
              <a:endParaRPr lang="en-US" sz="2000"/>
            </a:p>
          </p:txBody>
        </p:sp>
        <p:sp>
          <p:nvSpPr>
            <p:cNvPr id="497688" name="Line 24"/>
            <p:cNvSpPr>
              <a:spLocks noChangeShapeType="1"/>
            </p:cNvSpPr>
            <p:nvPr/>
          </p:nvSpPr>
          <p:spPr bwMode="auto">
            <a:xfrm>
              <a:off x="912" y="1680"/>
              <a:ext cx="0" cy="240"/>
            </a:xfrm>
            <a:prstGeom prst="line">
              <a:avLst/>
            </a:prstGeom>
            <a:noFill/>
            <a:ln w="9525">
              <a:solidFill>
                <a:schemeClr val="tx1"/>
              </a:solidFill>
              <a:round/>
              <a:headEnd/>
              <a:tailEnd/>
            </a:ln>
            <a:effectLst/>
          </p:spPr>
          <p:txBody>
            <a:bodyPr/>
            <a:lstStyle/>
            <a:p>
              <a:endParaRPr lang="en-US" sz="2000"/>
            </a:p>
          </p:txBody>
        </p:sp>
      </p:grpSp>
      <p:sp>
        <p:nvSpPr>
          <p:cNvPr id="497689" name="Line 25"/>
          <p:cNvSpPr>
            <a:spLocks noChangeShapeType="1"/>
          </p:cNvSpPr>
          <p:nvPr/>
        </p:nvSpPr>
        <p:spPr bwMode="auto">
          <a:xfrm>
            <a:off x="3810000" y="2514600"/>
            <a:ext cx="304800" cy="0"/>
          </a:xfrm>
          <a:prstGeom prst="line">
            <a:avLst/>
          </a:prstGeom>
          <a:noFill/>
          <a:ln w="12700">
            <a:solidFill>
              <a:schemeClr val="tx1"/>
            </a:solidFill>
            <a:round/>
            <a:headEnd/>
            <a:tailEnd type="triangle" w="med" len="med"/>
          </a:ln>
          <a:effectLst/>
        </p:spPr>
        <p:txBody>
          <a:bodyPr/>
          <a:lstStyle/>
          <a:p>
            <a:endParaRPr lang="en-US" sz="2000"/>
          </a:p>
        </p:txBody>
      </p:sp>
      <p:sp>
        <p:nvSpPr>
          <p:cNvPr id="497690" name="Line 26"/>
          <p:cNvSpPr>
            <a:spLocks noChangeShapeType="1"/>
          </p:cNvSpPr>
          <p:nvPr/>
        </p:nvSpPr>
        <p:spPr bwMode="auto">
          <a:xfrm>
            <a:off x="3810000" y="2209800"/>
            <a:ext cx="0" cy="304800"/>
          </a:xfrm>
          <a:prstGeom prst="line">
            <a:avLst/>
          </a:prstGeom>
          <a:noFill/>
          <a:ln w="12700">
            <a:solidFill>
              <a:schemeClr val="tx1"/>
            </a:solidFill>
            <a:round/>
            <a:headEnd/>
            <a:tailEnd/>
          </a:ln>
          <a:effectLst/>
        </p:spPr>
        <p:txBody>
          <a:bodyPr/>
          <a:lstStyle/>
          <a:p>
            <a:endParaRPr lang="en-US"/>
          </a:p>
        </p:txBody>
      </p:sp>
      <p:sp>
        <p:nvSpPr>
          <p:cNvPr id="497691" name="Line 27"/>
          <p:cNvSpPr>
            <a:spLocks noChangeShapeType="1"/>
          </p:cNvSpPr>
          <p:nvPr/>
        </p:nvSpPr>
        <p:spPr bwMode="auto">
          <a:xfrm>
            <a:off x="2971800" y="2743200"/>
            <a:ext cx="1143000" cy="0"/>
          </a:xfrm>
          <a:prstGeom prst="line">
            <a:avLst/>
          </a:prstGeom>
          <a:noFill/>
          <a:ln w="12700">
            <a:solidFill>
              <a:schemeClr val="tx1"/>
            </a:solidFill>
            <a:round/>
            <a:headEnd/>
            <a:tailEnd type="triangle" w="med" len="med"/>
          </a:ln>
          <a:effectLst/>
        </p:spPr>
        <p:txBody>
          <a:bodyPr/>
          <a:lstStyle/>
          <a:p>
            <a:endParaRPr lang="en-US" sz="2000"/>
          </a:p>
        </p:txBody>
      </p:sp>
      <p:sp>
        <p:nvSpPr>
          <p:cNvPr id="497692" name="Line 28"/>
          <p:cNvSpPr>
            <a:spLocks noChangeShapeType="1"/>
          </p:cNvSpPr>
          <p:nvPr/>
        </p:nvSpPr>
        <p:spPr bwMode="auto">
          <a:xfrm flipH="1">
            <a:off x="3810000" y="2971800"/>
            <a:ext cx="1752600" cy="0"/>
          </a:xfrm>
          <a:prstGeom prst="line">
            <a:avLst/>
          </a:prstGeom>
          <a:noFill/>
          <a:ln w="12700">
            <a:solidFill>
              <a:schemeClr val="tx1"/>
            </a:solidFill>
            <a:round/>
            <a:headEnd/>
            <a:tailEnd/>
          </a:ln>
          <a:effectLst/>
        </p:spPr>
        <p:txBody>
          <a:bodyPr/>
          <a:lstStyle/>
          <a:p>
            <a:endParaRPr lang="en-US" sz="2000"/>
          </a:p>
        </p:txBody>
      </p:sp>
      <p:sp>
        <p:nvSpPr>
          <p:cNvPr id="497693" name="Line 29"/>
          <p:cNvSpPr>
            <a:spLocks noChangeShapeType="1"/>
          </p:cNvSpPr>
          <p:nvPr/>
        </p:nvSpPr>
        <p:spPr bwMode="auto">
          <a:xfrm>
            <a:off x="4267200" y="3505200"/>
            <a:ext cx="381000" cy="0"/>
          </a:xfrm>
          <a:prstGeom prst="line">
            <a:avLst/>
          </a:prstGeom>
          <a:noFill/>
          <a:ln w="12700">
            <a:solidFill>
              <a:schemeClr val="tx1"/>
            </a:solidFill>
            <a:round/>
            <a:headEnd/>
            <a:tailEnd type="triangle" w="med" len="med"/>
          </a:ln>
          <a:effectLst/>
        </p:spPr>
        <p:txBody>
          <a:bodyPr/>
          <a:lstStyle/>
          <a:p>
            <a:endParaRPr lang="en-US" sz="2000"/>
          </a:p>
        </p:txBody>
      </p:sp>
      <p:grpSp>
        <p:nvGrpSpPr>
          <p:cNvPr id="3" name="Group 30"/>
          <p:cNvGrpSpPr>
            <a:grpSpLocks/>
          </p:cNvGrpSpPr>
          <p:nvPr/>
        </p:nvGrpSpPr>
        <p:grpSpPr bwMode="auto">
          <a:xfrm>
            <a:off x="4114800" y="3352800"/>
            <a:ext cx="152400" cy="381000"/>
            <a:chOff x="912" y="1680"/>
            <a:chExt cx="96" cy="240"/>
          </a:xfrm>
        </p:grpSpPr>
        <p:sp>
          <p:nvSpPr>
            <p:cNvPr id="497695" name="Line 31"/>
            <p:cNvSpPr>
              <a:spLocks noChangeShapeType="1"/>
            </p:cNvSpPr>
            <p:nvPr/>
          </p:nvSpPr>
          <p:spPr bwMode="auto">
            <a:xfrm>
              <a:off x="912" y="1680"/>
              <a:ext cx="96" cy="48"/>
            </a:xfrm>
            <a:prstGeom prst="line">
              <a:avLst/>
            </a:prstGeom>
            <a:noFill/>
            <a:ln w="9525">
              <a:solidFill>
                <a:schemeClr val="tx1"/>
              </a:solidFill>
              <a:round/>
              <a:headEnd/>
              <a:tailEnd/>
            </a:ln>
            <a:effectLst/>
          </p:spPr>
          <p:txBody>
            <a:bodyPr/>
            <a:lstStyle/>
            <a:p>
              <a:endParaRPr lang="en-US" sz="2000"/>
            </a:p>
          </p:txBody>
        </p:sp>
        <p:sp>
          <p:nvSpPr>
            <p:cNvPr id="497696" name="Line 32"/>
            <p:cNvSpPr>
              <a:spLocks noChangeShapeType="1"/>
            </p:cNvSpPr>
            <p:nvPr/>
          </p:nvSpPr>
          <p:spPr bwMode="auto">
            <a:xfrm flipV="1">
              <a:off x="912" y="1872"/>
              <a:ext cx="96" cy="48"/>
            </a:xfrm>
            <a:prstGeom prst="line">
              <a:avLst/>
            </a:prstGeom>
            <a:noFill/>
            <a:ln w="9525">
              <a:solidFill>
                <a:schemeClr val="tx1"/>
              </a:solidFill>
              <a:round/>
              <a:headEnd/>
              <a:tailEnd/>
            </a:ln>
            <a:effectLst/>
          </p:spPr>
          <p:txBody>
            <a:bodyPr/>
            <a:lstStyle/>
            <a:p>
              <a:endParaRPr lang="en-US" sz="2000"/>
            </a:p>
          </p:txBody>
        </p:sp>
        <p:sp>
          <p:nvSpPr>
            <p:cNvPr id="497697" name="Line 33"/>
            <p:cNvSpPr>
              <a:spLocks noChangeShapeType="1"/>
            </p:cNvSpPr>
            <p:nvPr/>
          </p:nvSpPr>
          <p:spPr bwMode="auto">
            <a:xfrm>
              <a:off x="1008" y="1728"/>
              <a:ext cx="0" cy="144"/>
            </a:xfrm>
            <a:prstGeom prst="line">
              <a:avLst/>
            </a:prstGeom>
            <a:noFill/>
            <a:ln w="9525">
              <a:solidFill>
                <a:schemeClr val="tx1"/>
              </a:solidFill>
              <a:round/>
              <a:headEnd/>
              <a:tailEnd/>
            </a:ln>
            <a:effectLst/>
          </p:spPr>
          <p:txBody>
            <a:bodyPr/>
            <a:lstStyle/>
            <a:p>
              <a:endParaRPr lang="en-US" sz="2000"/>
            </a:p>
          </p:txBody>
        </p:sp>
        <p:sp>
          <p:nvSpPr>
            <p:cNvPr id="497698" name="Line 34"/>
            <p:cNvSpPr>
              <a:spLocks noChangeShapeType="1"/>
            </p:cNvSpPr>
            <p:nvPr/>
          </p:nvSpPr>
          <p:spPr bwMode="auto">
            <a:xfrm>
              <a:off x="912" y="1680"/>
              <a:ext cx="0" cy="240"/>
            </a:xfrm>
            <a:prstGeom prst="line">
              <a:avLst/>
            </a:prstGeom>
            <a:noFill/>
            <a:ln w="9525">
              <a:solidFill>
                <a:schemeClr val="tx1"/>
              </a:solidFill>
              <a:round/>
              <a:headEnd/>
              <a:tailEnd/>
            </a:ln>
            <a:effectLst/>
          </p:spPr>
          <p:txBody>
            <a:bodyPr/>
            <a:lstStyle/>
            <a:p>
              <a:endParaRPr lang="en-US" sz="2000"/>
            </a:p>
          </p:txBody>
        </p:sp>
      </p:grpSp>
      <p:sp>
        <p:nvSpPr>
          <p:cNvPr id="497699" name="Line 35"/>
          <p:cNvSpPr>
            <a:spLocks noChangeShapeType="1"/>
          </p:cNvSpPr>
          <p:nvPr/>
        </p:nvSpPr>
        <p:spPr bwMode="auto">
          <a:xfrm>
            <a:off x="2971800" y="3657600"/>
            <a:ext cx="1143000" cy="0"/>
          </a:xfrm>
          <a:prstGeom prst="line">
            <a:avLst/>
          </a:prstGeom>
          <a:noFill/>
          <a:ln w="12700">
            <a:solidFill>
              <a:schemeClr val="tx1"/>
            </a:solidFill>
            <a:round/>
            <a:headEnd/>
            <a:tailEnd type="triangle" w="med" len="med"/>
          </a:ln>
          <a:effectLst/>
        </p:spPr>
        <p:txBody>
          <a:bodyPr/>
          <a:lstStyle/>
          <a:p>
            <a:endParaRPr lang="en-US" sz="2000"/>
          </a:p>
        </p:txBody>
      </p:sp>
      <p:sp>
        <p:nvSpPr>
          <p:cNvPr id="497700" name="Line 36"/>
          <p:cNvSpPr>
            <a:spLocks noChangeShapeType="1"/>
          </p:cNvSpPr>
          <p:nvPr/>
        </p:nvSpPr>
        <p:spPr bwMode="auto">
          <a:xfrm>
            <a:off x="3810000" y="3429000"/>
            <a:ext cx="304800" cy="0"/>
          </a:xfrm>
          <a:prstGeom prst="line">
            <a:avLst/>
          </a:prstGeom>
          <a:noFill/>
          <a:ln w="12700">
            <a:solidFill>
              <a:schemeClr val="tx1"/>
            </a:solidFill>
            <a:round/>
            <a:headEnd/>
            <a:tailEnd type="triangle" w="med" len="med"/>
          </a:ln>
          <a:effectLst/>
        </p:spPr>
        <p:txBody>
          <a:bodyPr/>
          <a:lstStyle/>
          <a:p>
            <a:endParaRPr lang="en-US" sz="2000"/>
          </a:p>
        </p:txBody>
      </p:sp>
      <p:sp>
        <p:nvSpPr>
          <p:cNvPr id="497701" name="Line 37"/>
          <p:cNvSpPr>
            <a:spLocks noChangeShapeType="1"/>
          </p:cNvSpPr>
          <p:nvPr/>
        </p:nvSpPr>
        <p:spPr bwMode="auto">
          <a:xfrm>
            <a:off x="3810000" y="2971800"/>
            <a:ext cx="0" cy="457200"/>
          </a:xfrm>
          <a:prstGeom prst="line">
            <a:avLst/>
          </a:prstGeom>
          <a:noFill/>
          <a:ln w="12700">
            <a:solidFill>
              <a:schemeClr val="tx1"/>
            </a:solidFill>
            <a:round/>
            <a:headEnd/>
            <a:tailEnd/>
          </a:ln>
          <a:effectLst/>
        </p:spPr>
        <p:txBody>
          <a:bodyPr/>
          <a:lstStyle/>
          <a:p>
            <a:endParaRPr lang="en-US" sz="2000"/>
          </a:p>
        </p:txBody>
      </p:sp>
      <p:sp>
        <p:nvSpPr>
          <p:cNvPr id="497702" name="Text Box 38"/>
          <p:cNvSpPr txBox="1">
            <a:spLocks noChangeArrowheads="1"/>
          </p:cNvSpPr>
          <p:nvPr/>
        </p:nvSpPr>
        <p:spPr bwMode="auto">
          <a:xfrm>
            <a:off x="4205288" y="3308350"/>
            <a:ext cx="378630" cy="253916"/>
          </a:xfrm>
          <a:prstGeom prst="rect">
            <a:avLst/>
          </a:prstGeom>
          <a:noFill/>
          <a:ln w="9525">
            <a:noFill/>
            <a:miter lim="800000"/>
            <a:headEnd/>
            <a:tailEnd/>
          </a:ln>
          <a:effectLst/>
        </p:spPr>
        <p:txBody>
          <a:bodyPr wrap="none">
            <a:spAutoFit/>
          </a:bodyPr>
          <a:lstStyle/>
          <a:p>
            <a:pPr algn="l" eaLnBrk="0" hangingPunct="0"/>
            <a:r>
              <a:rPr lang="en-US" sz="1050">
                <a:latin typeface="Times New Roman" pitchFamily="18" charset="0"/>
              </a:rPr>
              <a:t>inst</a:t>
            </a:r>
          </a:p>
        </p:txBody>
      </p:sp>
      <p:sp>
        <p:nvSpPr>
          <p:cNvPr id="497703" name="Line 39"/>
          <p:cNvSpPr>
            <a:spLocks noChangeShapeType="1"/>
          </p:cNvSpPr>
          <p:nvPr/>
        </p:nvSpPr>
        <p:spPr bwMode="auto">
          <a:xfrm>
            <a:off x="5562600" y="2590800"/>
            <a:ext cx="0" cy="381000"/>
          </a:xfrm>
          <a:prstGeom prst="line">
            <a:avLst/>
          </a:prstGeom>
          <a:noFill/>
          <a:ln w="12700">
            <a:solidFill>
              <a:schemeClr val="tx1"/>
            </a:solidFill>
            <a:round/>
            <a:headEnd/>
            <a:tailEnd/>
          </a:ln>
          <a:effectLst/>
        </p:spPr>
        <p:txBody>
          <a:bodyPr/>
          <a:lstStyle/>
          <a:p>
            <a:endParaRPr lang="en-US" sz="2000"/>
          </a:p>
        </p:txBody>
      </p:sp>
      <p:sp>
        <p:nvSpPr>
          <p:cNvPr id="497704" name="Line 40"/>
          <p:cNvSpPr>
            <a:spLocks noChangeShapeType="1"/>
          </p:cNvSpPr>
          <p:nvPr/>
        </p:nvSpPr>
        <p:spPr bwMode="auto">
          <a:xfrm>
            <a:off x="3657600" y="3124200"/>
            <a:ext cx="2057400" cy="0"/>
          </a:xfrm>
          <a:prstGeom prst="line">
            <a:avLst/>
          </a:prstGeom>
          <a:noFill/>
          <a:ln w="12700">
            <a:solidFill>
              <a:schemeClr val="tx1"/>
            </a:solidFill>
            <a:round/>
            <a:headEnd/>
            <a:tailEnd/>
          </a:ln>
          <a:effectLst/>
        </p:spPr>
        <p:txBody>
          <a:bodyPr/>
          <a:lstStyle/>
          <a:p>
            <a:endParaRPr lang="en-US" sz="2000"/>
          </a:p>
        </p:txBody>
      </p:sp>
      <p:sp>
        <p:nvSpPr>
          <p:cNvPr id="497705" name="Line 41"/>
          <p:cNvSpPr>
            <a:spLocks noChangeShapeType="1"/>
          </p:cNvSpPr>
          <p:nvPr/>
        </p:nvSpPr>
        <p:spPr bwMode="auto">
          <a:xfrm>
            <a:off x="3657600" y="3124200"/>
            <a:ext cx="0" cy="533400"/>
          </a:xfrm>
          <a:prstGeom prst="line">
            <a:avLst/>
          </a:prstGeom>
          <a:noFill/>
          <a:ln w="12700">
            <a:solidFill>
              <a:schemeClr val="tx1"/>
            </a:solidFill>
            <a:round/>
            <a:headEnd/>
            <a:tailEnd/>
          </a:ln>
          <a:effectLst/>
        </p:spPr>
        <p:txBody>
          <a:bodyPr/>
          <a:lstStyle/>
          <a:p>
            <a:endParaRPr lang="en-US" sz="2000"/>
          </a:p>
        </p:txBody>
      </p:sp>
      <p:sp>
        <p:nvSpPr>
          <p:cNvPr id="497706" name="Rectangle 42"/>
          <p:cNvSpPr>
            <a:spLocks noChangeArrowheads="1"/>
          </p:cNvSpPr>
          <p:nvPr/>
        </p:nvSpPr>
        <p:spPr bwMode="auto">
          <a:xfrm>
            <a:off x="4648200" y="4114800"/>
            <a:ext cx="762000" cy="6096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a:latin typeface="Times New Roman" pitchFamily="18" charset="0"/>
              </a:rPr>
              <a:t>EX</a:t>
            </a:r>
          </a:p>
        </p:txBody>
      </p:sp>
      <p:sp>
        <p:nvSpPr>
          <p:cNvPr id="497707" name="Line 43"/>
          <p:cNvSpPr>
            <a:spLocks noChangeShapeType="1"/>
          </p:cNvSpPr>
          <p:nvPr/>
        </p:nvSpPr>
        <p:spPr bwMode="auto">
          <a:xfrm>
            <a:off x="6248400" y="3581400"/>
            <a:ext cx="381000" cy="0"/>
          </a:xfrm>
          <a:prstGeom prst="line">
            <a:avLst/>
          </a:prstGeom>
          <a:noFill/>
          <a:ln w="9525">
            <a:solidFill>
              <a:schemeClr val="tx1"/>
            </a:solidFill>
            <a:round/>
            <a:headEnd/>
            <a:tailEnd/>
          </a:ln>
          <a:effectLst/>
        </p:spPr>
        <p:txBody>
          <a:bodyPr/>
          <a:lstStyle/>
          <a:p>
            <a:endParaRPr lang="en-US" sz="2000"/>
          </a:p>
        </p:txBody>
      </p:sp>
      <p:sp>
        <p:nvSpPr>
          <p:cNvPr id="497708" name="Oval 44"/>
          <p:cNvSpPr>
            <a:spLocks noChangeArrowheads="1"/>
          </p:cNvSpPr>
          <p:nvPr/>
        </p:nvSpPr>
        <p:spPr bwMode="auto">
          <a:xfrm>
            <a:off x="5943600" y="3429000"/>
            <a:ext cx="304800" cy="304800"/>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r>
              <a:rPr lang="en-US" sz="2000">
                <a:latin typeface="Times New Roman" pitchFamily="18" charset="0"/>
              </a:rPr>
              <a:t>=</a:t>
            </a:r>
          </a:p>
        </p:txBody>
      </p:sp>
      <p:sp>
        <p:nvSpPr>
          <p:cNvPr id="497709" name="Line 45"/>
          <p:cNvSpPr>
            <a:spLocks noChangeShapeType="1"/>
          </p:cNvSpPr>
          <p:nvPr/>
        </p:nvSpPr>
        <p:spPr bwMode="auto">
          <a:xfrm>
            <a:off x="5410200" y="3505200"/>
            <a:ext cx="533400" cy="0"/>
          </a:xfrm>
          <a:prstGeom prst="line">
            <a:avLst/>
          </a:prstGeom>
          <a:noFill/>
          <a:ln w="12700">
            <a:solidFill>
              <a:schemeClr val="tx1"/>
            </a:solidFill>
            <a:round/>
            <a:headEnd/>
            <a:tailEnd type="triangle" w="med" len="med"/>
          </a:ln>
          <a:effectLst/>
        </p:spPr>
        <p:txBody>
          <a:bodyPr/>
          <a:lstStyle/>
          <a:p>
            <a:endParaRPr lang="en-US" sz="2000"/>
          </a:p>
        </p:txBody>
      </p:sp>
      <p:sp>
        <p:nvSpPr>
          <p:cNvPr id="497710" name="Text Box 46"/>
          <p:cNvSpPr txBox="1">
            <a:spLocks noChangeArrowheads="1"/>
          </p:cNvSpPr>
          <p:nvPr/>
        </p:nvSpPr>
        <p:spPr bwMode="auto">
          <a:xfrm>
            <a:off x="5376863" y="3260725"/>
            <a:ext cx="409086" cy="253916"/>
          </a:xfrm>
          <a:prstGeom prst="rect">
            <a:avLst/>
          </a:prstGeom>
          <a:noFill/>
          <a:ln w="9525">
            <a:noFill/>
            <a:miter lim="800000"/>
            <a:headEnd/>
            <a:tailEnd/>
          </a:ln>
          <a:effectLst/>
        </p:spPr>
        <p:txBody>
          <a:bodyPr wrap="none">
            <a:spAutoFit/>
          </a:bodyPr>
          <a:lstStyle/>
          <a:p>
            <a:pPr algn="l" eaLnBrk="0" hangingPunct="0"/>
            <a:r>
              <a:rPr lang="en-US" sz="1050">
                <a:latin typeface="Times New Roman" pitchFamily="18" charset="0"/>
              </a:rPr>
              <a:t>regs</a:t>
            </a:r>
          </a:p>
        </p:txBody>
      </p:sp>
      <p:sp>
        <p:nvSpPr>
          <p:cNvPr id="497711" name="Line 47"/>
          <p:cNvSpPr>
            <a:spLocks noChangeShapeType="1"/>
          </p:cNvSpPr>
          <p:nvPr/>
        </p:nvSpPr>
        <p:spPr bwMode="auto">
          <a:xfrm>
            <a:off x="5715000" y="3657600"/>
            <a:ext cx="228600" cy="0"/>
          </a:xfrm>
          <a:prstGeom prst="line">
            <a:avLst/>
          </a:prstGeom>
          <a:noFill/>
          <a:ln w="12700">
            <a:solidFill>
              <a:schemeClr val="tx1"/>
            </a:solidFill>
            <a:round/>
            <a:headEnd/>
            <a:tailEnd type="triangle" w="med" len="med"/>
          </a:ln>
          <a:effectLst/>
        </p:spPr>
        <p:txBody>
          <a:bodyPr/>
          <a:lstStyle/>
          <a:p>
            <a:endParaRPr lang="en-US" sz="2000"/>
          </a:p>
        </p:txBody>
      </p:sp>
      <p:sp>
        <p:nvSpPr>
          <p:cNvPr id="497712" name="Line 48"/>
          <p:cNvSpPr>
            <a:spLocks noChangeShapeType="1"/>
          </p:cNvSpPr>
          <p:nvPr/>
        </p:nvSpPr>
        <p:spPr bwMode="auto">
          <a:xfrm>
            <a:off x="5715000" y="3657600"/>
            <a:ext cx="0" cy="381000"/>
          </a:xfrm>
          <a:prstGeom prst="line">
            <a:avLst/>
          </a:prstGeom>
          <a:noFill/>
          <a:ln w="12700">
            <a:solidFill>
              <a:schemeClr val="tx1"/>
            </a:solidFill>
            <a:round/>
            <a:headEnd/>
            <a:tailEnd/>
          </a:ln>
          <a:effectLst/>
        </p:spPr>
        <p:txBody>
          <a:bodyPr/>
          <a:lstStyle/>
          <a:p>
            <a:endParaRPr lang="en-US" sz="2000"/>
          </a:p>
        </p:txBody>
      </p:sp>
      <p:sp>
        <p:nvSpPr>
          <p:cNvPr id="497713" name="Line 49"/>
          <p:cNvSpPr>
            <a:spLocks noChangeShapeType="1"/>
          </p:cNvSpPr>
          <p:nvPr/>
        </p:nvSpPr>
        <p:spPr bwMode="auto">
          <a:xfrm flipH="1">
            <a:off x="3810000" y="3886200"/>
            <a:ext cx="1752600" cy="0"/>
          </a:xfrm>
          <a:prstGeom prst="line">
            <a:avLst/>
          </a:prstGeom>
          <a:noFill/>
          <a:ln w="12700">
            <a:solidFill>
              <a:schemeClr val="tx1"/>
            </a:solidFill>
            <a:round/>
            <a:headEnd/>
            <a:tailEnd/>
          </a:ln>
          <a:effectLst/>
        </p:spPr>
        <p:txBody>
          <a:bodyPr/>
          <a:lstStyle/>
          <a:p>
            <a:endParaRPr lang="en-US" sz="2000"/>
          </a:p>
        </p:txBody>
      </p:sp>
      <p:sp>
        <p:nvSpPr>
          <p:cNvPr id="497714" name="Line 50"/>
          <p:cNvSpPr>
            <a:spLocks noChangeShapeType="1"/>
          </p:cNvSpPr>
          <p:nvPr/>
        </p:nvSpPr>
        <p:spPr bwMode="auto">
          <a:xfrm>
            <a:off x="4267200" y="4419600"/>
            <a:ext cx="381000" cy="0"/>
          </a:xfrm>
          <a:prstGeom prst="line">
            <a:avLst/>
          </a:prstGeom>
          <a:noFill/>
          <a:ln w="12700">
            <a:solidFill>
              <a:schemeClr val="tx1"/>
            </a:solidFill>
            <a:round/>
            <a:headEnd/>
            <a:tailEnd type="triangle" w="med" len="med"/>
          </a:ln>
          <a:effectLst/>
        </p:spPr>
        <p:txBody>
          <a:bodyPr/>
          <a:lstStyle/>
          <a:p>
            <a:endParaRPr lang="en-US" sz="2000"/>
          </a:p>
        </p:txBody>
      </p:sp>
      <p:grpSp>
        <p:nvGrpSpPr>
          <p:cNvPr id="4" name="Group 51"/>
          <p:cNvGrpSpPr>
            <a:grpSpLocks/>
          </p:cNvGrpSpPr>
          <p:nvPr/>
        </p:nvGrpSpPr>
        <p:grpSpPr bwMode="auto">
          <a:xfrm>
            <a:off x="4114800" y="4267200"/>
            <a:ext cx="152400" cy="381000"/>
            <a:chOff x="912" y="1680"/>
            <a:chExt cx="96" cy="240"/>
          </a:xfrm>
        </p:grpSpPr>
        <p:sp>
          <p:nvSpPr>
            <p:cNvPr id="497716" name="Line 52"/>
            <p:cNvSpPr>
              <a:spLocks noChangeShapeType="1"/>
            </p:cNvSpPr>
            <p:nvPr/>
          </p:nvSpPr>
          <p:spPr bwMode="auto">
            <a:xfrm>
              <a:off x="912" y="1680"/>
              <a:ext cx="96" cy="48"/>
            </a:xfrm>
            <a:prstGeom prst="line">
              <a:avLst/>
            </a:prstGeom>
            <a:noFill/>
            <a:ln w="9525">
              <a:solidFill>
                <a:schemeClr val="tx1"/>
              </a:solidFill>
              <a:round/>
              <a:headEnd/>
              <a:tailEnd/>
            </a:ln>
            <a:effectLst/>
          </p:spPr>
          <p:txBody>
            <a:bodyPr/>
            <a:lstStyle/>
            <a:p>
              <a:endParaRPr lang="en-US" sz="2000"/>
            </a:p>
          </p:txBody>
        </p:sp>
        <p:sp>
          <p:nvSpPr>
            <p:cNvPr id="497717" name="Line 53"/>
            <p:cNvSpPr>
              <a:spLocks noChangeShapeType="1"/>
            </p:cNvSpPr>
            <p:nvPr/>
          </p:nvSpPr>
          <p:spPr bwMode="auto">
            <a:xfrm flipV="1">
              <a:off x="912" y="1872"/>
              <a:ext cx="96" cy="48"/>
            </a:xfrm>
            <a:prstGeom prst="line">
              <a:avLst/>
            </a:prstGeom>
            <a:noFill/>
            <a:ln w="9525">
              <a:solidFill>
                <a:schemeClr val="tx1"/>
              </a:solidFill>
              <a:round/>
              <a:headEnd/>
              <a:tailEnd/>
            </a:ln>
            <a:effectLst/>
          </p:spPr>
          <p:txBody>
            <a:bodyPr/>
            <a:lstStyle/>
            <a:p>
              <a:endParaRPr lang="en-US" sz="2000"/>
            </a:p>
          </p:txBody>
        </p:sp>
        <p:sp>
          <p:nvSpPr>
            <p:cNvPr id="497718" name="Line 54"/>
            <p:cNvSpPr>
              <a:spLocks noChangeShapeType="1"/>
            </p:cNvSpPr>
            <p:nvPr/>
          </p:nvSpPr>
          <p:spPr bwMode="auto">
            <a:xfrm>
              <a:off x="1008" y="1728"/>
              <a:ext cx="0" cy="144"/>
            </a:xfrm>
            <a:prstGeom prst="line">
              <a:avLst/>
            </a:prstGeom>
            <a:noFill/>
            <a:ln w="9525">
              <a:solidFill>
                <a:schemeClr val="tx1"/>
              </a:solidFill>
              <a:round/>
              <a:headEnd/>
              <a:tailEnd/>
            </a:ln>
            <a:effectLst/>
          </p:spPr>
          <p:txBody>
            <a:bodyPr/>
            <a:lstStyle/>
            <a:p>
              <a:endParaRPr lang="en-US" sz="2000"/>
            </a:p>
          </p:txBody>
        </p:sp>
        <p:sp>
          <p:nvSpPr>
            <p:cNvPr id="497719" name="Line 55"/>
            <p:cNvSpPr>
              <a:spLocks noChangeShapeType="1"/>
            </p:cNvSpPr>
            <p:nvPr/>
          </p:nvSpPr>
          <p:spPr bwMode="auto">
            <a:xfrm>
              <a:off x="912" y="1680"/>
              <a:ext cx="0" cy="240"/>
            </a:xfrm>
            <a:prstGeom prst="line">
              <a:avLst/>
            </a:prstGeom>
            <a:noFill/>
            <a:ln w="9525">
              <a:solidFill>
                <a:schemeClr val="tx1"/>
              </a:solidFill>
              <a:round/>
              <a:headEnd/>
              <a:tailEnd/>
            </a:ln>
            <a:effectLst/>
          </p:spPr>
          <p:txBody>
            <a:bodyPr/>
            <a:lstStyle/>
            <a:p>
              <a:endParaRPr lang="en-US" sz="2000"/>
            </a:p>
          </p:txBody>
        </p:sp>
      </p:grpSp>
      <p:sp>
        <p:nvSpPr>
          <p:cNvPr id="497720" name="Line 56"/>
          <p:cNvSpPr>
            <a:spLocks noChangeShapeType="1"/>
          </p:cNvSpPr>
          <p:nvPr/>
        </p:nvSpPr>
        <p:spPr bwMode="auto">
          <a:xfrm>
            <a:off x="2971800" y="4572000"/>
            <a:ext cx="1143000" cy="0"/>
          </a:xfrm>
          <a:prstGeom prst="line">
            <a:avLst/>
          </a:prstGeom>
          <a:noFill/>
          <a:ln w="12700">
            <a:solidFill>
              <a:schemeClr val="tx1"/>
            </a:solidFill>
            <a:round/>
            <a:headEnd/>
            <a:tailEnd type="triangle" w="med" len="med"/>
          </a:ln>
          <a:effectLst/>
        </p:spPr>
        <p:txBody>
          <a:bodyPr/>
          <a:lstStyle/>
          <a:p>
            <a:endParaRPr lang="en-US" sz="2000"/>
          </a:p>
        </p:txBody>
      </p:sp>
      <p:sp>
        <p:nvSpPr>
          <p:cNvPr id="497721" name="Line 57"/>
          <p:cNvSpPr>
            <a:spLocks noChangeShapeType="1"/>
          </p:cNvSpPr>
          <p:nvPr/>
        </p:nvSpPr>
        <p:spPr bwMode="auto">
          <a:xfrm>
            <a:off x="3810000" y="4343400"/>
            <a:ext cx="304800" cy="0"/>
          </a:xfrm>
          <a:prstGeom prst="line">
            <a:avLst/>
          </a:prstGeom>
          <a:noFill/>
          <a:ln w="12700">
            <a:solidFill>
              <a:schemeClr val="tx1"/>
            </a:solidFill>
            <a:round/>
            <a:headEnd/>
            <a:tailEnd type="triangle" w="med" len="med"/>
          </a:ln>
          <a:effectLst/>
        </p:spPr>
        <p:txBody>
          <a:bodyPr/>
          <a:lstStyle/>
          <a:p>
            <a:endParaRPr lang="en-US" sz="2000"/>
          </a:p>
        </p:txBody>
      </p:sp>
      <p:sp>
        <p:nvSpPr>
          <p:cNvPr id="497722" name="Line 58"/>
          <p:cNvSpPr>
            <a:spLocks noChangeShapeType="1"/>
          </p:cNvSpPr>
          <p:nvPr/>
        </p:nvSpPr>
        <p:spPr bwMode="auto">
          <a:xfrm>
            <a:off x="3810000" y="3886200"/>
            <a:ext cx="0" cy="457200"/>
          </a:xfrm>
          <a:prstGeom prst="line">
            <a:avLst/>
          </a:prstGeom>
          <a:noFill/>
          <a:ln w="12700">
            <a:solidFill>
              <a:schemeClr val="tx1"/>
            </a:solidFill>
            <a:round/>
            <a:headEnd/>
            <a:tailEnd/>
          </a:ln>
          <a:effectLst/>
        </p:spPr>
        <p:txBody>
          <a:bodyPr/>
          <a:lstStyle/>
          <a:p>
            <a:endParaRPr lang="en-US" sz="2000"/>
          </a:p>
        </p:txBody>
      </p:sp>
      <p:sp>
        <p:nvSpPr>
          <p:cNvPr id="497723" name="Text Box 59"/>
          <p:cNvSpPr txBox="1">
            <a:spLocks noChangeArrowheads="1"/>
          </p:cNvSpPr>
          <p:nvPr/>
        </p:nvSpPr>
        <p:spPr bwMode="auto">
          <a:xfrm>
            <a:off x="4205288" y="4222750"/>
            <a:ext cx="409086" cy="253916"/>
          </a:xfrm>
          <a:prstGeom prst="rect">
            <a:avLst/>
          </a:prstGeom>
          <a:noFill/>
          <a:ln w="9525">
            <a:noFill/>
            <a:miter lim="800000"/>
            <a:headEnd/>
            <a:tailEnd/>
          </a:ln>
          <a:effectLst/>
        </p:spPr>
        <p:txBody>
          <a:bodyPr wrap="none">
            <a:spAutoFit/>
          </a:bodyPr>
          <a:lstStyle/>
          <a:p>
            <a:pPr algn="l" eaLnBrk="0" hangingPunct="0"/>
            <a:r>
              <a:rPr lang="en-US" sz="1050">
                <a:latin typeface="Times New Roman" pitchFamily="18" charset="0"/>
              </a:rPr>
              <a:t>regs</a:t>
            </a:r>
          </a:p>
        </p:txBody>
      </p:sp>
      <p:sp>
        <p:nvSpPr>
          <p:cNvPr id="497724" name="Line 60"/>
          <p:cNvSpPr>
            <a:spLocks noChangeShapeType="1"/>
          </p:cNvSpPr>
          <p:nvPr/>
        </p:nvSpPr>
        <p:spPr bwMode="auto">
          <a:xfrm>
            <a:off x="5562600" y="3505200"/>
            <a:ext cx="0" cy="381000"/>
          </a:xfrm>
          <a:prstGeom prst="line">
            <a:avLst/>
          </a:prstGeom>
          <a:noFill/>
          <a:ln w="12700">
            <a:solidFill>
              <a:schemeClr val="tx1"/>
            </a:solidFill>
            <a:round/>
            <a:headEnd/>
            <a:tailEnd/>
          </a:ln>
          <a:effectLst/>
        </p:spPr>
        <p:txBody>
          <a:bodyPr/>
          <a:lstStyle/>
          <a:p>
            <a:endParaRPr lang="en-US" sz="2000"/>
          </a:p>
        </p:txBody>
      </p:sp>
      <p:sp>
        <p:nvSpPr>
          <p:cNvPr id="497725" name="Line 61"/>
          <p:cNvSpPr>
            <a:spLocks noChangeShapeType="1"/>
          </p:cNvSpPr>
          <p:nvPr/>
        </p:nvSpPr>
        <p:spPr bwMode="auto">
          <a:xfrm>
            <a:off x="3657600" y="4038600"/>
            <a:ext cx="2057400" cy="0"/>
          </a:xfrm>
          <a:prstGeom prst="line">
            <a:avLst/>
          </a:prstGeom>
          <a:noFill/>
          <a:ln w="12700">
            <a:solidFill>
              <a:schemeClr val="tx1"/>
            </a:solidFill>
            <a:round/>
            <a:headEnd/>
            <a:tailEnd/>
          </a:ln>
          <a:effectLst/>
        </p:spPr>
        <p:txBody>
          <a:bodyPr/>
          <a:lstStyle/>
          <a:p>
            <a:endParaRPr lang="en-US" sz="2000"/>
          </a:p>
        </p:txBody>
      </p:sp>
      <p:sp>
        <p:nvSpPr>
          <p:cNvPr id="497726" name="Line 62"/>
          <p:cNvSpPr>
            <a:spLocks noChangeShapeType="1"/>
          </p:cNvSpPr>
          <p:nvPr/>
        </p:nvSpPr>
        <p:spPr bwMode="auto">
          <a:xfrm>
            <a:off x="3657600" y="4038600"/>
            <a:ext cx="0" cy="533400"/>
          </a:xfrm>
          <a:prstGeom prst="line">
            <a:avLst/>
          </a:prstGeom>
          <a:noFill/>
          <a:ln w="12700">
            <a:solidFill>
              <a:schemeClr val="tx1"/>
            </a:solidFill>
            <a:round/>
            <a:headEnd/>
            <a:tailEnd/>
          </a:ln>
          <a:effectLst/>
        </p:spPr>
        <p:txBody>
          <a:bodyPr/>
          <a:lstStyle/>
          <a:p>
            <a:endParaRPr lang="en-US" sz="2000"/>
          </a:p>
        </p:txBody>
      </p:sp>
      <p:sp>
        <p:nvSpPr>
          <p:cNvPr id="497727" name="Text Box 63"/>
          <p:cNvSpPr txBox="1">
            <a:spLocks noChangeArrowheads="1"/>
          </p:cNvSpPr>
          <p:nvPr/>
        </p:nvSpPr>
        <p:spPr bwMode="auto">
          <a:xfrm>
            <a:off x="1752600" y="2590800"/>
            <a:ext cx="676788" cy="276999"/>
          </a:xfrm>
          <a:prstGeom prst="rect">
            <a:avLst/>
          </a:prstGeom>
          <a:noFill/>
          <a:ln w="9525">
            <a:noFill/>
            <a:miter lim="800000"/>
            <a:headEnd/>
            <a:tailEnd/>
          </a:ln>
          <a:effectLst/>
        </p:spPr>
        <p:txBody>
          <a:bodyPr wrap="none">
            <a:spAutoFit/>
          </a:bodyPr>
          <a:lstStyle/>
          <a:p>
            <a:pPr algn="l" eaLnBrk="0" hangingPunct="0"/>
            <a:r>
              <a:rPr lang="en-US" sz="1200" dirty="0">
                <a:latin typeface="Times New Roman" pitchFamily="18" charset="0"/>
              </a:rPr>
              <a:t>core PC</a:t>
            </a:r>
          </a:p>
        </p:txBody>
      </p:sp>
      <p:sp>
        <p:nvSpPr>
          <p:cNvPr id="497728" name="Text Box 64"/>
          <p:cNvSpPr txBox="1">
            <a:spLocks noChangeArrowheads="1"/>
          </p:cNvSpPr>
          <p:nvPr/>
        </p:nvSpPr>
        <p:spPr bwMode="auto">
          <a:xfrm>
            <a:off x="1752600" y="3505200"/>
            <a:ext cx="712054" cy="276999"/>
          </a:xfrm>
          <a:prstGeom prst="rect">
            <a:avLst/>
          </a:prstGeom>
          <a:noFill/>
          <a:ln w="9525">
            <a:noFill/>
            <a:miter lim="800000"/>
            <a:headEnd/>
            <a:tailEnd/>
          </a:ln>
          <a:effectLst/>
        </p:spPr>
        <p:txBody>
          <a:bodyPr wrap="none">
            <a:spAutoFit/>
          </a:bodyPr>
          <a:lstStyle/>
          <a:p>
            <a:pPr algn="l" eaLnBrk="0" hangingPunct="0"/>
            <a:r>
              <a:rPr lang="en-US" sz="1200">
                <a:latin typeface="Times New Roman" pitchFamily="18" charset="0"/>
              </a:rPr>
              <a:t>core inst</a:t>
            </a:r>
          </a:p>
        </p:txBody>
      </p:sp>
      <p:sp>
        <p:nvSpPr>
          <p:cNvPr id="497729" name="Text Box 65"/>
          <p:cNvSpPr txBox="1">
            <a:spLocks noChangeArrowheads="1"/>
          </p:cNvSpPr>
          <p:nvPr/>
        </p:nvSpPr>
        <p:spPr bwMode="auto">
          <a:xfrm>
            <a:off x="1752600" y="4403725"/>
            <a:ext cx="745717" cy="276999"/>
          </a:xfrm>
          <a:prstGeom prst="rect">
            <a:avLst/>
          </a:prstGeom>
          <a:noFill/>
          <a:ln w="9525">
            <a:noFill/>
            <a:miter lim="800000"/>
            <a:headEnd/>
            <a:tailEnd/>
          </a:ln>
          <a:effectLst/>
        </p:spPr>
        <p:txBody>
          <a:bodyPr wrap="none">
            <a:spAutoFit/>
          </a:bodyPr>
          <a:lstStyle/>
          <a:p>
            <a:pPr algn="l" eaLnBrk="0" hangingPunct="0"/>
            <a:r>
              <a:rPr lang="en-US" sz="1200">
                <a:latin typeface="Times New Roman" pitchFamily="18" charset="0"/>
              </a:rPr>
              <a:t>core regs</a:t>
            </a:r>
          </a:p>
        </p:txBody>
      </p:sp>
      <p:sp>
        <p:nvSpPr>
          <p:cNvPr id="497730" name="Rectangle 66"/>
          <p:cNvSpPr>
            <a:spLocks noChangeArrowheads="1"/>
          </p:cNvSpPr>
          <p:nvPr/>
        </p:nvSpPr>
        <p:spPr bwMode="auto">
          <a:xfrm>
            <a:off x="4648200" y="5029200"/>
            <a:ext cx="762000" cy="6096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a:latin typeface="Times New Roman" pitchFamily="18" charset="0"/>
              </a:rPr>
              <a:t>MEM</a:t>
            </a:r>
            <a:br>
              <a:rPr lang="en-US">
                <a:latin typeface="Times New Roman" pitchFamily="18" charset="0"/>
              </a:rPr>
            </a:br>
            <a:endParaRPr lang="en-US">
              <a:latin typeface="Times New Roman" pitchFamily="18" charset="0"/>
            </a:endParaRPr>
          </a:p>
        </p:txBody>
      </p:sp>
      <p:sp>
        <p:nvSpPr>
          <p:cNvPr id="497731" name="Line 67"/>
          <p:cNvSpPr>
            <a:spLocks noChangeShapeType="1"/>
          </p:cNvSpPr>
          <p:nvPr/>
        </p:nvSpPr>
        <p:spPr bwMode="auto">
          <a:xfrm>
            <a:off x="6248400" y="4495800"/>
            <a:ext cx="381000" cy="0"/>
          </a:xfrm>
          <a:prstGeom prst="line">
            <a:avLst/>
          </a:prstGeom>
          <a:noFill/>
          <a:ln w="9525">
            <a:solidFill>
              <a:schemeClr val="tx1"/>
            </a:solidFill>
            <a:round/>
            <a:headEnd/>
            <a:tailEnd/>
          </a:ln>
          <a:effectLst/>
        </p:spPr>
        <p:txBody>
          <a:bodyPr/>
          <a:lstStyle/>
          <a:p>
            <a:endParaRPr lang="en-US" sz="2000"/>
          </a:p>
        </p:txBody>
      </p:sp>
      <p:sp>
        <p:nvSpPr>
          <p:cNvPr id="497732" name="Oval 68"/>
          <p:cNvSpPr>
            <a:spLocks noChangeArrowheads="1"/>
          </p:cNvSpPr>
          <p:nvPr/>
        </p:nvSpPr>
        <p:spPr bwMode="auto">
          <a:xfrm>
            <a:off x="5943600" y="4343400"/>
            <a:ext cx="304800" cy="304800"/>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r>
              <a:rPr lang="en-US" sz="2000">
                <a:latin typeface="Times New Roman" pitchFamily="18" charset="0"/>
              </a:rPr>
              <a:t>=</a:t>
            </a:r>
          </a:p>
        </p:txBody>
      </p:sp>
      <p:sp>
        <p:nvSpPr>
          <p:cNvPr id="497733" name="Line 69"/>
          <p:cNvSpPr>
            <a:spLocks noChangeShapeType="1"/>
          </p:cNvSpPr>
          <p:nvPr/>
        </p:nvSpPr>
        <p:spPr bwMode="auto">
          <a:xfrm>
            <a:off x="5410200" y="4419600"/>
            <a:ext cx="533400" cy="0"/>
          </a:xfrm>
          <a:prstGeom prst="line">
            <a:avLst/>
          </a:prstGeom>
          <a:noFill/>
          <a:ln w="12700">
            <a:solidFill>
              <a:schemeClr val="tx1"/>
            </a:solidFill>
            <a:round/>
            <a:headEnd/>
            <a:tailEnd type="triangle" w="med" len="med"/>
          </a:ln>
          <a:effectLst/>
        </p:spPr>
        <p:txBody>
          <a:bodyPr/>
          <a:lstStyle/>
          <a:p>
            <a:endParaRPr lang="en-US" sz="2000"/>
          </a:p>
        </p:txBody>
      </p:sp>
      <p:sp>
        <p:nvSpPr>
          <p:cNvPr id="497734" name="Text Box 70"/>
          <p:cNvSpPr txBox="1">
            <a:spLocks noChangeArrowheads="1"/>
          </p:cNvSpPr>
          <p:nvPr/>
        </p:nvSpPr>
        <p:spPr bwMode="auto">
          <a:xfrm>
            <a:off x="5376863" y="4175125"/>
            <a:ext cx="617477" cy="253916"/>
          </a:xfrm>
          <a:prstGeom prst="rect">
            <a:avLst/>
          </a:prstGeom>
          <a:noFill/>
          <a:ln w="9525">
            <a:noFill/>
            <a:miter lim="800000"/>
            <a:headEnd/>
            <a:tailEnd/>
          </a:ln>
          <a:effectLst/>
        </p:spPr>
        <p:txBody>
          <a:bodyPr wrap="none">
            <a:spAutoFit/>
          </a:bodyPr>
          <a:lstStyle/>
          <a:p>
            <a:pPr algn="l" eaLnBrk="0" hangingPunct="0"/>
            <a:r>
              <a:rPr lang="en-US" sz="1050">
                <a:latin typeface="Times New Roman" pitchFamily="18" charset="0"/>
              </a:rPr>
              <a:t>res/addr</a:t>
            </a:r>
          </a:p>
        </p:txBody>
      </p:sp>
      <p:sp>
        <p:nvSpPr>
          <p:cNvPr id="497735" name="Line 71"/>
          <p:cNvSpPr>
            <a:spLocks noChangeShapeType="1"/>
          </p:cNvSpPr>
          <p:nvPr/>
        </p:nvSpPr>
        <p:spPr bwMode="auto">
          <a:xfrm>
            <a:off x="5715000" y="4572000"/>
            <a:ext cx="228600" cy="0"/>
          </a:xfrm>
          <a:prstGeom prst="line">
            <a:avLst/>
          </a:prstGeom>
          <a:noFill/>
          <a:ln w="12700">
            <a:solidFill>
              <a:schemeClr val="tx1"/>
            </a:solidFill>
            <a:round/>
            <a:headEnd/>
            <a:tailEnd type="triangle" w="med" len="med"/>
          </a:ln>
          <a:effectLst/>
        </p:spPr>
        <p:txBody>
          <a:bodyPr/>
          <a:lstStyle/>
          <a:p>
            <a:endParaRPr lang="en-US" sz="2000"/>
          </a:p>
        </p:txBody>
      </p:sp>
      <p:sp>
        <p:nvSpPr>
          <p:cNvPr id="497736" name="Line 72"/>
          <p:cNvSpPr>
            <a:spLocks noChangeShapeType="1"/>
          </p:cNvSpPr>
          <p:nvPr/>
        </p:nvSpPr>
        <p:spPr bwMode="auto">
          <a:xfrm>
            <a:off x="5715000" y="4572000"/>
            <a:ext cx="0" cy="381000"/>
          </a:xfrm>
          <a:prstGeom prst="line">
            <a:avLst/>
          </a:prstGeom>
          <a:noFill/>
          <a:ln w="12700">
            <a:solidFill>
              <a:schemeClr val="tx1"/>
            </a:solidFill>
            <a:round/>
            <a:headEnd/>
            <a:tailEnd/>
          </a:ln>
          <a:effectLst/>
        </p:spPr>
        <p:txBody>
          <a:bodyPr/>
          <a:lstStyle/>
          <a:p>
            <a:endParaRPr lang="en-US" sz="2000"/>
          </a:p>
        </p:txBody>
      </p:sp>
      <p:sp>
        <p:nvSpPr>
          <p:cNvPr id="497737" name="Line 73"/>
          <p:cNvSpPr>
            <a:spLocks noChangeShapeType="1"/>
          </p:cNvSpPr>
          <p:nvPr/>
        </p:nvSpPr>
        <p:spPr bwMode="auto">
          <a:xfrm flipH="1">
            <a:off x="3810000" y="4800600"/>
            <a:ext cx="1752600" cy="0"/>
          </a:xfrm>
          <a:prstGeom prst="line">
            <a:avLst/>
          </a:prstGeom>
          <a:noFill/>
          <a:ln w="12700">
            <a:solidFill>
              <a:schemeClr val="tx1"/>
            </a:solidFill>
            <a:round/>
            <a:headEnd/>
            <a:tailEnd/>
          </a:ln>
          <a:effectLst/>
        </p:spPr>
        <p:txBody>
          <a:bodyPr/>
          <a:lstStyle/>
          <a:p>
            <a:endParaRPr lang="en-US" sz="2000"/>
          </a:p>
        </p:txBody>
      </p:sp>
      <p:sp>
        <p:nvSpPr>
          <p:cNvPr id="497738" name="Line 74"/>
          <p:cNvSpPr>
            <a:spLocks noChangeShapeType="1"/>
          </p:cNvSpPr>
          <p:nvPr/>
        </p:nvSpPr>
        <p:spPr bwMode="auto">
          <a:xfrm>
            <a:off x="4267200" y="5334000"/>
            <a:ext cx="381000" cy="0"/>
          </a:xfrm>
          <a:prstGeom prst="line">
            <a:avLst/>
          </a:prstGeom>
          <a:noFill/>
          <a:ln w="12700">
            <a:solidFill>
              <a:schemeClr val="tx1"/>
            </a:solidFill>
            <a:round/>
            <a:headEnd/>
            <a:tailEnd type="triangle" w="med" len="med"/>
          </a:ln>
          <a:effectLst/>
        </p:spPr>
        <p:txBody>
          <a:bodyPr/>
          <a:lstStyle/>
          <a:p>
            <a:endParaRPr lang="en-US" sz="2000"/>
          </a:p>
        </p:txBody>
      </p:sp>
      <p:grpSp>
        <p:nvGrpSpPr>
          <p:cNvPr id="5" name="Group 75"/>
          <p:cNvGrpSpPr>
            <a:grpSpLocks/>
          </p:cNvGrpSpPr>
          <p:nvPr/>
        </p:nvGrpSpPr>
        <p:grpSpPr bwMode="auto">
          <a:xfrm>
            <a:off x="4114800" y="5181600"/>
            <a:ext cx="152400" cy="381000"/>
            <a:chOff x="912" y="1680"/>
            <a:chExt cx="96" cy="240"/>
          </a:xfrm>
        </p:grpSpPr>
        <p:sp>
          <p:nvSpPr>
            <p:cNvPr id="497740" name="Line 76"/>
            <p:cNvSpPr>
              <a:spLocks noChangeShapeType="1"/>
            </p:cNvSpPr>
            <p:nvPr/>
          </p:nvSpPr>
          <p:spPr bwMode="auto">
            <a:xfrm>
              <a:off x="912" y="1680"/>
              <a:ext cx="96" cy="48"/>
            </a:xfrm>
            <a:prstGeom prst="line">
              <a:avLst/>
            </a:prstGeom>
            <a:noFill/>
            <a:ln w="9525">
              <a:solidFill>
                <a:schemeClr val="tx1"/>
              </a:solidFill>
              <a:round/>
              <a:headEnd/>
              <a:tailEnd/>
            </a:ln>
            <a:effectLst/>
          </p:spPr>
          <p:txBody>
            <a:bodyPr/>
            <a:lstStyle/>
            <a:p>
              <a:endParaRPr lang="en-US" sz="2000"/>
            </a:p>
          </p:txBody>
        </p:sp>
        <p:sp>
          <p:nvSpPr>
            <p:cNvPr id="497741" name="Line 77"/>
            <p:cNvSpPr>
              <a:spLocks noChangeShapeType="1"/>
            </p:cNvSpPr>
            <p:nvPr/>
          </p:nvSpPr>
          <p:spPr bwMode="auto">
            <a:xfrm flipV="1">
              <a:off x="912" y="1872"/>
              <a:ext cx="96" cy="48"/>
            </a:xfrm>
            <a:prstGeom prst="line">
              <a:avLst/>
            </a:prstGeom>
            <a:noFill/>
            <a:ln w="9525">
              <a:solidFill>
                <a:schemeClr val="tx1"/>
              </a:solidFill>
              <a:round/>
              <a:headEnd/>
              <a:tailEnd/>
            </a:ln>
            <a:effectLst/>
          </p:spPr>
          <p:txBody>
            <a:bodyPr/>
            <a:lstStyle/>
            <a:p>
              <a:endParaRPr lang="en-US" sz="2000"/>
            </a:p>
          </p:txBody>
        </p:sp>
        <p:sp>
          <p:nvSpPr>
            <p:cNvPr id="497742" name="Line 78"/>
            <p:cNvSpPr>
              <a:spLocks noChangeShapeType="1"/>
            </p:cNvSpPr>
            <p:nvPr/>
          </p:nvSpPr>
          <p:spPr bwMode="auto">
            <a:xfrm>
              <a:off x="1008" y="1728"/>
              <a:ext cx="0" cy="144"/>
            </a:xfrm>
            <a:prstGeom prst="line">
              <a:avLst/>
            </a:prstGeom>
            <a:noFill/>
            <a:ln w="9525">
              <a:solidFill>
                <a:schemeClr val="tx1"/>
              </a:solidFill>
              <a:round/>
              <a:headEnd/>
              <a:tailEnd/>
            </a:ln>
            <a:effectLst/>
          </p:spPr>
          <p:txBody>
            <a:bodyPr/>
            <a:lstStyle/>
            <a:p>
              <a:endParaRPr lang="en-US" sz="2000"/>
            </a:p>
          </p:txBody>
        </p:sp>
        <p:sp>
          <p:nvSpPr>
            <p:cNvPr id="497743" name="Line 79"/>
            <p:cNvSpPr>
              <a:spLocks noChangeShapeType="1"/>
            </p:cNvSpPr>
            <p:nvPr/>
          </p:nvSpPr>
          <p:spPr bwMode="auto">
            <a:xfrm>
              <a:off x="912" y="1680"/>
              <a:ext cx="0" cy="240"/>
            </a:xfrm>
            <a:prstGeom prst="line">
              <a:avLst/>
            </a:prstGeom>
            <a:noFill/>
            <a:ln w="9525">
              <a:solidFill>
                <a:schemeClr val="tx1"/>
              </a:solidFill>
              <a:round/>
              <a:headEnd/>
              <a:tailEnd/>
            </a:ln>
            <a:effectLst/>
          </p:spPr>
          <p:txBody>
            <a:bodyPr/>
            <a:lstStyle/>
            <a:p>
              <a:endParaRPr lang="en-US" sz="2000"/>
            </a:p>
          </p:txBody>
        </p:sp>
      </p:grpSp>
      <p:sp>
        <p:nvSpPr>
          <p:cNvPr id="497744" name="Line 80"/>
          <p:cNvSpPr>
            <a:spLocks noChangeShapeType="1"/>
          </p:cNvSpPr>
          <p:nvPr/>
        </p:nvSpPr>
        <p:spPr bwMode="auto">
          <a:xfrm>
            <a:off x="2971800" y="5486400"/>
            <a:ext cx="1143000" cy="0"/>
          </a:xfrm>
          <a:prstGeom prst="line">
            <a:avLst/>
          </a:prstGeom>
          <a:noFill/>
          <a:ln w="12700">
            <a:solidFill>
              <a:schemeClr val="tx1"/>
            </a:solidFill>
            <a:round/>
            <a:headEnd/>
            <a:tailEnd type="triangle" w="med" len="med"/>
          </a:ln>
          <a:effectLst/>
        </p:spPr>
        <p:txBody>
          <a:bodyPr/>
          <a:lstStyle/>
          <a:p>
            <a:endParaRPr lang="en-US" sz="2000"/>
          </a:p>
        </p:txBody>
      </p:sp>
      <p:sp>
        <p:nvSpPr>
          <p:cNvPr id="497745" name="Line 81"/>
          <p:cNvSpPr>
            <a:spLocks noChangeShapeType="1"/>
          </p:cNvSpPr>
          <p:nvPr/>
        </p:nvSpPr>
        <p:spPr bwMode="auto">
          <a:xfrm>
            <a:off x="3810000" y="5257800"/>
            <a:ext cx="304800" cy="0"/>
          </a:xfrm>
          <a:prstGeom prst="line">
            <a:avLst/>
          </a:prstGeom>
          <a:noFill/>
          <a:ln w="12700">
            <a:solidFill>
              <a:schemeClr val="tx1"/>
            </a:solidFill>
            <a:round/>
            <a:headEnd/>
            <a:tailEnd type="triangle" w="med" len="med"/>
          </a:ln>
          <a:effectLst/>
        </p:spPr>
        <p:txBody>
          <a:bodyPr/>
          <a:lstStyle/>
          <a:p>
            <a:endParaRPr lang="en-US" sz="2000"/>
          </a:p>
        </p:txBody>
      </p:sp>
      <p:sp>
        <p:nvSpPr>
          <p:cNvPr id="497746" name="Line 82"/>
          <p:cNvSpPr>
            <a:spLocks noChangeShapeType="1"/>
          </p:cNvSpPr>
          <p:nvPr/>
        </p:nvSpPr>
        <p:spPr bwMode="auto">
          <a:xfrm>
            <a:off x="3810000" y="4800600"/>
            <a:ext cx="0" cy="457200"/>
          </a:xfrm>
          <a:prstGeom prst="line">
            <a:avLst/>
          </a:prstGeom>
          <a:noFill/>
          <a:ln w="12700">
            <a:solidFill>
              <a:schemeClr val="tx1"/>
            </a:solidFill>
            <a:round/>
            <a:headEnd/>
            <a:tailEnd/>
          </a:ln>
          <a:effectLst/>
        </p:spPr>
        <p:txBody>
          <a:bodyPr/>
          <a:lstStyle/>
          <a:p>
            <a:endParaRPr lang="en-US" sz="2000"/>
          </a:p>
        </p:txBody>
      </p:sp>
      <p:sp>
        <p:nvSpPr>
          <p:cNvPr id="497747" name="Text Box 83"/>
          <p:cNvSpPr txBox="1">
            <a:spLocks noChangeArrowheads="1"/>
          </p:cNvSpPr>
          <p:nvPr/>
        </p:nvSpPr>
        <p:spPr bwMode="auto">
          <a:xfrm>
            <a:off x="4205288" y="5137150"/>
            <a:ext cx="423514" cy="253916"/>
          </a:xfrm>
          <a:prstGeom prst="rect">
            <a:avLst/>
          </a:prstGeom>
          <a:noFill/>
          <a:ln w="9525">
            <a:noFill/>
            <a:miter lim="800000"/>
            <a:headEnd/>
            <a:tailEnd/>
          </a:ln>
          <a:effectLst/>
        </p:spPr>
        <p:txBody>
          <a:bodyPr wrap="none">
            <a:spAutoFit/>
          </a:bodyPr>
          <a:lstStyle/>
          <a:p>
            <a:pPr algn="l" eaLnBrk="0" hangingPunct="0"/>
            <a:r>
              <a:rPr lang="en-US" sz="1050">
                <a:latin typeface="Times New Roman" pitchFamily="18" charset="0"/>
              </a:rPr>
              <a:t>addr</a:t>
            </a:r>
          </a:p>
        </p:txBody>
      </p:sp>
      <p:sp>
        <p:nvSpPr>
          <p:cNvPr id="497748" name="Line 84"/>
          <p:cNvSpPr>
            <a:spLocks noChangeShapeType="1"/>
          </p:cNvSpPr>
          <p:nvPr/>
        </p:nvSpPr>
        <p:spPr bwMode="auto">
          <a:xfrm>
            <a:off x="5562600" y="4419600"/>
            <a:ext cx="0" cy="381000"/>
          </a:xfrm>
          <a:prstGeom prst="line">
            <a:avLst/>
          </a:prstGeom>
          <a:noFill/>
          <a:ln w="12700">
            <a:solidFill>
              <a:schemeClr val="tx1"/>
            </a:solidFill>
            <a:round/>
            <a:headEnd/>
            <a:tailEnd/>
          </a:ln>
          <a:effectLst/>
        </p:spPr>
        <p:txBody>
          <a:bodyPr/>
          <a:lstStyle/>
          <a:p>
            <a:endParaRPr lang="en-US" sz="2000"/>
          </a:p>
        </p:txBody>
      </p:sp>
      <p:sp>
        <p:nvSpPr>
          <p:cNvPr id="497749" name="Line 85"/>
          <p:cNvSpPr>
            <a:spLocks noChangeShapeType="1"/>
          </p:cNvSpPr>
          <p:nvPr/>
        </p:nvSpPr>
        <p:spPr bwMode="auto">
          <a:xfrm>
            <a:off x="3657600" y="4953000"/>
            <a:ext cx="2057400" cy="0"/>
          </a:xfrm>
          <a:prstGeom prst="line">
            <a:avLst/>
          </a:prstGeom>
          <a:noFill/>
          <a:ln w="12700">
            <a:solidFill>
              <a:schemeClr val="tx1"/>
            </a:solidFill>
            <a:round/>
            <a:headEnd/>
            <a:tailEnd/>
          </a:ln>
          <a:effectLst/>
        </p:spPr>
        <p:txBody>
          <a:bodyPr/>
          <a:lstStyle/>
          <a:p>
            <a:endParaRPr lang="en-US" sz="2000"/>
          </a:p>
        </p:txBody>
      </p:sp>
      <p:sp>
        <p:nvSpPr>
          <p:cNvPr id="497750" name="Line 86"/>
          <p:cNvSpPr>
            <a:spLocks noChangeShapeType="1"/>
          </p:cNvSpPr>
          <p:nvPr/>
        </p:nvSpPr>
        <p:spPr bwMode="auto">
          <a:xfrm>
            <a:off x="3657600" y="4953000"/>
            <a:ext cx="0" cy="533400"/>
          </a:xfrm>
          <a:prstGeom prst="line">
            <a:avLst/>
          </a:prstGeom>
          <a:noFill/>
          <a:ln w="12700">
            <a:solidFill>
              <a:schemeClr val="tx1"/>
            </a:solidFill>
            <a:round/>
            <a:headEnd/>
            <a:tailEnd/>
          </a:ln>
          <a:effectLst/>
        </p:spPr>
        <p:txBody>
          <a:bodyPr/>
          <a:lstStyle/>
          <a:p>
            <a:endParaRPr lang="en-US" sz="2000"/>
          </a:p>
        </p:txBody>
      </p:sp>
      <p:sp>
        <p:nvSpPr>
          <p:cNvPr id="497751" name="Text Box 87"/>
          <p:cNvSpPr txBox="1">
            <a:spLocks noChangeArrowheads="1"/>
          </p:cNvSpPr>
          <p:nvPr/>
        </p:nvSpPr>
        <p:spPr bwMode="auto">
          <a:xfrm>
            <a:off x="1752600" y="5318125"/>
            <a:ext cx="1483098" cy="276999"/>
          </a:xfrm>
          <a:prstGeom prst="rect">
            <a:avLst/>
          </a:prstGeom>
          <a:noFill/>
          <a:ln w="9525">
            <a:noFill/>
            <a:miter lim="800000"/>
            <a:headEnd/>
            <a:tailEnd/>
          </a:ln>
          <a:effectLst/>
        </p:spPr>
        <p:txBody>
          <a:bodyPr wrap="none">
            <a:spAutoFit/>
          </a:bodyPr>
          <a:lstStyle/>
          <a:p>
            <a:pPr algn="l" eaLnBrk="0" hangingPunct="0"/>
            <a:r>
              <a:rPr lang="en-US" sz="1200">
                <a:latin typeface="Times New Roman" pitchFamily="18" charset="0"/>
              </a:rPr>
              <a:t>core res/addr/nextPC</a:t>
            </a:r>
          </a:p>
        </p:txBody>
      </p:sp>
      <p:sp>
        <p:nvSpPr>
          <p:cNvPr id="497752" name="AutoShape 88"/>
          <p:cNvSpPr>
            <a:spLocks noChangeArrowheads="1"/>
          </p:cNvSpPr>
          <p:nvPr/>
        </p:nvSpPr>
        <p:spPr bwMode="auto">
          <a:xfrm>
            <a:off x="762000" y="3962400"/>
            <a:ext cx="685800" cy="381000"/>
          </a:xfrm>
          <a:prstGeom prst="rightArrow">
            <a:avLst>
              <a:gd name="adj1" fmla="val 50000"/>
              <a:gd name="adj2" fmla="val 45000"/>
            </a:avLst>
          </a:prstGeom>
          <a:solidFill>
            <a:schemeClr val="accent2"/>
          </a:solidFill>
          <a:ln w="9525">
            <a:solidFill>
              <a:schemeClr val="tx1"/>
            </a:solidFill>
            <a:miter lim="800000"/>
            <a:headEnd/>
            <a:tailEnd/>
          </a:ln>
          <a:effectLst/>
        </p:spPr>
        <p:txBody>
          <a:bodyPr wrap="none" anchor="ctr"/>
          <a:lstStyle/>
          <a:p>
            <a:endParaRPr lang="en-US"/>
          </a:p>
        </p:txBody>
      </p:sp>
      <p:sp>
        <p:nvSpPr>
          <p:cNvPr id="497753" name="Line 89"/>
          <p:cNvSpPr>
            <a:spLocks noChangeShapeType="1"/>
          </p:cNvSpPr>
          <p:nvPr/>
        </p:nvSpPr>
        <p:spPr bwMode="auto">
          <a:xfrm>
            <a:off x="5410200" y="5334000"/>
            <a:ext cx="1600200" cy="0"/>
          </a:xfrm>
          <a:prstGeom prst="line">
            <a:avLst/>
          </a:prstGeom>
          <a:noFill/>
          <a:ln w="12700">
            <a:solidFill>
              <a:schemeClr val="tx1"/>
            </a:solidFill>
            <a:round/>
            <a:headEnd/>
            <a:tailEnd/>
          </a:ln>
          <a:effectLst/>
        </p:spPr>
        <p:txBody>
          <a:bodyPr/>
          <a:lstStyle/>
          <a:p>
            <a:endParaRPr lang="en-US" sz="2000"/>
          </a:p>
        </p:txBody>
      </p:sp>
      <p:sp>
        <p:nvSpPr>
          <p:cNvPr id="497754" name="Text Box 90"/>
          <p:cNvSpPr txBox="1">
            <a:spLocks noChangeArrowheads="1"/>
          </p:cNvSpPr>
          <p:nvPr/>
        </p:nvSpPr>
        <p:spPr bwMode="auto">
          <a:xfrm>
            <a:off x="5376863" y="5089525"/>
            <a:ext cx="482824" cy="253916"/>
          </a:xfrm>
          <a:prstGeom prst="rect">
            <a:avLst/>
          </a:prstGeom>
          <a:noFill/>
          <a:ln w="9525">
            <a:noFill/>
            <a:miter lim="800000"/>
            <a:headEnd/>
            <a:tailEnd/>
          </a:ln>
          <a:effectLst/>
        </p:spPr>
        <p:txBody>
          <a:bodyPr wrap="none">
            <a:spAutoFit/>
          </a:bodyPr>
          <a:lstStyle/>
          <a:p>
            <a:pPr algn="l" eaLnBrk="0" hangingPunct="0"/>
            <a:r>
              <a:rPr lang="en-US" sz="1050">
                <a:latin typeface="Times New Roman" pitchFamily="18" charset="0"/>
              </a:rPr>
              <a:t>result</a:t>
            </a:r>
          </a:p>
        </p:txBody>
      </p:sp>
      <p:sp>
        <p:nvSpPr>
          <p:cNvPr id="497755" name="Line 91"/>
          <p:cNvSpPr>
            <a:spLocks noChangeShapeType="1"/>
          </p:cNvSpPr>
          <p:nvPr/>
        </p:nvSpPr>
        <p:spPr bwMode="auto">
          <a:xfrm>
            <a:off x="7010400" y="4343400"/>
            <a:ext cx="0" cy="990600"/>
          </a:xfrm>
          <a:prstGeom prst="line">
            <a:avLst/>
          </a:prstGeom>
          <a:noFill/>
          <a:ln w="12700">
            <a:solidFill>
              <a:schemeClr val="tx1"/>
            </a:solidFill>
            <a:round/>
            <a:headEnd/>
            <a:tailEnd/>
          </a:ln>
          <a:effectLst/>
        </p:spPr>
        <p:txBody>
          <a:bodyPr/>
          <a:lstStyle/>
          <a:p>
            <a:endParaRPr lang="en-US" sz="2000"/>
          </a:p>
        </p:txBody>
      </p:sp>
      <p:sp>
        <p:nvSpPr>
          <p:cNvPr id="497756" name="Line 92"/>
          <p:cNvSpPr>
            <a:spLocks noChangeShapeType="1"/>
          </p:cNvSpPr>
          <p:nvPr/>
        </p:nvSpPr>
        <p:spPr bwMode="auto">
          <a:xfrm>
            <a:off x="6629400" y="2667000"/>
            <a:ext cx="0" cy="1828800"/>
          </a:xfrm>
          <a:prstGeom prst="line">
            <a:avLst/>
          </a:prstGeom>
          <a:noFill/>
          <a:ln w="9525">
            <a:solidFill>
              <a:schemeClr val="tx1"/>
            </a:solidFill>
            <a:round/>
            <a:headEnd/>
            <a:tailEnd/>
          </a:ln>
          <a:effectLst/>
        </p:spPr>
        <p:txBody>
          <a:bodyPr/>
          <a:lstStyle/>
          <a:p>
            <a:endParaRPr lang="en-US" sz="2000"/>
          </a:p>
        </p:txBody>
      </p:sp>
      <p:sp>
        <p:nvSpPr>
          <p:cNvPr id="497757" name="AutoShape 93"/>
          <p:cNvSpPr>
            <a:spLocks noChangeArrowheads="1"/>
          </p:cNvSpPr>
          <p:nvPr/>
        </p:nvSpPr>
        <p:spPr bwMode="auto">
          <a:xfrm>
            <a:off x="4800600" y="5410200"/>
            <a:ext cx="457200" cy="152400"/>
          </a:xfrm>
          <a:prstGeom prst="roundRect">
            <a:avLst>
              <a:gd name="adj" fmla="val 16667"/>
            </a:avLst>
          </a:prstGeom>
          <a:solidFill>
            <a:schemeClr val="accent2"/>
          </a:solidFill>
          <a:ln w="9525">
            <a:solidFill>
              <a:schemeClr val="tx1"/>
            </a:solidFill>
            <a:round/>
            <a:headEnd/>
            <a:tailEnd/>
          </a:ln>
          <a:effectLst/>
        </p:spPr>
        <p:txBody>
          <a:bodyPr wrap="none" anchor="ctr"/>
          <a:lstStyle/>
          <a:p>
            <a:r>
              <a:rPr lang="en-US" sz="1000">
                <a:solidFill>
                  <a:schemeClr val="bg1"/>
                </a:solidFill>
                <a:latin typeface="Times New Roman" pitchFamily="18" charset="0"/>
              </a:rPr>
              <a:t>D-cache</a:t>
            </a:r>
          </a:p>
        </p:txBody>
      </p:sp>
      <p:sp>
        <p:nvSpPr>
          <p:cNvPr id="497758" name="AutoShape 94"/>
          <p:cNvSpPr>
            <a:spLocks noChangeArrowheads="1"/>
          </p:cNvSpPr>
          <p:nvPr/>
        </p:nvSpPr>
        <p:spPr bwMode="auto">
          <a:xfrm>
            <a:off x="4800600" y="2667000"/>
            <a:ext cx="457200" cy="152400"/>
          </a:xfrm>
          <a:prstGeom prst="roundRect">
            <a:avLst>
              <a:gd name="adj" fmla="val 16667"/>
            </a:avLst>
          </a:prstGeom>
          <a:solidFill>
            <a:schemeClr val="accent2"/>
          </a:solidFill>
          <a:ln w="9525">
            <a:solidFill>
              <a:schemeClr val="tx1"/>
            </a:solidFill>
            <a:round/>
            <a:headEnd/>
            <a:tailEnd/>
          </a:ln>
          <a:effectLst/>
        </p:spPr>
        <p:txBody>
          <a:bodyPr wrap="none" anchor="ctr"/>
          <a:lstStyle/>
          <a:p>
            <a:r>
              <a:rPr lang="en-US" sz="1000">
                <a:solidFill>
                  <a:schemeClr val="bg1"/>
                </a:solidFill>
                <a:latin typeface="Times New Roman" pitchFamily="18" charset="0"/>
              </a:rPr>
              <a:t>I-cache</a:t>
            </a:r>
          </a:p>
        </p:txBody>
      </p:sp>
      <p:sp>
        <p:nvSpPr>
          <p:cNvPr id="497759" name="AutoShape 95"/>
          <p:cNvSpPr>
            <a:spLocks noChangeArrowheads="1"/>
          </p:cNvSpPr>
          <p:nvPr/>
        </p:nvSpPr>
        <p:spPr bwMode="auto">
          <a:xfrm>
            <a:off x="4876800" y="3581400"/>
            <a:ext cx="304800" cy="152400"/>
          </a:xfrm>
          <a:prstGeom prst="roundRect">
            <a:avLst>
              <a:gd name="adj" fmla="val 16667"/>
            </a:avLst>
          </a:prstGeom>
          <a:solidFill>
            <a:schemeClr val="accent2"/>
          </a:solidFill>
          <a:ln w="9525">
            <a:solidFill>
              <a:schemeClr val="tx1"/>
            </a:solidFill>
            <a:round/>
            <a:headEnd/>
            <a:tailEnd/>
          </a:ln>
          <a:effectLst/>
        </p:spPr>
        <p:txBody>
          <a:bodyPr wrap="none" anchor="ctr"/>
          <a:lstStyle/>
          <a:p>
            <a:r>
              <a:rPr lang="en-US" sz="1000">
                <a:solidFill>
                  <a:schemeClr val="bg1"/>
                </a:solidFill>
                <a:latin typeface="Times New Roman" pitchFamily="18" charset="0"/>
              </a:rPr>
              <a:t>RF</a:t>
            </a:r>
          </a:p>
        </p:txBody>
      </p:sp>
      <p:sp>
        <p:nvSpPr>
          <p:cNvPr id="497760" name="Rectangle 96"/>
          <p:cNvSpPr>
            <a:spLocks noChangeArrowheads="1"/>
          </p:cNvSpPr>
          <p:nvPr/>
        </p:nvSpPr>
        <p:spPr bwMode="auto">
          <a:xfrm>
            <a:off x="7696200" y="4876800"/>
            <a:ext cx="304800" cy="304800"/>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1400">
                <a:latin typeface="Times New Roman" pitchFamily="18" charset="0"/>
              </a:rPr>
              <a:t>WT</a:t>
            </a:r>
            <a:endParaRPr lang="en-US">
              <a:latin typeface="Times New Roman" pitchFamily="18" charset="0"/>
            </a:endParaRPr>
          </a:p>
        </p:txBody>
      </p:sp>
      <p:sp>
        <p:nvSpPr>
          <p:cNvPr id="497761" name="Line 97"/>
          <p:cNvSpPr>
            <a:spLocks noChangeShapeType="1"/>
          </p:cNvSpPr>
          <p:nvPr/>
        </p:nvSpPr>
        <p:spPr bwMode="auto">
          <a:xfrm flipV="1">
            <a:off x="7848600" y="4495800"/>
            <a:ext cx="0" cy="381000"/>
          </a:xfrm>
          <a:prstGeom prst="line">
            <a:avLst/>
          </a:prstGeom>
          <a:noFill/>
          <a:ln w="9525">
            <a:solidFill>
              <a:schemeClr val="tx1"/>
            </a:solidFill>
            <a:round/>
            <a:headEnd/>
            <a:tailEnd type="triangle" w="med" len="med"/>
          </a:ln>
          <a:effectLst/>
        </p:spPr>
        <p:txBody>
          <a:bodyPr wrap="none" anchor="ctr"/>
          <a:lstStyle/>
          <a:p>
            <a:endParaRPr lang="en-US" sz="2000"/>
          </a:p>
        </p:txBody>
      </p:sp>
      <p:sp>
        <p:nvSpPr>
          <p:cNvPr id="99" name="TextBox 98"/>
          <p:cNvSpPr txBox="1"/>
          <p:nvPr/>
        </p:nvSpPr>
        <p:spPr>
          <a:xfrm>
            <a:off x="7391400" y="3352800"/>
            <a:ext cx="900888" cy="369332"/>
          </a:xfrm>
          <a:prstGeom prst="rect">
            <a:avLst/>
          </a:prstGeom>
          <a:noFill/>
        </p:spPr>
        <p:txBody>
          <a:bodyPr wrap="none" rtlCol="0">
            <a:spAutoFit/>
          </a:bodyPr>
          <a:lstStyle/>
          <a:p>
            <a:r>
              <a:rPr lang="en-US" dirty="0" smtClean="0"/>
              <a:t>commit</a:t>
            </a:r>
            <a:endParaRPr lang="en-US" dirty="0"/>
          </a:p>
        </p:txBody>
      </p:sp>
      <p:sp>
        <p:nvSpPr>
          <p:cNvPr id="100" name="TextBox 99"/>
          <p:cNvSpPr txBox="1"/>
          <p:nvPr/>
        </p:nvSpPr>
        <p:spPr>
          <a:xfrm>
            <a:off x="7391400" y="5334000"/>
            <a:ext cx="1699376" cy="369332"/>
          </a:xfrm>
          <a:prstGeom prst="rect">
            <a:avLst/>
          </a:prstGeom>
          <a:noFill/>
        </p:spPr>
        <p:txBody>
          <a:bodyPr wrap="none" rtlCol="0">
            <a:spAutoFit/>
          </a:bodyPr>
          <a:lstStyle/>
          <a:p>
            <a:r>
              <a:rPr lang="en-US" dirty="0" smtClean="0"/>
              <a:t>watchdog timer</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lide Number Placeholder 5"/>
          <p:cNvSpPr>
            <a:spLocks noGrp="1"/>
          </p:cNvSpPr>
          <p:nvPr>
            <p:ph type="sldNum" sz="quarter" idx="12"/>
          </p:nvPr>
        </p:nvSpPr>
        <p:spPr/>
        <p:txBody>
          <a:bodyPr/>
          <a:lstStyle/>
          <a:p>
            <a:fld id="{170BBA07-D3BE-4CC4-9D93-6B0C2A1ECB69}" type="slidenum">
              <a:rPr lang="en-US"/>
              <a:pPr/>
              <a:t>17</a:t>
            </a:fld>
            <a:endParaRPr lang="en-US"/>
          </a:p>
        </p:txBody>
      </p:sp>
      <p:sp>
        <p:nvSpPr>
          <p:cNvPr id="498690" name="Rectangle 2"/>
          <p:cNvSpPr>
            <a:spLocks noGrp="1" noChangeArrowheads="1"/>
          </p:cNvSpPr>
          <p:nvPr>
            <p:ph type="title"/>
          </p:nvPr>
        </p:nvSpPr>
        <p:spPr/>
        <p:txBody>
          <a:bodyPr/>
          <a:lstStyle/>
          <a:p>
            <a:r>
              <a:rPr lang="en-US"/>
              <a:t>Check Mode</a:t>
            </a:r>
          </a:p>
        </p:txBody>
      </p:sp>
      <p:sp>
        <p:nvSpPr>
          <p:cNvPr id="498691" name="Text Box 3"/>
          <p:cNvSpPr txBox="1">
            <a:spLocks noChangeArrowheads="1"/>
          </p:cNvSpPr>
          <p:nvPr/>
        </p:nvSpPr>
        <p:spPr bwMode="auto">
          <a:xfrm>
            <a:off x="6959600" y="4114800"/>
            <a:ext cx="466725"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result</a:t>
            </a:r>
          </a:p>
        </p:txBody>
      </p:sp>
      <p:sp>
        <p:nvSpPr>
          <p:cNvPr id="498692" name="Rectangle 4"/>
          <p:cNvSpPr>
            <a:spLocks noChangeArrowheads="1"/>
          </p:cNvSpPr>
          <p:nvPr/>
        </p:nvSpPr>
        <p:spPr bwMode="auto">
          <a:xfrm>
            <a:off x="4648200" y="2286000"/>
            <a:ext cx="762000" cy="6096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sz="1600">
                <a:latin typeface="Times New Roman" pitchFamily="18" charset="0"/>
              </a:rPr>
              <a:t>IF</a:t>
            </a:r>
            <a:br>
              <a:rPr lang="en-US" sz="1600">
                <a:latin typeface="Times New Roman" pitchFamily="18" charset="0"/>
              </a:rPr>
            </a:br>
            <a:endParaRPr lang="en-US" sz="1600">
              <a:latin typeface="Times New Roman" pitchFamily="18" charset="0"/>
            </a:endParaRPr>
          </a:p>
        </p:txBody>
      </p:sp>
      <p:sp>
        <p:nvSpPr>
          <p:cNvPr id="498693" name="Rectangle 5"/>
          <p:cNvSpPr>
            <a:spLocks noChangeArrowheads="1"/>
          </p:cNvSpPr>
          <p:nvPr/>
        </p:nvSpPr>
        <p:spPr bwMode="auto">
          <a:xfrm>
            <a:off x="4648200" y="3200400"/>
            <a:ext cx="762000" cy="6096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sz="1600">
                <a:latin typeface="Times New Roman" pitchFamily="18" charset="0"/>
              </a:rPr>
              <a:t>ID</a:t>
            </a:r>
            <a:br>
              <a:rPr lang="en-US" sz="1600">
                <a:latin typeface="Times New Roman" pitchFamily="18" charset="0"/>
              </a:rPr>
            </a:br>
            <a:endParaRPr lang="en-US" sz="1600">
              <a:latin typeface="Times New Roman" pitchFamily="18" charset="0"/>
            </a:endParaRPr>
          </a:p>
        </p:txBody>
      </p:sp>
      <p:sp>
        <p:nvSpPr>
          <p:cNvPr id="498694" name="Line 6"/>
          <p:cNvSpPr>
            <a:spLocks noChangeShapeType="1"/>
          </p:cNvSpPr>
          <p:nvPr/>
        </p:nvSpPr>
        <p:spPr bwMode="auto">
          <a:xfrm>
            <a:off x="4267200" y="2590800"/>
            <a:ext cx="381000" cy="0"/>
          </a:xfrm>
          <a:prstGeom prst="line">
            <a:avLst/>
          </a:prstGeom>
          <a:noFill/>
          <a:ln w="12700">
            <a:solidFill>
              <a:schemeClr val="tx1"/>
            </a:solidFill>
            <a:round/>
            <a:headEnd/>
            <a:tailEnd type="triangle" w="med" len="med"/>
          </a:ln>
          <a:effectLst/>
        </p:spPr>
        <p:txBody>
          <a:bodyPr/>
          <a:lstStyle/>
          <a:p>
            <a:endParaRPr lang="en-US"/>
          </a:p>
        </p:txBody>
      </p:sp>
      <p:sp>
        <p:nvSpPr>
          <p:cNvPr id="498695" name="Rectangle 7"/>
          <p:cNvSpPr>
            <a:spLocks noChangeArrowheads="1"/>
          </p:cNvSpPr>
          <p:nvPr/>
        </p:nvSpPr>
        <p:spPr bwMode="auto">
          <a:xfrm>
            <a:off x="7467600" y="3886200"/>
            <a:ext cx="762000" cy="609600"/>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1600" dirty="0">
                <a:latin typeface="Times New Roman" pitchFamily="18" charset="0"/>
              </a:rPr>
              <a:t>CT</a:t>
            </a:r>
          </a:p>
        </p:txBody>
      </p:sp>
      <p:sp>
        <p:nvSpPr>
          <p:cNvPr id="498696" name="Line 8"/>
          <p:cNvSpPr>
            <a:spLocks noChangeShapeType="1"/>
          </p:cNvSpPr>
          <p:nvPr/>
        </p:nvSpPr>
        <p:spPr bwMode="auto">
          <a:xfrm>
            <a:off x="7010400" y="4343400"/>
            <a:ext cx="457200" cy="0"/>
          </a:xfrm>
          <a:prstGeom prst="line">
            <a:avLst/>
          </a:prstGeom>
          <a:noFill/>
          <a:ln w="12700">
            <a:solidFill>
              <a:schemeClr val="tx1"/>
            </a:solidFill>
            <a:round/>
            <a:headEnd/>
            <a:tailEnd type="triangle" w="med" len="med"/>
          </a:ln>
          <a:effectLst/>
        </p:spPr>
        <p:txBody>
          <a:bodyPr/>
          <a:lstStyle/>
          <a:p>
            <a:endParaRPr lang="en-US"/>
          </a:p>
        </p:txBody>
      </p:sp>
      <p:sp>
        <p:nvSpPr>
          <p:cNvPr id="498697" name="Line 9"/>
          <p:cNvSpPr>
            <a:spLocks noChangeShapeType="1"/>
          </p:cNvSpPr>
          <p:nvPr/>
        </p:nvSpPr>
        <p:spPr bwMode="auto">
          <a:xfrm>
            <a:off x="6629400" y="4038600"/>
            <a:ext cx="838200" cy="0"/>
          </a:xfrm>
          <a:prstGeom prst="line">
            <a:avLst/>
          </a:prstGeom>
          <a:noFill/>
          <a:ln w="9525">
            <a:solidFill>
              <a:schemeClr val="tx1"/>
            </a:solidFill>
            <a:round/>
            <a:headEnd/>
            <a:tailEnd type="triangle" w="med" len="med"/>
          </a:ln>
          <a:effectLst/>
        </p:spPr>
        <p:txBody>
          <a:bodyPr/>
          <a:lstStyle/>
          <a:p>
            <a:endParaRPr lang="en-US"/>
          </a:p>
        </p:txBody>
      </p:sp>
      <p:sp>
        <p:nvSpPr>
          <p:cNvPr id="498698" name="Line 10"/>
          <p:cNvSpPr>
            <a:spLocks noChangeShapeType="1"/>
          </p:cNvSpPr>
          <p:nvPr/>
        </p:nvSpPr>
        <p:spPr bwMode="auto">
          <a:xfrm>
            <a:off x="6248400" y="2667000"/>
            <a:ext cx="381000" cy="0"/>
          </a:xfrm>
          <a:prstGeom prst="line">
            <a:avLst/>
          </a:prstGeom>
          <a:noFill/>
          <a:ln w="9525">
            <a:solidFill>
              <a:schemeClr val="tx1"/>
            </a:solidFill>
            <a:round/>
            <a:headEnd/>
            <a:tailEnd/>
          </a:ln>
          <a:effectLst/>
        </p:spPr>
        <p:txBody>
          <a:bodyPr/>
          <a:lstStyle/>
          <a:p>
            <a:endParaRPr lang="en-US"/>
          </a:p>
        </p:txBody>
      </p:sp>
      <p:sp>
        <p:nvSpPr>
          <p:cNvPr id="498699" name="Text Box 11"/>
          <p:cNvSpPr txBox="1">
            <a:spLocks noChangeArrowheads="1"/>
          </p:cNvSpPr>
          <p:nvPr/>
        </p:nvSpPr>
        <p:spPr bwMode="auto">
          <a:xfrm>
            <a:off x="6946900" y="3810000"/>
            <a:ext cx="368300"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OK</a:t>
            </a:r>
          </a:p>
        </p:txBody>
      </p:sp>
      <p:sp>
        <p:nvSpPr>
          <p:cNvPr id="498700" name="Text Box 12"/>
          <p:cNvSpPr txBox="1">
            <a:spLocks noChangeArrowheads="1"/>
          </p:cNvSpPr>
          <p:nvPr/>
        </p:nvSpPr>
        <p:spPr bwMode="auto">
          <a:xfrm>
            <a:off x="609600" y="2895600"/>
            <a:ext cx="1022350" cy="1069975"/>
          </a:xfrm>
          <a:prstGeom prst="rect">
            <a:avLst/>
          </a:prstGeom>
          <a:noFill/>
          <a:ln w="9525">
            <a:noFill/>
            <a:miter lim="800000"/>
            <a:headEnd/>
            <a:tailEnd/>
          </a:ln>
          <a:effectLst/>
        </p:spPr>
        <p:txBody>
          <a:bodyPr wrap="none">
            <a:spAutoFit/>
          </a:bodyPr>
          <a:lstStyle/>
          <a:p>
            <a:pPr eaLnBrk="0" hangingPunct="0"/>
            <a:r>
              <a:rPr lang="en-US" sz="1600">
                <a:latin typeface="Times New Roman" pitchFamily="18" charset="0"/>
              </a:rPr>
              <a:t>Core</a:t>
            </a:r>
          </a:p>
          <a:p>
            <a:pPr eaLnBrk="0" hangingPunct="0"/>
            <a:r>
              <a:rPr lang="en-US" sz="1600">
                <a:latin typeface="Times New Roman" pitchFamily="18" charset="0"/>
              </a:rPr>
              <a:t>Processor</a:t>
            </a:r>
          </a:p>
          <a:p>
            <a:pPr eaLnBrk="0" hangingPunct="0"/>
            <a:r>
              <a:rPr lang="en-US" sz="1600">
                <a:latin typeface="Times New Roman" pitchFamily="18" charset="0"/>
              </a:rPr>
              <a:t>Prediction</a:t>
            </a:r>
          </a:p>
          <a:p>
            <a:pPr eaLnBrk="0" hangingPunct="0"/>
            <a:r>
              <a:rPr lang="en-US" sz="1600">
                <a:latin typeface="Times New Roman" pitchFamily="18" charset="0"/>
              </a:rPr>
              <a:t>Stream</a:t>
            </a:r>
          </a:p>
        </p:txBody>
      </p:sp>
      <p:sp>
        <p:nvSpPr>
          <p:cNvPr id="498701" name="Text Box 13"/>
          <p:cNvSpPr txBox="1">
            <a:spLocks noChangeArrowheads="1"/>
          </p:cNvSpPr>
          <p:nvPr/>
        </p:nvSpPr>
        <p:spPr bwMode="auto">
          <a:xfrm>
            <a:off x="4205288" y="2346325"/>
            <a:ext cx="338137"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PC</a:t>
            </a:r>
          </a:p>
        </p:txBody>
      </p:sp>
      <p:sp>
        <p:nvSpPr>
          <p:cNvPr id="498702" name="Oval 14"/>
          <p:cNvSpPr>
            <a:spLocks noChangeArrowheads="1"/>
          </p:cNvSpPr>
          <p:nvPr/>
        </p:nvSpPr>
        <p:spPr bwMode="auto">
          <a:xfrm>
            <a:off x="5943600" y="2514600"/>
            <a:ext cx="304800" cy="304800"/>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r>
              <a:rPr lang="en-US" sz="1800">
                <a:latin typeface="Times New Roman" pitchFamily="18" charset="0"/>
              </a:rPr>
              <a:t>=</a:t>
            </a:r>
          </a:p>
        </p:txBody>
      </p:sp>
      <p:sp>
        <p:nvSpPr>
          <p:cNvPr id="498703" name="Line 15"/>
          <p:cNvSpPr>
            <a:spLocks noChangeShapeType="1"/>
          </p:cNvSpPr>
          <p:nvPr/>
        </p:nvSpPr>
        <p:spPr bwMode="auto">
          <a:xfrm>
            <a:off x="5410200" y="2590800"/>
            <a:ext cx="533400" cy="0"/>
          </a:xfrm>
          <a:prstGeom prst="line">
            <a:avLst/>
          </a:prstGeom>
          <a:noFill/>
          <a:ln w="12700">
            <a:solidFill>
              <a:schemeClr val="tx1"/>
            </a:solidFill>
            <a:round/>
            <a:headEnd/>
            <a:tailEnd type="triangle" w="med" len="med"/>
          </a:ln>
          <a:effectLst/>
        </p:spPr>
        <p:txBody>
          <a:bodyPr/>
          <a:lstStyle/>
          <a:p>
            <a:endParaRPr lang="en-US"/>
          </a:p>
        </p:txBody>
      </p:sp>
      <p:sp>
        <p:nvSpPr>
          <p:cNvPr id="498704" name="Text Box 16"/>
          <p:cNvSpPr txBox="1">
            <a:spLocks noChangeArrowheads="1"/>
          </p:cNvSpPr>
          <p:nvPr/>
        </p:nvSpPr>
        <p:spPr bwMode="auto">
          <a:xfrm>
            <a:off x="5376863" y="2346325"/>
            <a:ext cx="366712"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inst</a:t>
            </a:r>
          </a:p>
        </p:txBody>
      </p:sp>
      <p:sp>
        <p:nvSpPr>
          <p:cNvPr id="498705" name="Line 17"/>
          <p:cNvSpPr>
            <a:spLocks noChangeShapeType="1"/>
          </p:cNvSpPr>
          <p:nvPr/>
        </p:nvSpPr>
        <p:spPr bwMode="auto">
          <a:xfrm>
            <a:off x="5715000" y="2743200"/>
            <a:ext cx="228600" cy="0"/>
          </a:xfrm>
          <a:prstGeom prst="line">
            <a:avLst/>
          </a:prstGeom>
          <a:noFill/>
          <a:ln w="12700">
            <a:solidFill>
              <a:schemeClr val="tx1"/>
            </a:solidFill>
            <a:round/>
            <a:headEnd/>
            <a:tailEnd type="triangle" w="med" len="med"/>
          </a:ln>
          <a:effectLst/>
        </p:spPr>
        <p:txBody>
          <a:bodyPr/>
          <a:lstStyle/>
          <a:p>
            <a:endParaRPr lang="en-US"/>
          </a:p>
        </p:txBody>
      </p:sp>
      <p:sp>
        <p:nvSpPr>
          <p:cNvPr id="498706" name="Line 18"/>
          <p:cNvSpPr>
            <a:spLocks noChangeShapeType="1"/>
          </p:cNvSpPr>
          <p:nvPr/>
        </p:nvSpPr>
        <p:spPr bwMode="auto">
          <a:xfrm>
            <a:off x="5715000" y="2743200"/>
            <a:ext cx="0" cy="381000"/>
          </a:xfrm>
          <a:prstGeom prst="line">
            <a:avLst/>
          </a:prstGeom>
          <a:noFill/>
          <a:ln w="12700">
            <a:solidFill>
              <a:schemeClr val="tx1"/>
            </a:solidFill>
            <a:round/>
            <a:headEnd/>
            <a:tailEnd/>
          </a:ln>
          <a:effectLst/>
        </p:spPr>
        <p:txBody>
          <a:bodyPr/>
          <a:lstStyle/>
          <a:p>
            <a:endParaRPr lang="en-US"/>
          </a:p>
        </p:txBody>
      </p:sp>
      <p:grpSp>
        <p:nvGrpSpPr>
          <p:cNvPr id="2" name="Group 19"/>
          <p:cNvGrpSpPr>
            <a:grpSpLocks/>
          </p:cNvGrpSpPr>
          <p:nvPr/>
        </p:nvGrpSpPr>
        <p:grpSpPr bwMode="auto">
          <a:xfrm>
            <a:off x="4114800" y="2438400"/>
            <a:ext cx="152400" cy="381000"/>
            <a:chOff x="912" y="1680"/>
            <a:chExt cx="96" cy="240"/>
          </a:xfrm>
        </p:grpSpPr>
        <p:sp>
          <p:nvSpPr>
            <p:cNvPr id="498708" name="Line 20"/>
            <p:cNvSpPr>
              <a:spLocks noChangeShapeType="1"/>
            </p:cNvSpPr>
            <p:nvPr/>
          </p:nvSpPr>
          <p:spPr bwMode="auto">
            <a:xfrm>
              <a:off x="912" y="1680"/>
              <a:ext cx="96" cy="48"/>
            </a:xfrm>
            <a:prstGeom prst="line">
              <a:avLst/>
            </a:prstGeom>
            <a:noFill/>
            <a:ln w="9525">
              <a:solidFill>
                <a:schemeClr val="tx1"/>
              </a:solidFill>
              <a:round/>
              <a:headEnd/>
              <a:tailEnd/>
            </a:ln>
            <a:effectLst/>
          </p:spPr>
          <p:txBody>
            <a:bodyPr/>
            <a:lstStyle/>
            <a:p>
              <a:endParaRPr lang="en-US"/>
            </a:p>
          </p:txBody>
        </p:sp>
        <p:sp>
          <p:nvSpPr>
            <p:cNvPr id="498709" name="Line 21"/>
            <p:cNvSpPr>
              <a:spLocks noChangeShapeType="1"/>
            </p:cNvSpPr>
            <p:nvPr/>
          </p:nvSpPr>
          <p:spPr bwMode="auto">
            <a:xfrm flipV="1">
              <a:off x="912" y="1872"/>
              <a:ext cx="96" cy="48"/>
            </a:xfrm>
            <a:prstGeom prst="line">
              <a:avLst/>
            </a:prstGeom>
            <a:noFill/>
            <a:ln w="9525">
              <a:solidFill>
                <a:schemeClr val="tx1"/>
              </a:solidFill>
              <a:round/>
              <a:headEnd/>
              <a:tailEnd/>
            </a:ln>
            <a:effectLst/>
          </p:spPr>
          <p:txBody>
            <a:bodyPr/>
            <a:lstStyle/>
            <a:p>
              <a:endParaRPr lang="en-US"/>
            </a:p>
          </p:txBody>
        </p:sp>
        <p:sp>
          <p:nvSpPr>
            <p:cNvPr id="498710" name="Line 22"/>
            <p:cNvSpPr>
              <a:spLocks noChangeShapeType="1"/>
            </p:cNvSpPr>
            <p:nvPr/>
          </p:nvSpPr>
          <p:spPr bwMode="auto">
            <a:xfrm>
              <a:off x="1008" y="1728"/>
              <a:ext cx="0" cy="144"/>
            </a:xfrm>
            <a:prstGeom prst="line">
              <a:avLst/>
            </a:prstGeom>
            <a:noFill/>
            <a:ln w="9525">
              <a:solidFill>
                <a:schemeClr val="tx1"/>
              </a:solidFill>
              <a:round/>
              <a:headEnd/>
              <a:tailEnd/>
            </a:ln>
            <a:effectLst/>
          </p:spPr>
          <p:txBody>
            <a:bodyPr/>
            <a:lstStyle/>
            <a:p>
              <a:endParaRPr lang="en-US"/>
            </a:p>
          </p:txBody>
        </p:sp>
        <p:sp>
          <p:nvSpPr>
            <p:cNvPr id="498711" name="Line 23"/>
            <p:cNvSpPr>
              <a:spLocks noChangeShapeType="1"/>
            </p:cNvSpPr>
            <p:nvPr/>
          </p:nvSpPr>
          <p:spPr bwMode="auto">
            <a:xfrm>
              <a:off x="912" y="1680"/>
              <a:ext cx="0" cy="240"/>
            </a:xfrm>
            <a:prstGeom prst="line">
              <a:avLst/>
            </a:prstGeom>
            <a:noFill/>
            <a:ln w="9525">
              <a:solidFill>
                <a:schemeClr val="tx1"/>
              </a:solidFill>
              <a:round/>
              <a:headEnd/>
              <a:tailEnd/>
            </a:ln>
            <a:effectLst/>
          </p:spPr>
          <p:txBody>
            <a:bodyPr/>
            <a:lstStyle/>
            <a:p>
              <a:endParaRPr lang="en-US"/>
            </a:p>
          </p:txBody>
        </p:sp>
      </p:grpSp>
      <p:sp>
        <p:nvSpPr>
          <p:cNvPr id="498712" name="Line 24"/>
          <p:cNvSpPr>
            <a:spLocks noChangeShapeType="1"/>
          </p:cNvSpPr>
          <p:nvPr/>
        </p:nvSpPr>
        <p:spPr bwMode="auto">
          <a:xfrm>
            <a:off x="2971800" y="2743200"/>
            <a:ext cx="1143000" cy="0"/>
          </a:xfrm>
          <a:prstGeom prst="line">
            <a:avLst/>
          </a:prstGeom>
          <a:noFill/>
          <a:ln w="12700">
            <a:solidFill>
              <a:schemeClr val="tx1"/>
            </a:solidFill>
            <a:round/>
            <a:headEnd/>
            <a:tailEnd type="triangle" w="med" len="med"/>
          </a:ln>
          <a:effectLst/>
        </p:spPr>
        <p:txBody>
          <a:bodyPr/>
          <a:lstStyle/>
          <a:p>
            <a:endParaRPr lang="en-US"/>
          </a:p>
        </p:txBody>
      </p:sp>
      <p:sp>
        <p:nvSpPr>
          <p:cNvPr id="498713" name="Line 25"/>
          <p:cNvSpPr>
            <a:spLocks noChangeShapeType="1"/>
          </p:cNvSpPr>
          <p:nvPr/>
        </p:nvSpPr>
        <p:spPr bwMode="auto">
          <a:xfrm>
            <a:off x="4267200" y="3505200"/>
            <a:ext cx="381000" cy="0"/>
          </a:xfrm>
          <a:prstGeom prst="line">
            <a:avLst/>
          </a:prstGeom>
          <a:noFill/>
          <a:ln w="12700">
            <a:solidFill>
              <a:schemeClr val="tx1"/>
            </a:solidFill>
            <a:round/>
            <a:headEnd/>
            <a:tailEnd type="triangle" w="med" len="med"/>
          </a:ln>
          <a:effectLst/>
        </p:spPr>
        <p:txBody>
          <a:bodyPr/>
          <a:lstStyle/>
          <a:p>
            <a:endParaRPr lang="en-US"/>
          </a:p>
        </p:txBody>
      </p:sp>
      <p:grpSp>
        <p:nvGrpSpPr>
          <p:cNvPr id="3" name="Group 26"/>
          <p:cNvGrpSpPr>
            <a:grpSpLocks/>
          </p:cNvGrpSpPr>
          <p:nvPr/>
        </p:nvGrpSpPr>
        <p:grpSpPr bwMode="auto">
          <a:xfrm>
            <a:off x="4114800" y="3352800"/>
            <a:ext cx="152400" cy="381000"/>
            <a:chOff x="912" y="1680"/>
            <a:chExt cx="96" cy="240"/>
          </a:xfrm>
        </p:grpSpPr>
        <p:sp>
          <p:nvSpPr>
            <p:cNvPr id="498715" name="Line 27"/>
            <p:cNvSpPr>
              <a:spLocks noChangeShapeType="1"/>
            </p:cNvSpPr>
            <p:nvPr/>
          </p:nvSpPr>
          <p:spPr bwMode="auto">
            <a:xfrm>
              <a:off x="912" y="1680"/>
              <a:ext cx="96" cy="48"/>
            </a:xfrm>
            <a:prstGeom prst="line">
              <a:avLst/>
            </a:prstGeom>
            <a:noFill/>
            <a:ln w="9525">
              <a:solidFill>
                <a:schemeClr val="tx1"/>
              </a:solidFill>
              <a:round/>
              <a:headEnd/>
              <a:tailEnd/>
            </a:ln>
            <a:effectLst/>
          </p:spPr>
          <p:txBody>
            <a:bodyPr/>
            <a:lstStyle/>
            <a:p>
              <a:endParaRPr lang="en-US"/>
            </a:p>
          </p:txBody>
        </p:sp>
        <p:sp>
          <p:nvSpPr>
            <p:cNvPr id="498716" name="Line 28"/>
            <p:cNvSpPr>
              <a:spLocks noChangeShapeType="1"/>
            </p:cNvSpPr>
            <p:nvPr/>
          </p:nvSpPr>
          <p:spPr bwMode="auto">
            <a:xfrm flipV="1">
              <a:off x="912" y="1872"/>
              <a:ext cx="96" cy="48"/>
            </a:xfrm>
            <a:prstGeom prst="line">
              <a:avLst/>
            </a:prstGeom>
            <a:noFill/>
            <a:ln w="9525">
              <a:solidFill>
                <a:schemeClr val="tx1"/>
              </a:solidFill>
              <a:round/>
              <a:headEnd/>
              <a:tailEnd/>
            </a:ln>
            <a:effectLst/>
          </p:spPr>
          <p:txBody>
            <a:bodyPr/>
            <a:lstStyle/>
            <a:p>
              <a:endParaRPr lang="en-US"/>
            </a:p>
          </p:txBody>
        </p:sp>
        <p:sp>
          <p:nvSpPr>
            <p:cNvPr id="498717" name="Line 29"/>
            <p:cNvSpPr>
              <a:spLocks noChangeShapeType="1"/>
            </p:cNvSpPr>
            <p:nvPr/>
          </p:nvSpPr>
          <p:spPr bwMode="auto">
            <a:xfrm>
              <a:off x="1008" y="1728"/>
              <a:ext cx="0" cy="144"/>
            </a:xfrm>
            <a:prstGeom prst="line">
              <a:avLst/>
            </a:prstGeom>
            <a:noFill/>
            <a:ln w="9525">
              <a:solidFill>
                <a:schemeClr val="tx1"/>
              </a:solidFill>
              <a:round/>
              <a:headEnd/>
              <a:tailEnd/>
            </a:ln>
            <a:effectLst/>
          </p:spPr>
          <p:txBody>
            <a:bodyPr/>
            <a:lstStyle/>
            <a:p>
              <a:endParaRPr lang="en-US"/>
            </a:p>
          </p:txBody>
        </p:sp>
        <p:sp>
          <p:nvSpPr>
            <p:cNvPr id="498718" name="Line 30"/>
            <p:cNvSpPr>
              <a:spLocks noChangeShapeType="1"/>
            </p:cNvSpPr>
            <p:nvPr/>
          </p:nvSpPr>
          <p:spPr bwMode="auto">
            <a:xfrm>
              <a:off x="912" y="1680"/>
              <a:ext cx="0" cy="240"/>
            </a:xfrm>
            <a:prstGeom prst="line">
              <a:avLst/>
            </a:prstGeom>
            <a:noFill/>
            <a:ln w="9525">
              <a:solidFill>
                <a:schemeClr val="tx1"/>
              </a:solidFill>
              <a:round/>
              <a:headEnd/>
              <a:tailEnd/>
            </a:ln>
            <a:effectLst/>
          </p:spPr>
          <p:txBody>
            <a:bodyPr/>
            <a:lstStyle/>
            <a:p>
              <a:endParaRPr lang="en-US"/>
            </a:p>
          </p:txBody>
        </p:sp>
      </p:grpSp>
      <p:sp>
        <p:nvSpPr>
          <p:cNvPr id="498719" name="Line 31"/>
          <p:cNvSpPr>
            <a:spLocks noChangeShapeType="1"/>
          </p:cNvSpPr>
          <p:nvPr/>
        </p:nvSpPr>
        <p:spPr bwMode="auto">
          <a:xfrm>
            <a:off x="2971800" y="3657600"/>
            <a:ext cx="1143000" cy="0"/>
          </a:xfrm>
          <a:prstGeom prst="line">
            <a:avLst/>
          </a:prstGeom>
          <a:noFill/>
          <a:ln w="12700">
            <a:solidFill>
              <a:schemeClr val="tx1"/>
            </a:solidFill>
            <a:round/>
            <a:headEnd/>
            <a:tailEnd type="triangle" w="med" len="med"/>
          </a:ln>
          <a:effectLst/>
        </p:spPr>
        <p:txBody>
          <a:bodyPr/>
          <a:lstStyle/>
          <a:p>
            <a:endParaRPr lang="en-US"/>
          </a:p>
        </p:txBody>
      </p:sp>
      <p:sp>
        <p:nvSpPr>
          <p:cNvPr id="498720" name="Text Box 32"/>
          <p:cNvSpPr txBox="1">
            <a:spLocks noChangeArrowheads="1"/>
          </p:cNvSpPr>
          <p:nvPr/>
        </p:nvSpPr>
        <p:spPr bwMode="auto">
          <a:xfrm>
            <a:off x="4205288" y="3308350"/>
            <a:ext cx="366712"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inst</a:t>
            </a:r>
          </a:p>
        </p:txBody>
      </p:sp>
      <p:sp>
        <p:nvSpPr>
          <p:cNvPr id="498721" name="Line 33"/>
          <p:cNvSpPr>
            <a:spLocks noChangeShapeType="1"/>
          </p:cNvSpPr>
          <p:nvPr/>
        </p:nvSpPr>
        <p:spPr bwMode="auto">
          <a:xfrm>
            <a:off x="3657600" y="3124200"/>
            <a:ext cx="2057400" cy="0"/>
          </a:xfrm>
          <a:prstGeom prst="line">
            <a:avLst/>
          </a:prstGeom>
          <a:noFill/>
          <a:ln w="12700">
            <a:solidFill>
              <a:schemeClr val="tx1"/>
            </a:solidFill>
            <a:round/>
            <a:headEnd/>
            <a:tailEnd/>
          </a:ln>
          <a:effectLst/>
        </p:spPr>
        <p:txBody>
          <a:bodyPr/>
          <a:lstStyle/>
          <a:p>
            <a:endParaRPr lang="en-US"/>
          </a:p>
        </p:txBody>
      </p:sp>
      <p:sp>
        <p:nvSpPr>
          <p:cNvPr id="498722" name="Line 34"/>
          <p:cNvSpPr>
            <a:spLocks noChangeShapeType="1"/>
          </p:cNvSpPr>
          <p:nvPr/>
        </p:nvSpPr>
        <p:spPr bwMode="auto">
          <a:xfrm>
            <a:off x="3657600" y="3124200"/>
            <a:ext cx="0" cy="533400"/>
          </a:xfrm>
          <a:prstGeom prst="line">
            <a:avLst/>
          </a:prstGeom>
          <a:noFill/>
          <a:ln w="12700">
            <a:solidFill>
              <a:schemeClr val="tx1"/>
            </a:solidFill>
            <a:round/>
            <a:headEnd/>
            <a:tailEnd/>
          </a:ln>
          <a:effectLst/>
        </p:spPr>
        <p:txBody>
          <a:bodyPr/>
          <a:lstStyle/>
          <a:p>
            <a:endParaRPr lang="en-US"/>
          </a:p>
        </p:txBody>
      </p:sp>
      <p:sp>
        <p:nvSpPr>
          <p:cNvPr id="498723" name="Rectangle 35"/>
          <p:cNvSpPr>
            <a:spLocks noChangeArrowheads="1"/>
          </p:cNvSpPr>
          <p:nvPr/>
        </p:nvSpPr>
        <p:spPr bwMode="auto">
          <a:xfrm>
            <a:off x="4648200" y="4114800"/>
            <a:ext cx="762000" cy="6096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sz="1600">
                <a:latin typeface="Times New Roman" pitchFamily="18" charset="0"/>
              </a:rPr>
              <a:t>EX</a:t>
            </a:r>
          </a:p>
        </p:txBody>
      </p:sp>
      <p:sp>
        <p:nvSpPr>
          <p:cNvPr id="498724" name="Line 36"/>
          <p:cNvSpPr>
            <a:spLocks noChangeShapeType="1"/>
          </p:cNvSpPr>
          <p:nvPr/>
        </p:nvSpPr>
        <p:spPr bwMode="auto">
          <a:xfrm>
            <a:off x="6248400" y="3581400"/>
            <a:ext cx="381000" cy="0"/>
          </a:xfrm>
          <a:prstGeom prst="line">
            <a:avLst/>
          </a:prstGeom>
          <a:noFill/>
          <a:ln w="9525">
            <a:solidFill>
              <a:schemeClr val="tx1"/>
            </a:solidFill>
            <a:round/>
            <a:headEnd/>
            <a:tailEnd/>
          </a:ln>
          <a:effectLst/>
        </p:spPr>
        <p:txBody>
          <a:bodyPr/>
          <a:lstStyle/>
          <a:p>
            <a:endParaRPr lang="en-US"/>
          </a:p>
        </p:txBody>
      </p:sp>
      <p:sp>
        <p:nvSpPr>
          <p:cNvPr id="498725" name="Oval 37"/>
          <p:cNvSpPr>
            <a:spLocks noChangeArrowheads="1"/>
          </p:cNvSpPr>
          <p:nvPr/>
        </p:nvSpPr>
        <p:spPr bwMode="auto">
          <a:xfrm>
            <a:off x="5943600" y="3429000"/>
            <a:ext cx="304800" cy="304800"/>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r>
              <a:rPr lang="en-US" sz="1800">
                <a:latin typeface="Times New Roman" pitchFamily="18" charset="0"/>
              </a:rPr>
              <a:t>=</a:t>
            </a:r>
          </a:p>
        </p:txBody>
      </p:sp>
      <p:sp>
        <p:nvSpPr>
          <p:cNvPr id="498726" name="Line 38"/>
          <p:cNvSpPr>
            <a:spLocks noChangeShapeType="1"/>
          </p:cNvSpPr>
          <p:nvPr/>
        </p:nvSpPr>
        <p:spPr bwMode="auto">
          <a:xfrm>
            <a:off x="5410200" y="3505200"/>
            <a:ext cx="533400" cy="0"/>
          </a:xfrm>
          <a:prstGeom prst="line">
            <a:avLst/>
          </a:prstGeom>
          <a:noFill/>
          <a:ln w="12700">
            <a:solidFill>
              <a:schemeClr val="tx1"/>
            </a:solidFill>
            <a:round/>
            <a:headEnd/>
            <a:tailEnd type="triangle" w="med" len="med"/>
          </a:ln>
          <a:effectLst/>
        </p:spPr>
        <p:txBody>
          <a:bodyPr/>
          <a:lstStyle/>
          <a:p>
            <a:endParaRPr lang="en-US"/>
          </a:p>
        </p:txBody>
      </p:sp>
      <p:sp>
        <p:nvSpPr>
          <p:cNvPr id="498727" name="Text Box 39"/>
          <p:cNvSpPr txBox="1">
            <a:spLocks noChangeArrowheads="1"/>
          </p:cNvSpPr>
          <p:nvPr/>
        </p:nvSpPr>
        <p:spPr bwMode="auto">
          <a:xfrm>
            <a:off x="5376863" y="3260725"/>
            <a:ext cx="396875"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regs</a:t>
            </a:r>
          </a:p>
        </p:txBody>
      </p:sp>
      <p:sp>
        <p:nvSpPr>
          <p:cNvPr id="498728" name="Line 40"/>
          <p:cNvSpPr>
            <a:spLocks noChangeShapeType="1"/>
          </p:cNvSpPr>
          <p:nvPr/>
        </p:nvSpPr>
        <p:spPr bwMode="auto">
          <a:xfrm>
            <a:off x="5715000" y="3657600"/>
            <a:ext cx="228600" cy="0"/>
          </a:xfrm>
          <a:prstGeom prst="line">
            <a:avLst/>
          </a:prstGeom>
          <a:noFill/>
          <a:ln w="12700">
            <a:solidFill>
              <a:schemeClr val="tx1"/>
            </a:solidFill>
            <a:round/>
            <a:headEnd/>
            <a:tailEnd type="triangle" w="med" len="med"/>
          </a:ln>
          <a:effectLst/>
        </p:spPr>
        <p:txBody>
          <a:bodyPr/>
          <a:lstStyle/>
          <a:p>
            <a:endParaRPr lang="en-US"/>
          </a:p>
        </p:txBody>
      </p:sp>
      <p:sp>
        <p:nvSpPr>
          <p:cNvPr id="498729" name="Line 41"/>
          <p:cNvSpPr>
            <a:spLocks noChangeShapeType="1"/>
          </p:cNvSpPr>
          <p:nvPr/>
        </p:nvSpPr>
        <p:spPr bwMode="auto">
          <a:xfrm>
            <a:off x="5715000" y="3657600"/>
            <a:ext cx="0" cy="381000"/>
          </a:xfrm>
          <a:prstGeom prst="line">
            <a:avLst/>
          </a:prstGeom>
          <a:noFill/>
          <a:ln w="12700">
            <a:solidFill>
              <a:schemeClr val="tx1"/>
            </a:solidFill>
            <a:round/>
            <a:headEnd/>
            <a:tailEnd/>
          </a:ln>
          <a:effectLst/>
        </p:spPr>
        <p:txBody>
          <a:bodyPr/>
          <a:lstStyle/>
          <a:p>
            <a:endParaRPr lang="en-US"/>
          </a:p>
        </p:txBody>
      </p:sp>
      <p:sp>
        <p:nvSpPr>
          <p:cNvPr id="498730" name="Line 42"/>
          <p:cNvSpPr>
            <a:spLocks noChangeShapeType="1"/>
          </p:cNvSpPr>
          <p:nvPr/>
        </p:nvSpPr>
        <p:spPr bwMode="auto">
          <a:xfrm>
            <a:off x="4267200" y="4419600"/>
            <a:ext cx="381000" cy="0"/>
          </a:xfrm>
          <a:prstGeom prst="line">
            <a:avLst/>
          </a:prstGeom>
          <a:noFill/>
          <a:ln w="12700">
            <a:solidFill>
              <a:schemeClr val="tx1"/>
            </a:solidFill>
            <a:round/>
            <a:headEnd/>
            <a:tailEnd type="triangle" w="med" len="med"/>
          </a:ln>
          <a:effectLst/>
        </p:spPr>
        <p:txBody>
          <a:bodyPr/>
          <a:lstStyle/>
          <a:p>
            <a:endParaRPr lang="en-US"/>
          </a:p>
        </p:txBody>
      </p:sp>
      <p:grpSp>
        <p:nvGrpSpPr>
          <p:cNvPr id="4" name="Group 43"/>
          <p:cNvGrpSpPr>
            <a:grpSpLocks/>
          </p:cNvGrpSpPr>
          <p:nvPr/>
        </p:nvGrpSpPr>
        <p:grpSpPr bwMode="auto">
          <a:xfrm>
            <a:off x="4114800" y="4267200"/>
            <a:ext cx="152400" cy="381000"/>
            <a:chOff x="912" y="1680"/>
            <a:chExt cx="96" cy="240"/>
          </a:xfrm>
        </p:grpSpPr>
        <p:sp>
          <p:nvSpPr>
            <p:cNvPr id="498732" name="Line 44"/>
            <p:cNvSpPr>
              <a:spLocks noChangeShapeType="1"/>
            </p:cNvSpPr>
            <p:nvPr/>
          </p:nvSpPr>
          <p:spPr bwMode="auto">
            <a:xfrm>
              <a:off x="912" y="1680"/>
              <a:ext cx="96" cy="48"/>
            </a:xfrm>
            <a:prstGeom prst="line">
              <a:avLst/>
            </a:prstGeom>
            <a:noFill/>
            <a:ln w="9525">
              <a:solidFill>
                <a:schemeClr val="tx1"/>
              </a:solidFill>
              <a:round/>
              <a:headEnd/>
              <a:tailEnd/>
            </a:ln>
            <a:effectLst/>
          </p:spPr>
          <p:txBody>
            <a:bodyPr/>
            <a:lstStyle/>
            <a:p>
              <a:endParaRPr lang="en-US"/>
            </a:p>
          </p:txBody>
        </p:sp>
        <p:sp>
          <p:nvSpPr>
            <p:cNvPr id="498733" name="Line 45"/>
            <p:cNvSpPr>
              <a:spLocks noChangeShapeType="1"/>
            </p:cNvSpPr>
            <p:nvPr/>
          </p:nvSpPr>
          <p:spPr bwMode="auto">
            <a:xfrm flipV="1">
              <a:off x="912" y="1872"/>
              <a:ext cx="96" cy="48"/>
            </a:xfrm>
            <a:prstGeom prst="line">
              <a:avLst/>
            </a:prstGeom>
            <a:noFill/>
            <a:ln w="9525">
              <a:solidFill>
                <a:schemeClr val="tx1"/>
              </a:solidFill>
              <a:round/>
              <a:headEnd/>
              <a:tailEnd/>
            </a:ln>
            <a:effectLst/>
          </p:spPr>
          <p:txBody>
            <a:bodyPr/>
            <a:lstStyle/>
            <a:p>
              <a:endParaRPr lang="en-US"/>
            </a:p>
          </p:txBody>
        </p:sp>
        <p:sp>
          <p:nvSpPr>
            <p:cNvPr id="498734" name="Line 46"/>
            <p:cNvSpPr>
              <a:spLocks noChangeShapeType="1"/>
            </p:cNvSpPr>
            <p:nvPr/>
          </p:nvSpPr>
          <p:spPr bwMode="auto">
            <a:xfrm>
              <a:off x="1008" y="1728"/>
              <a:ext cx="0" cy="144"/>
            </a:xfrm>
            <a:prstGeom prst="line">
              <a:avLst/>
            </a:prstGeom>
            <a:noFill/>
            <a:ln w="9525">
              <a:solidFill>
                <a:schemeClr val="tx1"/>
              </a:solidFill>
              <a:round/>
              <a:headEnd/>
              <a:tailEnd/>
            </a:ln>
            <a:effectLst/>
          </p:spPr>
          <p:txBody>
            <a:bodyPr/>
            <a:lstStyle/>
            <a:p>
              <a:endParaRPr lang="en-US"/>
            </a:p>
          </p:txBody>
        </p:sp>
        <p:sp>
          <p:nvSpPr>
            <p:cNvPr id="498735" name="Line 47"/>
            <p:cNvSpPr>
              <a:spLocks noChangeShapeType="1"/>
            </p:cNvSpPr>
            <p:nvPr/>
          </p:nvSpPr>
          <p:spPr bwMode="auto">
            <a:xfrm>
              <a:off x="912" y="1680"/>
              <a:ext cx="0" cy="240"/>
            </a:xfrm>
            <a:prstGeom prst="line">
              <a:avLst/>
            </a:prstGeom>
            <a:noFill/>
            <a:ln w="9525">
              <a:solidFill>
                <a:schemeClr val="tx1"/>
              </a:solidFill>
              <a:round/>
              <a:headEnd/>
              <a:tailEnd/>
            </a:ln>
            <a:effectLst/>
          </p:spPr>
          <p:txBody>
            <a:bodyPr/>
            <a:lstStyle/>
            <a:p>
              <a:endParaRPr lang="en-US"/>
            </a:p>
          </p:txBody>
        </p:sp>
      </p:grpSp>
      <p:sp>
        <p:nvSpPr>
          <p:cNvPr id="498736" name="Line 48"/>
          <p:cNvSpPr>
            <a:spLocks noChangeShapeType="1"/>
          </p:cNvSpPr>
          <p:nvPr/>
        </p:nvSpPr>
        <p:spPr bwMode="auto">
          <a:xfrm>
            <a:off x="2971800" y="4572000"/>
            <a:ext cx="1143000" cy="0"/>
          </a:xfrm>
          <a:prstGeom prst="line">
            <a:avLst/>
          </a:prstGeom>
          <a:noFill/>
          <a:ln w="12700">
            <a:solidFill>
              <a:schemeClr val="tx1"/>
            </a:solidFill>
            <a:round/>
            <a:headEnd/>
            <a:tailEnd type="triangle" w="med" len="med"/>
          </a:ln>
          <a:effectLst/>
        </p:spPr>
        <p:txBody>
          <a:bodyPr/>
          <a:lstStyle/>
          <a:p>
            <a:endParaRPr lang="en-US"/>
          </a:p>
        </p:txBody>
      </p:sp>
      <p:sp>
        <p:nvSpPr>
          <p:cNvPr id="498737" name="Text Box 49"/>
          <p:cNvSpPr txBox="1">
            <a:spLocks noChangeArrowheads="1"/>
          </p:cNvSpPr>
          <p:nvPr/>
        </p:nvSpPr>
        <p:spPr bwMode="auto">
          <a:xfrm>
            <a:off x="4205288" y="4222750"/>
            <a:ext cx="396875"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regs</a:t>
            </a:r>
          </a:p>
        </p:txBody>
      </p:sp>
      <p:sp>
        <p:nvSpPr>
          <p:cNvPr id="498738" name="Line 50"/>
          <p:cNvSpPr>
            <a:spLocks noChangeShapeType="1"/>
          </p:cNvSpPr>
          <p:nvPr/>
        </p:nvSpPr>
        <p:spPr bwMode="auto">
          <a:xfrm>
            <a:off x="3657600" y="4038600"/>
            <a:ext cx="2057400" cy="0"/>
          </a:xfrm>
          <a:prstGeom prst="line">
            <a:avLst/>
          </a:prstGeom>
          <a:noFill/>
          <a:ln w="12700">
            <a:solidFill>
              <a:schemeClr val="tx1"/>
            </a:solidFill>
            <a:round/>
            <a:headEnd/>
            <a:tailEnd/>
          </a:ln>
          <a:effectLst/>
        </p:spPr>
        <p:txBody>
          <a:bodyPr/>
          <a:lstStyle/>
          <a:p>
            <a:endParaRPr lang="en-US"/>
          </a:p>
        </p:txBody>
      </p:sp>
      <p:sp>
        <p:nvSpPr>
          <p:cNvPr id="498739" name="Line 51"/>
          <p:cNvSpPr>
            <a:spLocks noChangeShapeType="1"/>
          </p:cNvSpPr>
          <p:nvPr/>
        </p:nvSpPr>
        <p:spPr bwMode="auto">
          <a:xfrm>
            <a:off x="3657600" y="4038600"/>
            <a:ext cx="0" cy="533400"/>
          </a:xfrm>
          <a:prstGeom prst="line">
            <a:avLst/>
          </a:prstGeom>
          <a:noFill/>
          <a:ln w="12700">
            <a:solidFill>
              <a:schemeClr val="tx1"/>
            </a:solidFill>
            <a:round/>
            <a:headEnd/>
            <a:tailEnd/>
          </a:ln>
          <a:effectLst/>
        </p:spPr>
        <p:txBody>
          <a:bodyPr/>
          <a:lstStyle/>
          <a:p>
            <a:endParaRPr lang="en-US"/>
          </a:p>
        </p:txBody>
      </p:sp>
      <p:sp>
        <p:nvSpPr>
          <p:cNvPr id="498740" name="Text Box 52"/>
          <p:cNvSpPr txBox="1">
            <a:spLocks noChangeArrowheads="1"/>
          </p:cNvSpPr>
          <p:nvPr/>
        </p:nvSpPr>
        <p:spPr bwMode="auto">
          <a:xfrm>
            <a:off x="1752600" y="2590800"/>
            <a:ext cx="590550"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core PC</a:t>
            </a:r>
          </a:p>
        </p:txBody>
      </p:sp>
      <p:sp>
        <p:nvSpPr>
          <p:cNvPr id="498741" name="Text Box 53"/>
          <p:cNvSpPr txBox="1">
            <a:spLocks noChangeArrowheads="1"/>
          </p:cNvSpPr>
          <p:nvPr/>
        </p:nvSpPr>
        <p:spPr bwMode="auto">
          <a:xfrm>
            <a:off x="1752600" y="3505200"/>
            <a:ext cx="619125"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core inst</a:t>
            </a:r>
          </a:p>
        </p:txBody>
      </p:sp>
      <p:sp>
        <p:nvSpPr>
          <p:cNvPr id="498742" name="Text Box 54"/>
          <p:cNvSpPr txBox="1">
            <a:spLocks noChangeArrowheads="1"/>
          </p:cNvSpPr>
          <p:nvPr/>
        </p:nvSpPr>
        <p:spPr bwMode="auto">
          <a:xfrm>
            <a:off x="1752600" y="4403725"/>
            <a:ext cx="649288"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core regs</a:t>
            </a:r>
          </a:p>
        </p:txBody>
      </p:sp>
      <p:sp>
        <p:nvSpPr>
          <p:cNvPr id="498743" name="Rectangle 55"/>
          <p:cNvSpPr>
            <a:spLocks noChangeArrowheads="1"/>
          </p:cNvSpPr>
          <p:nvPr/>
        </p:nvSpPr>
        <p:spPr bwMode="auto">
          <a:xfrm>
            <a:off x="4648200" y="5029200"/>
            <a:ext cx="762000" cy="6096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sz="1600">
                <a:latin typeface="Times New Roman" pitchFamily="18" charset="0"/>
              </a:rPr>
              <a:t>MEM</a:t>
            </a:r>
            <a:br>
              <a:rPr lang="en-US" sz="1600">
                <a:latin typeface="Times New Roman" pitchFamily="18" charset="0"/>
              </a:rPr>
            </a:br>
            <a:endParaRPr lang="en-US" sz="1600">
              <a:latin typeface="Times New Roman" pitchFamily="18" charset="0"/>
            </a:endParaRPr>
          </a:p>
        </p:txBody>
      </p:sp>
      <p:sp>
        <p:nvSpPr>
          <p:cNvPr id="498744" name="Line 56"/>
          <p:cNvSpPr>
            <a:spLocks noChangeShapeType="1"/>
          </p:cNvSpPr>
          <p:nvPr/>
        </p:nvSpPr>
        <p:spPr bwMode="auto">
          <a:xfrm>
            <a:off x="6248400" y="4495800"/>
            <a:ext cx="381000" cy="0"/>
          </a:xfrm>
          <a:prstGeom prst="line">
            <a:avLst/>
          </a:prstGeom>
          <a:noFill/>
          <a:ln w="9525">
            <a:solidFill>
              <a:schemeClr val="tx1"/>
            </a:solidFill>
            <a:round/>
            <a:headEnd/>
            <a:tailEnd/>
          </a:ln>
          <a:effectLst/>
        </p:spPr>
        <p:txBody>
          <a:bodyPr/>
          <a:lstStyle/>
          <a:p>
            <a:endParaRPr lang="en-US"/>
          </a:p>
        </p:txBody>
      </p:sp>
      <p:sp>
        <p:nvSpPr>
          <p:cNvPr id="498745" name="Oval 57"/>
          <p:cNvSpPr>
            <a:spLocks noChangeArrowheads="1"/>
          </p:cNvSpPr>
          <p:nvPr/>
        </p:nvSpPr>
        <p:spPr bwMode="auto">
          <a:xfrm>
            <a:off x="5943600" y="4343400"/>
            <a:ext cx="304800" cy="304800"/>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r>
              <a:rPr lang="en-US" sz="1800">
                <a:latin typeface="Times New Roman" pitchFamily="18" charset="0"/>
              </a:rPr>
              <a:t>=</a:t>
            </a:r>
          </a:p>
        </p:txBody>
      </p:sp>
      <p:sp>
        <p:nvSpPr>
          <p:cNvPr id="498746" name="Line 58"/>
          <p:cNvSpPr>
            <a:spLocks noChangeShapeType="1"/>
          </p:cNvSpPr>
          <p:nvPr/>
        </p:nvSpPr>
        <p:spPr bwMode="auto">
          <a:xfrm>
            <a:off x="5410200" y="4419600"/>
            <a:ext cx="533400" cy="0"/>
          </a:xfrm>
          <a:prstGeom prst="line">
            <a:avLst/>
          </a:prstGeom>
          <a:noFill/>
          <a:ln w="12700">
            <a:solidFill>
              <a:schemeClr val="tx1"/>
            </a:solidFill>
            <a:round/>
            <a:headEnd/>
            <a:tailEnd type="triangle" w="med" len="med"/>
          </a:ln>
          <a:effectLst/>
        </p:spPr>
        <p:txBody>
          <a:bodyPr/>
          <a:lstStyle/>
          <a:p>
            <a:endParaRPr lang="en-US"/>
          </a:p>
        </p:txBody>
      </p:sp>
      <p:sp>
        <p:nvSpPr>
          <p:cNvPr id="498747" name="Text Box 59"/>
          <p:cNvSpPr txBox="1">
            <a:spLocks noChangeArrowheads="1"/>
          </p:cNvSpPr>
          <p:nvPr/>
        </p:nvSpPr>
        <p:spPr bwMode="auto">
          <a:xfrm>
            <a:off x="5376863" y="4175125"/>
            <a:ext cx="595312"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res/addr</a:t>
            </a:r>
          </a:p>
        </p:txBody>
      </p:sp>
      <p:sp>
        <p:nvSpPr>
          <p:cNvPr id="498748" name="Line 60"/>
          <p:cNvSpPr>
            <a:spLocks noChangeShapeType="1"/>
          </p:cNvSpPr>
          <p:nvPr/>
        </p:nvSpPr>
        <p:spPr bwMode="auto">
          <a:xfrm>
            <a:off x="5715000" y="4572000"/>
            <a:ext cx="228600" cy="0"/>
          </a:xfrm>
          <a:prstGeom prst="line">
            <a:avLst/>
          </a:prstGeom>
          <a:noFill/>
          <a:ln w="12700">
            <a:solidFill>
              <a:schemeClr val="tx1"/>
            </a:solidFill>
            <a:round/>
            <a:headEnd/>
            <a:tailEnd type="triangle" w="med" len="med"/>
          </a:ln>
          <a:effectLst/>
        </p:spPr>
        <p:txBody>
          <a:bodyPr/>
          <a:lstStyle/>
          <a:p>
            <a:endParaRPr lang="en-US"/>
          </a:p>
        </p:txBody>
      </p:sp>
      <p:sp>
        <p:nvSpPr>
          <p:cNvPr id="498749" name="Line 61"/>
          <p:cNvSpPr>
            <a:spLocks noChangeShapeType="1"/>
          </p:cNvSpPr>
          <p:nvPr/>
        </p:nvSpPr>
        <p:spPr bwMode="auto">
          <a:xfrm>
            <a:off x="5715000" y="4572000"/>
            <a:ext cx="0" cy="381000"/>
          </a:xfrm>
          <a:prstGeom prst="line">
            <a:avLst/>
          </a:prstGeom>
          <a:noFill/>
          <a:ln w="12700">
            <a:solidFill>
              <a:schemeClr val="tx1"/>
            </a:solidFill>
            <a:round/>
            <a:headEnd/>
            <a:tailEnd/>
          </a:ln>
          <a:effectLst/>
        </p:spPr>
        <p:txBody>
          <a:bodyPr/>
          <a:lstStyle/>
          <a:p>
            <a:endParaRPr lang="en-US"/>
          </a:p>
        </p:txBody>
      </p:sp>
      <p:sp>
        <p:nvSpPr>
          <p:cNvPr id="498750" name="Line 62"/>
          <p:cNvSpPr>
            <a:spLocks noChangeShapeType="1"/>
          </p:cNvSpPr>
          <p:nvPr/>
        </p:nvSpPr>
        <p:spPr bwMode="auto">
          <a:xfrm>
            <a:off x="4267200" y="5334000"/>
            <a:ext cx="381000" cy="0"/>
          </a:xfrm>
          <a:prstGeom prst="line">
            <a:avLst/>
          </a:prstGeom>
          <a:noFill/>
          <a:ln w="12700">
            <a:solidFill>
              <a:schemeClr val="tx1"/>
            </a:solidFill>
            <a:round/>
            <a:headEnd/>
            <a:tailEnd type="triangle" w="med" len="med"/>
          </a:ln>
          <a:effectLst/>
        </p:spPr>
        <p:txBody>
          <a:bodyPr/>
          <a:lstStyle/>
          <a:p>
            <a:endParaRPr lang="en-US"/>
          </a:p>
        </p:txBody>
      </p:sp>
      <p:grpSp>
        <p:nvGrpSpPr>
          <p:cNvPr id="5" name="Group 63"/>
          <p:cNvGrpSpPr>
            <a:grpSpLocks/>
          </p:cNvGrpSpPr>
          <p:nvPr/>
        </p:nvGrpSpPr>
        <p:grpSpPr bwMode="auto">
          <a:xfrm>
            <a:off x="4114800" y="5181600"/>
            <a:ext cx="152400" cy="381000"/>
            <a:chOff x="912" y="1680"/>
            <a:chExt cx="96" cy="240"/>
          </a:xfrm>
        </p:grpSpPr>
        <p:sp>
          <p:nvSpPr>
            <p:cNvPr id="498752" name="Line 64"/>
            <p:cNvSpPr>
              <a:spLocks noChangeShapeType="1"/>
            </p:cNvSpPr>
            <p:nvPr/>
          </p:nvSpPr>
          <p:spPr bwMode="auto">
            <a:xfrm>
              <a:off x="912" y="1680"/>
              <a:ext cx="96" cy="48"/>
            </a:xfrm>
            <a:prstGeom prst="line">
              <a:avLst/>
            </a:prstGeom>
            <a:noFill/>
            <a:ln w="9525">
              <a:solidFill>
                <a:schemeClr val="tx1"/>
              </a:solidFill>
              <a:round/>
              <a:headEnd/>
              <a:tailEnd/>
            </a:ln>
            <a:effectLst/>
          </p:spPr>
          <p:txBody>
            <a:bodyPr/>
            <a:lstStyle/>
            <a:p>
              <a:endParaRPr lang="en-US"/>
            </a:p>
          </p:txBody>
        </p:sp>
        <p:sp>
          <p:nvSpPr>
            <p:cNvPr id="498753" name="Line 65"/>
            <p:cNvSpPr>
              <a:spLocks noChangeShapeType="1"/>
            </p:cNvSpPr>
            <p:nvPr/>
          </p:nvSpPr>
          <p:spPr bwMode="auto">
            <a:xfrm flipV="1">
              <a:off x="912" y="1872"/>
              <a:ext cx="96" cy="48"/>
            </a:xfrm>
            <a:prstGeom prst="line">
              <a:avLst/>
            </a:prstGeom>
            <a:noFill/>
            <a:ln w="9525">
              <a:solidFill>
                <a:schemeClr val="tx1"/>
              </a:solidFill>
              <a:round/>
              <a:headEnd/>
              <a:tailEnd/>
            </a:ln>
            <a:effectLst/>
          </p:spPr>
          <p:txBody>
            <a:bodyPr/>
            <a:lstStyle/>
            <a:p>
              <a:endParaRPr lang="en-US"/>
            </a:p>
          </p:txBody>
        </p:sp>
        <p:sp>
          <p:nvSpPr>
            <p:cNvPr id="498754" name="Line 66"/>
            <p:cNvSpPr>
              <a:spLocks noChangeShapeType="1"/>
            </p:cNvSpPr>
            <p:nvPr/>
          </p:nvSpPr>
          <p:spPr bwMode="auto">
            <a:xfrm>
              <a:off x="1008" y="1728"/>
              <a:ext cx="0" cy="144"/>
            </a:xfrm>
            <a:prstGeom prst="line">
              <a:avLst/>
            </a:prstGeom>
            <a:noFill/>
            <a:ln w="9525">
              <a:solidFill>
                <a:schemeClr val="tx1"/>
              </a:solidFill>
              <a:round/>
              <a:headEnd/>
              <a:tailEnd/>
            </a:ln>
            <a:effectLst/>
          </p:spPr>
          <p:txBody>
            <a:bodyPr/>
            <a:lstStyle/>
            <a:p>
              <a:endParaRPr lang="en-US"/>
            </a:p>
          </p:txBody>
        </p:sp>
        <p:sp>
          <p:nvSpPr>
            <p:cNvPr id="498755" name="Line 67"/>
            <p:cNvSpPr>
              <a:spLocks noChangeShapeType="1"/>
            </p:cNvSpPr>
            <p:nvPr/>
          </p:nvSpPr>
          <p:spPr bwMode="auto">
            <a:xfrm>
              <a:off x="912" y="1680"/>
              <a:ext cx="0" cy="240"/>
            </a:xfrm>
            <a:prstGeom prst="line">
              <a:avLst/>
            </a:prstGeom>
            <a:noFill/>
            <a:ln w="9525">
              <a:solidFill>
                <a:schemeClr val="tx1"/>
              </a:solidFill>
              <a:round/>
              <a:headEnd/>
              <a:tailEnd/>
            </a:ln>
            <a:effectLst/>
          </p:spPr>
          <p:txBody>
            <a:bodyPr/>
            <a:lstStyle/>
            <a:p>
              <a:endParaRPr lang="en-US"/>
            </a:p>
          </p:txBody>
        </p:sp>
      </p:grpSp>
      <p:sp>
        <p:nvSpPr>
          <p:cNvPr id="498756" name="Line 68"/>
          <p:cNvSpPr>
            <a:spLocks noChangeShapeType="1"/>
          </p:cNvSpPr>
          <p:nvPr/>
        </p:nvSpPr>
        <p:spPr bwMode="auto">
          <a:xfrm>
            <a:off x="2971800" y="5486400"/>
            <a:ext cx="1143000" cy="0"/>
          </a:xfrm>
          <a:prstGeom prst="line">
            <a:avLst/>
          </a:prstGeom>
          <a:noFill/>
          <a:ln w="12700">
            <a:solidFill>
              <a:schemeClr val="tx1"/>
            </a:solidFill>
            <a:round/>
            <a:headEnd/>
            <a:tailEnd type="triangle" w="med" len="med"/>
          </a:ln>
          <a:effectLst/>
        </p:spPr>
        <p:txBody>
          <a:bodyPr/>
          <a:lstStyle/>
          <a:p>
            <a:endParaRPr lang="en-US"/>
          </a:p>
        </p:txBody>
      </p:sp>
      <p:sp>
        <p:nvSpPr>
          <p:cNvPr id="498757" name="Text Box 69"/>
          <p:cNvSpPr txBox="1">
            <a:spLocks noChangeArrowheads="1"/>
          </p:cNvSpPr>
          <p:nvPr/>
        </p:nvSpPr>
        <p:spPr bwMode="auto">
          <a:xfrm>
            <a:off x="4205288" y="5137150"/>
            <a:ext cx="411162"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addr</a:t>
            </a:r>
          </a:p>
        </p:txBody>
      </p:sp>
      <p:sp>
        <p:nvSpPr>
          <p:cNvPr id="498758" name="Line 70"/>
          <p:cNvSpPr>
            <a:spLocks noChangeShapeType="1"/>
          </p:cNvSpPr>
          <p:nvPr/>
        </p:nvSpPr>
        <p:spPr bwMode="auto">
          <a:xfrm>
            <a:off x="3657600" y="4953000"/>
            <a:ext cx="2057400" cy="0"/>
          </a:xfrm>
          <a:prstGeom prst="line">
            <a:avLst/>
          </a:prstGeom>
          <a:noFill/>
          <a:ln w="12700">
            <a:solidFill>
              <a:schemeClr val="tx1"/>
            </a:solidFill>
            <a:round/>
            <a:headEnd/>
            <a:tailEnd/>
          </a:ln>
          <a:effectLst/>
        </p:spPr>
        <p:txBody>
          <a:bodyPr/>
          <a:lstStyle/>
          <a:p>
            <a:endParaRPr lang="en-US"/>
          </a:p>
        </p:txBody>
      </p:sp>
      <p:sp>
        <p:nvSpPr>
          <p:cNvPr id="498759" name="Line 71"/>
          <p:cNvSpPr>
            <a:spLocks noChangeShapeType="1"/>
          </p:cNvSpPr>
          <p:nvPr/>
        </p:nvSpPr>
        <p:spPr bwMode="auto">
          <a:xfrm>
            <a:off x="3657600" y="4953000"/>
            <a:ext cx="0" cy="533400"/>
          </a:xfrm>
          <a:prstGeom prst="line">
            <a:avLst/>
          </a:prstGeom>
          <a:noFill/>
          <a:ln w="12700">
            <a:solidFill>
              <a:schemeClr val="tx1"/>
            </a:solidFill>
            <a:round/>
            <a:headEnd/>
            <a:tailEnd/>
          </a:ln>
          <a:effectLst/>
        </p:spPr>
        <p:txBody>
          <a:bodyPr/>
          <a:lstStyle/>
          <a:p>
            <a:endParaRPr lang="en-US"/>
          </a:p>
        </p:txBody>
      </p:sp>
      <p:sp>
        <p:nvSpPr>
          <p:cNvPr id="498760" name="Text Box 72"/>
          <p:cNvSpPr txBox="1">
            <a:spLocks noChangeArrowheads="1"/>
          </p:cNvSpPr>
          <p:nvPr/>
        </p:nvSpPr>
        <p:spPr bwMode="auto">
          <a:xfrm>
            <a:off x="1752600" y="5318125"/>
            <a:ext cx="1255713"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core res/addr/nextPC</a:t>
            </a:r>
          </a:p>
        </p:txBody>
      </p:sp>
      <p:sp>
        <p:nvSpPr>
          <p:cNvPr id="498761" name="AutoShape 73"/>
          <p:cNvSpPr>
            <a:spLocks noChangeArrowheads="1"/>
          </p:cNvSpPr>
          <p:nvPr/>
        </p:nvSpPr>
        <p:spPr bwMode="auto">
          <a:xfrm>
            <a:off x="762000" y="3962400"/>
            <a:ext cx="685800" cy="381000"/>
          </a:xfrm>
          <a:prstGeom prst="rightArrow">
            <a:avLst>
              <a:gd name="adj1" fmla="val 50000"/>
              <a:gd name="adj2" fmla="val 45000"/>
            </a:avLst>
          </a:prstGeom>
          <a:solidFill>
            <a:schemeClr val="accent2"/>
          </a:solidFill>
          <a:ln w="9525">
            <a:solidFill>
              <a:schemeClr val="tx1"/>
            </a:solidFill>
            <a:miter lim="800000"/>
            <a:headEnd/>
            <a:tailEnd/>
          </a:ln>
          <a:effectLst/>
        </p:spPr>
        <p:txBody>
          <a:bodyPr wrap="none" anchor="ctr"/>
          <a:lstStyle/>
          <a:p>
            <a:endParaRPr lang="en-US"/>
          </a:p>
        </p:txBody>
      </p:sp>
      <p:sp>
        <p:nvSpPr>
          <p:cNvPr id="498762" name="Line 74"/>
          <p:cNvSpPr>
            <a:spLocks noChangeShapeType="1"/>
          </p:cNvSpPr>
          <p:nvPr/>
        </p:nvSpPr>
        <p:spPr bwMode="auto">
          <a:xfrm>
            <a:off x="5410200" y="5334000"/>
            <a:ext cx="1600200" cy="0"/>
          </a:xfrm>
          <a:prstGeom prst="line">
            <a:avLst/>
          </a:prstGeom>
          <a:noFill/>
          <a:ln w="12700">
            <a:solidFill>
              <a:schemeClr val="tx1"/>
            </a:solidFill>
            <a:round/>
            <a:headEnd/>
            <a:tailEnd/>
          </a:ln>
          <a:effectLst/>
        </p:spPr>
        <p:txBody>
          <a:bodyPr/>
          <a:lstStyle/>
          <a:p>
            <a:endParaRPr lang="en-US"/>
          </a:p>
        </p:txBody>
      </p:sp>
      <p:sp>
        <p:nvSpPr>
          <p:cNvPr id="498763" name="Text Box 75"/>
          <p:cNvSpPr txBox="1">
            <a:spLocks noChangeArrowheads="1"/>
          </p:cNvSpPr>
          <p:nvPr/>
        </p:nvSpPr>
        <p:spPr bwMode="auto">
          <a:xfrm>
            <a:off x="5376863" y="5089525"/>
            <a:ext cx="466725"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result</a:t>
            </a:r>
          </a:p>
        </p:txBody>
      </p:sp>
      <p:sp>
        <p:nvSpPr>
          <p:cNvPr id="498764" name="Line 76"/>
          <p:cNvSpPr>
            <a:spLocks noChangeShapeType="1"/>
          </p:cNvSpPr>
          <p:nvPr/>
        </p:nvSpPr>
        <p:spPr bwMode="auto">
          <a:xfrm>
            <a:off x="7010400" y="4343400"/>
            <a:ext cx="0" cy="990600"/>
          </a:xfrm>
          <a:prstGeom prst="line">
            <a:avLst/>
          </a:prstGeom>
          <a:noFill/>
          <a:ln w="12700">
            <a:solidFill>
              <a:schemeClr val="tx1"/>
            </a:solidFill>
            <a:round/>
            <a:headEnd/>
            <a:tailEnd/>
          </a:ln>
          <a:effectLst/>
        </p:spPr>
        <p:txBody>
          <a:bodyPr/>
          <a:lstStyle/>
          <a:p>
            <a:endParaRPr lang="en-US"/>
          </a:p>
        </p:txBody>
      </p:sp>
      <p:sp>
        <p:nvSpPr>
          <p:cNvPr id="498765" name="Line 77"/>
          <p:cNvSpPr>
            <a:spLocks noChangeShapeType="1"/>
          </p:cNvSpPr>
          <p:nvPr/>
        </p:nvSpPr>
        <p:spPr bwMode="auto">
          <a:xfrm>
            <a:off x="6629400" y="2667000"/>
            <a:ext cx="0" cy="1828800"/>
          </a:xfrm>
          <a:prstGeom prst="line">
            <a:avLst/>
          </a:prstGeom>
          <a:noFill/>
          <a:ln w="9525">
            <a:solidFill>
              <a:schemeClr val="tx1"/>
            </a:solidFill>
            <a:round/>
            <a:headEnd/>
            <a:tailEnd/>
          </a:ln>
          <a:effectLst/>
        </p:spPr>
        <p:txBody>
          <a:bodyPr/>
          <a:lstStyle/>
          <a:p>
            <a:endParaRPr lang="en-US"/>
          </a:p>
        </p:txBody>
      </p:sp>
      <p:sp>
        <p:nvSpPr>
          <p:cNvPr id="498766" name="Line 78"/>
          <p:cNvSpPr>
            <a:spLocks noChangeShapeType="1"/>
          </p:cNvSpPr>
          <p:nvPr/>
        </p:nvSpPr>
        <p:spPr bwMode="auto">
          <a:xfrm flipV="1">
            <a:off x="4114800" y="2590800"/>
            <a:ext cx="152400" cy="152400"/>
          </a:xfrm>
          <a:prstGeom prst="line">
            <a:avLst/>
          </a:prstGeom>
          <a:noFill/>
          <a:ln w="12700">
            <a:solidFill>
              <a:schemeClr val="tx1"/>
            </a:solidFill>
            <a:round/>
            <a:headEnd/>
            <a:tailEnd/>
          </a:ln>
          <a:effectLst/>
        </p:spPr>
        <p:txBody>
          <a:bodyPr/>
          <a:lstStyle/>
          <a:p>
            <a:endParaRPr lang="en-US"/>
          </a:p>
        </p:txBody>
      </p:sp>
      <p:sp>
        <p:nvSpPr>
          <p:cNvPr id="498767" name="Line 79"/>
          <p:cNvSpPr>
            <a:spLocks noChangeShapeType="1"/>
          </p:cNvSpPr>
          <p:nvPr/>
        </p:nvSpPr>
        <p:spPr bwMode="auto">
          <a:xfrm flipV="1">
            <a:off x="4114800" y="3505200"/>
            <a:ext cx="152400" cy="152400"/>
          </a:xfrm>
          <a:prstGeom prst="line">
            <a:avLst/>
          </a:prstGeom>
          <a:noFill/>
          <a:ln w="12700">
            <a:solidFill>
              <a:schemeClr val="tx1"/>
            </a:solidFill>
            <a:round/>
            <a:headEnd/>
            <a:tailEnd/>
          </a:ln>
          <a:effectLst/>
        </p:spPr>
        <p:txBody>
          <a:bodyPr/>
          <a:lstStyle/>
          <a:p>
            <a:endParaRPr lang="en-US"/>
          </a:p>
        </p:txBody>
      </p:sp>
      <p:sp>
        <p:nvSpPr>
          <p:cNvPr id="498768" name="Line 80"/>
          <p:cNvSpPr>
            <a:spLocks noChangeShapeType="1"/>
          </p:cNvSpPr>
          <p:nvPr/>
        </p:nvSpPr>
        <p:spPr bwMode="auto">
          <a:xfrm flipV="1">
            <a:off x="4114800" y="4419600"/>
            <a:ext cx="152400" cy="152400"/>
          </a:xfrm>
          <a:prstGeom prst="line">
            <a:avLst/>
          </a:prstGeom>
          <a:noFill/>
          <a:ln w="12700">
            <a:solidFill>
              <a:schemeClr val="tx1"/>
            </a:solidFill>
            <a:round/>
            <a:headEnd/>
            <a:tailEnd/>
          </a:ln>
          <a:effectLst/>
        </p:spPr>
        <p:txBody>
          <a:bodyPr/>
          <a:lstStyle/>
          <a:p>
            <a:endParaRPr lang="en-US"/>
          </a:p>
        </p:txBody>
      </p:sp>
      <p:sp>
        <p:nvSpPr>
          <p:cNvPr id="498769" name="Line 81"/>
          <p:cNvSpPr>
            <a:spLocks noChangeShapeType="1"/>
          </p:cNvSpPr>
          <p:nvPr/>
        </p:nvSpPr>
        <p:spPr bwMode="auto">
          <a:xfrm flipV="1">
            <a:off x="4114800" y="5334000"/>
            <a:ext cx="152400" cy="152400"/>
          </a:xfrm>
          <a:prstGeom prst="line">
            <a:avLst/>
          </a:prstGeom>
          <a:noFill/>
          <a:ln w="12700">
            <a:solidFill>
              <a:schemeClr val="tx1"/>
            </a:solidFill>
            <a:round/>
            <a:headEnd/>
            <a:tailEnd/>
          </a:ln>
          <a:effectLst/>
        </p:spPr>
        <p:txBody>
          <a:bodyPr/>
          <a:lstStyle/>
          <a:p>
            <a:endParaRPr lang="en-US"/>
          </a:p>
        </p:txBody>
      </p:sp>
      <p:sp>
        <p:nvSpPr>
          <p:cNvPr id="498770" name="AutoShape 82"/>
          <p:cNvSpPr>
            <a:spLocks noChangeArrowheads="1"/>
          </p:cNvSpPr>
          <p:nvPr/>
        </p:nvSpPr>
        <p:spPr bwMode="auto">
          <a:xfrm>
            <a:off x="4800600" y="5410200"/>
            <a:ext cx="457200" cy="152400"/>
          </a:xfrm>
          <a:prstGeom prst="roundRect">
            <a:avLst>
              <a:gd name="adj" fmla="val 16667"/>
            </a:avLst>
          </a:prstGeom>
          <a:solidFill>
            <a:schemeClr val="accent2"/>
          </a:solidFill>
          <a:ln w="9525">
            <a:solidFill>
              <a:schemeClr val="tx1"/>
            </a:solidFill>
            <a:round/>
            <a:headEnd/>
            <a:tailEnd/>
          </a:ln>
          <a:effectLst/>
        </p:spPr>
        <p:txBody>
          <a:bodyPr wrap="none" anchor="ctr"/>
          <a:lstStyle/>
          <a:p>
            <a:r>
              <a:rPr lang="en-US" sz="900">
                <a:solidFill>
                  <a:schemeClr val="bg1"/>
                </a:solidFill>
                <a:latin typeface="Times New Roman" pitchFamily="18" charset="0"/>
              </a:rPr>
              <a:t>D-cache</a:t>
            </a:r>
          </a:p>
        </p:txBody>
      </p:sp>
      <p:sp>
        <p:nvSpPr>
          <p:cNvPr id="498771" name="AutoShape 83"/>
          <p:cNvSpPr>
            <a:spLocks noChangeArrowheads="1"/>
          </p:cNvSpPr>
          <p:nvPr/>
        </p:nvSpPr>
        <p:spPr bwMode="auto">
          <a:xfrm>
            <a:off x="4800600" y="2667000"/>
            <a:ext cx="457200" cy="152400"/>
          </a:xfrm>
          <a:prstGeom prst="roundRect">
            <a:avLst>
              <a:gd name="adj" fmla="val 16667"/>
            </a:avLst>
          </a:prstGeom>
          <a:solidFill>
            <a:schemeClr val="accent2"/>
          </a:solidFill>
          <a:ln w="9525">
            <a:solidFill>
              <a:schemeClr val="tx1"/>
            </a:solidFill>
            <a:round/>
            <a:headEnd/>
            <a:tailEnd/>
          </a:ln>
          <a:effectLst/>
        </p:spPr>
        <p:txBody>
          <a:bodyPr wrap="none" anchor="ctr"/>
          <a:lstStyle/>
          <a:p>
            <a:r>
              <a:rPr lang="en-US" sz="900">
                <a:solidFill>
                  <a:schemeClr val="bg1"/>
                </a:solidFill>
                <a:latin typeface="Times New Roman" pitchFamily="18" charset="0"/>
              </a:rPr>
              <a:t>I-cache</a:t>
            </a:r>
          </a:p>
        </p:txBody>
      </p:sp>
      <p:sp>
        <p:nvSpPr>
          <p:cNvPr id="498772" name="AutoShape 84"/>
          <p:cNvSpPr>
            <a:spLocks noChangeArrowheads="1"/>
          </p:cNvSpPr>
          <p:nvPr/>
        </p:nvSpPr>
        <p:spPr bwMode="auto">
          <a:xfrm>
            <a:off x="4876800" y="3581400"/>
            <a:ext cx="304800" cy="152400"/>
          </a:xfrm>
          <a:prstGeom prst="roundRect">
            <a:avLst>
              <a:gd name="adj" fmla="val 16667"/>
            </a:avLst>
          </a:prstGeom>
          <a:solidFill>
            <a:schemeClr val="accent2"/>
          </a:solidFill>
          <a:ln w="9525">
            <a:solidFill>
              <a:schemeClr val="tx1"/>
            </a:solidFill>
            <a:round/>
            <a:headEnd/>
            <a:tailEnd/>
          </a:ln>
          <a:effectLst/>
        </p:spPr>
        <p:txBody>
          <a:bodyPr wrap="none" anchor="ctr"/>
          <a:lstStyle/>
          <a:p>
            <a:r>
              <a:rPr lang="en-US" sz="900">
                <a:solidFill>
                  <a:schemeClr val="bg1"/>
                </a:solidFill>
                <a:latin typeface="Times New Roman" pitchFamily="18" charset="0"/>
              </a:rPr>
              <a:t>RF</a:t>
            </a:r>
          </a:p>
        </p:txBody>
      </p:sp>
      <p:sp>
        <p:nvSpPr>
          <p:cNvPr id="498773" name="Rectangle 85"/>
          <p:cNvSpPr>
            <a:spLocks noChangeArrowheads="1"/>
          </p:cNvSpPr>
          <p:nvPr/>
        </p:nvSpPr>
        <p:spPr bwMode="auto">
          <a:xfrm>
            <a:off x="7696200" y="4876800"/>
            <a:ext cx="304800" cy="304800"/>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1200" dirty="0">
                <a:latin typeface="Times New Roman" pitchFamily="18" charset="0"/>
              </a:rPr>
              <a:t>WT</a:t>
            </a:r>
            <a:endParaRPr lang="en-US" sz="1600" dirty="0">
              <a:latin typeface="Times New Roman" pitchFamily="18" charset="0"/>
            </a:endParaRPr>
          </a:p>
        </p:txBody>
      </p:sp>
      <p:sp>
        <p:nvSpPr>
          <p:cNvPr id="498774" name="Line 86"/>
          <p:cNvSpPr>
            <a:spLocks noChangeShapeType="1"/>
          </p:cNvSpPr>
          <p:nvPr/>
        </p:nvSpPr>
        <p:spPr bwMode="auto">
          <a:xfrm flipV="1">
            <a:off x="7848600" y="4495800"/>
            <a:ext cx="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88" name="TextBox 87"/>
          <p:cNvSpPr txBox="1"/>
          <p:nvPr/>
        </p:nvSpPr>
        <p:spPr>
          <a:xfrm>
            <a:off x="7391400" y="3352800"/>
            <a:ext cx="900888" cy="369332"/>
          </a:xfrm>
          <a:prstGeom prst="rect">
            <a:avLst/>
          </a:prstGeom>
          <a:noFill/>
        </p:spPr>
        <p:txBody>
          <a:bodyPr wrap="none" rtlCol="0">
            <a:spAutoFit/>
          </a:bodyPr>
          <a:lstStyle/>
          <a:p>
            <a:r>
              <a:rPr lang="en-US" dirty="0" smtClean="0"/>
              <a:t>commit</a:t>
            </a:r>
            <a:endParaRPr lang="en-US" dirty="0"/>
          </a:p>
        </p:txBody>
      </p:sp>
      <p:sp>
        <p:nvSpPr>
          <p:cNvPr id="89" name="TextBox 88"/>
          <p:cNvSpPr txBox="1"/>
          <p:nvPr/>
        </p:nvSpPr>
        <p:spPr>
          <a:xfrm>
            <a:off x="7391400" y="5334000"/>
            <a:ext cx="1699376" cy="369332"/>
          </a:xfrm>
          <a:prstGeom prst="rect">
            <a:avLst/>
          </a:prstGeom>
          <a:noFill/>
        </p:spPr>
        <p:txBody>
          <a:bodyPr wrap="none" rtlCol="0">
            <a:spAutoFit/>
          </a:bodyPr>
          <a:lstStyle/>
          <a:p>
            <a:r>
              <a:rPr lang="en-US" dirty="0" smtClean="0"/>
              <a:t>watchdog timer</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5"/>
          <p:cNvSpPr>
            <a:spLocks noGrp="1"/>
          </p:cNvSpPr>
          <p:nvPr>
            <p:ph type="sldNum" sz="quarter" idx="12"/>
          </p:nvPr>
        </p:nvSpPr>
        <p:spPr/>
        <p:txBody>
          <a:bodyPr/>
          <a:lstStyle/>
          <a:p>
            <a:fld id="{D68F52DC-FA9A-4A37-9DAC-8F18D960E2DA}" type="slidenum">
              <a:rPr lang="en-US"/>
              <a:pPr/>
              <a:t>18</a:t>
            </a:fld>
            <a:endParaRPr lang="en-US"/>
          </a:p>
        </p:txBody>
      </p:sp>
      <p:sp>
        <p:nvSpPr>
          <p:cNvPr id="499714" name="Rectangle 2"/>
          <p:cNvSpPr>
            <a:spLocks noGrp="1" noChangeArrowheads="1"/>
          </p:cNvSpPr>
          <p:nvPr>
            <p:ph type="title"/>
          </p:nvPr>
        </p:nvSpPr>
        <p:spPr/>
        <p:txBody>
          <a:bodyPr/>
          <a:lstStyle/>
          <a:p>
            <a:r>
              <a:rPr lang="en-US"/>
              <a:t>Recovery Mode</a:t>
            </a:r>
          </a:p>
        </p:txBody>
      </p:sp>
      <p:sp>
        <p:nvSpPr>
          <p:cNvPr id="499715" name="Text Box 3"/>
          <p:cNvSpPr txBox="1">
            <a:spLocks noChangeArrowheads="1"/>
          </p:cNvSpPr>
          <p:nvPr/>
        </p:nvSpPr>
        <p:spPr bwMode="auto">
          <a:xfrm>
            <a:off x="6959600" y="4114800"/>
            <a:ext cx="466725"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result</a:t>
            </a:r>
          </a:p>
        </p:txBody>
      </p:sp>
      <p:sp>
        <p:nvSpPr>
          <p:cNvPr id="499716" name="Rectangle 4"/>
          <p:cNvSpPr>
            <a:spLocks noChangeArrowheads="1"/>
          </p:cNvSpPr>
          <p:nvPr/>
        </p:nvSpPr>
        <p:spPr bwMode="auto">
          <a:xfrm>
            <a:off x="4648200" y="2286000"/>
            <a:ext cx="762000" cy="6096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sz="1600">
                <a:latin typeface="Times New Roman" pitchFamily="18" charset="0"/>
              </a:rPr>
              <a:t>IF</a:t>
            </a:r>
            <a:br>
              <a:rPr lang="en-US" sz="1600">
                <a:latin typeface="Times New Roman" pitchFamily="18" charset="0"/>
              </a:rPr>
            </a:br>
            <a:endParaRPr lang="en-US" sz="1600">
              <a:latin typeface="Times New Roman" pitchFamily="18" charset="0"/>
            </a:endParaRPr>
          </a:p>
        </p:txBody>
      </p:sp>
      <p:sp>
        <p:nvSpPr>
          <p:cNvPr id="499717" name="Rectangle 5"/>
          <p:cNvSpPr>
            <a:spLocks noChangeArrowheads="1"/>
          </p:cNvSpPr>
          <p:nvPr/>
        </p:nvSpPr>
        <p:spPr bwMode="auto">
          <a:xfrm>
            <a:off x="4648200" y="3200400"/>
            <a:ext cx="762000" cy="6096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sz="1600">
                <a:latin typeface="Times New Roman" pitchFamily="18" charset="0"/>
              </a:rPr>
              <a:t>ID</a:t>
            </a:r>
            <a:br>
              <a:rPr lang="en-US" sz="1600">
                <a:latin typeface="Times New Roman" pitchFamily="18" charset="0"/>
              </a:rPr>
            </a:br>
            <a:endParaRPr lang="en-US" sz="1600">
              <a:latin typeface="Times New Roman" pitchFamily="18" charset="0"/>
            </a:endParaRPr>
          </a:p>
        </p:txBody>
      </p:sp>
      <p:sp>
        <p:nvSpPr>
          <p:cNvPr id="499718" name="Line 6"/>
          <p:cNvSpPr>
            <a:spLocks noChangeShapeType="1"/>
          </p:cNvSpPr>
          <p:nvPr/>
        </p:nvSpPr>
        <p:spPr bwMode="auto">
          <a:xfrm>
            <a:off x="4267200" y="2590800"/>
            <a:ext cx="381000" cy="0"/>
          </a:xfrm>
          <a:prstGeom prst="line">
            <a:avLst/>
          </a:prstGeom>
          <a:noFill/>
          <a:ln w="12700">
            <a:solidFill>
              <a:schemeClr val="tx1"/>
            </a:solidFill>
            <a:round/>
            <a:headEnd/>
            <a:tailEnd type="triangle" w="med" len="med"/>
          </a:ln>
          <a:effectLst/>
        </p:spPr>
        <p:txBody>
          <a:bodyPr/>
          <a:lstStyle/>
          <a:p>
            <a:endParaRPr lang="en-US"/>
          </a:p>
        </p:txBody>
      </p:sp>
      <p:sp>
        <p:nvSpPr>
          <p:cNvPr id="499719" name="Rectangle 7"/>
          <p:cNvSpPr>
            <a:spLocks noChangeArrowheads="1"/>
          </p:cNvSpPr>
          <p:nvPr/>
        </p:nvSpPr>
        <p:spPr bwMode="auto">
          <a:xfrm>
            <a:off x="7467600" y="3886200"/>
            <a:ext cx="762000" cy="609600"/>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1600">
                <a:latin typeface="Times New Roman" pitchFamily="18" charset="0"/>
              </a:rPr>
              <a:t>CT</a:t>
            </a:r>
          </a:p>
        </p:txBody>
      </p:sp>
      <p:sp>
        <p:nvSpPr>
          <p:cNvPr id="499720" name="Line 8"/>
          <p:cNvSpPr>
            <a:spLocks noChangeShapeType="1"/>
          </p:cNvSpPr>
          <p:nvPr/>
        </p:nvSpPr>
        <p:spPr bwMode="auto">
          <a:xfrm>
            <a:off x="7010400" y="4343400"/>
            <a:ext cx="457200" cy="0"/>
          </a:xfrm>
          <a:prstGeom prst="line">
            <a:avLst/>
          </a:prstGeom>
          <a:noFill/>
          <a:ln w="12700">
            <a:solidFill>
              <a:schemeClr val="tx1"/>
            </a:solidFill>
            <a:round/>
            <a:headEnd/>
            <a:tailEnd type="triangle" w="med" len="med"/>
          </a:ln>
          <a:effectLst/>
        </p:spPr>
        <p:txBody>
          <a:bodyPr/>
          <a:lstStyle/>
          <a:p>
            <a:endParaRPr lang="en-US"/>
          </a:p>
        </p:txBody>
      </p:sp>
      <p:sp>
        <p:nvSpPr>
          <p:cNvPr id="499721" name="Text Box 9"/>
          <p:cNvSpPr txBox="1">
            <a:spLocks noChangeArrowheads="1"/>
          </p:cNvSpPr>
          <p:nvPr/>
        </p:nvSpPr>
        <p:spPr bwMode="auto">
          <a:xfrm>
            <a:off x="4205288" y="2346325"/>
            <a:ext cx="338137"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PC</a:t>
            </a:r>
          </a:p>
        </p:txBody>
      </p:sp>
      <p:sp>
        <p:nvSpPr>
          <p:cNvPr id="499722" name="Line 10"/>
          <p:cNvSpPr>
            <a:spLocks noChangeShapeType="1"/>
          </p:cNvSpPr>
          <p:nvPr/>
        </p:nvSpPr>
        <p:spPr bwMode="auto">
          <a:xfrm>
            <a:off x="5410200" y="2590800"/>
            <a:ext cx="152400" cy="0"/>
          </a:xfrm>
          <a:prstGeom prst="line">
            <a:avLst/>
          </a:prstGeom>
          <a:noFill/>
          <a:ln w="12700">
            <a:solidFill>
              <a:schemeClr val="tx1"/>
            </a:solidFill>
            <a:round/>
            <a:headEnd/>
            <a:tailEnd/>
          </a:ln>
          <a:effectLst/>
        </p:spPr>
        <p:txBody>
          <a:bodyPr/>
          <a:lstStyle/>
          <a:p>
            <a:endParaRPr lang="en-US"/>
          </a:p>
        </p:txBody>
      </p:sp>
      <p:sp>
        <p:nvSpPr>
          <p:cNvPr id="499723" name="Text Box 11"/>
          <p:cNvSpPr txBox="1">
            <a:spLocks noChangeArrowheads="1"/>
          </p:cNvSpPr>
          <p:nvPr/>
        </p:nvSpPr>
        <p:spPr bwMode="auto">
          <a:xfrm>
            <a:off x="5376863" y="2346325"/>
            <a:ext cx="366712"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inst</a:t>
            </a:r>
          </a:p>
        </p:txBody>
      </p:sp>
      <p:sp>
        <p:nvSpPr>
          <p:cNvPr id="499724" name="Oval 12"/>
          <p:cNvSpPr>
            <a:spLocks noChangeArrowheads="1"/>
          </p:cNvSpPr>
          <p:nvPr/>
        </p:nvSpPr>
        <p:spPr bwMode="auto">
          <a:xfrm>
            <a:off x="3657600" y="1905000"/>
            <a:ext cx="304800" cy="304800"/>
          </a:xfrm>
          <a:prstGeom prst="ellipse">
            <a:avLst/>
          </a:prstGeom>
          <a:solidFill>
            <a:schemeClr val="accent2"/>
          </a:solidFill>
          <a:ln w="9525">
            <a:solidFill>
              <a:schemeClr val="tx1"/>
            </a:solidFill>
            <a:round/>
            <a:headEnd/>
            <a:tailEnd/>
          </a:ln>
          <a:effectLst/>
        </p:spPr>
        <p:txBody>
          <a:bodyPr wrap="none" anchor="ctr"/>
          <a:lstStyle/>
          <a:p>
            <a:pPr algn="ctr" eaLnBrk="0" hangingPunct="0"/>
            <a:r>
              <a:rPr lang="en-US" sz="1600">
                <a:solidFill>
                  <a:schemeClr val="bg1"/>
                </a:solidFill>
                <a:latin typeface="Times New Roman" pitchFamily="18" charset="0"/>
              </a:rPr>
              <a:t>PC</a:t>
            </a:r>
          </a:p>
        </p:txBody>
      </p:sp>
      <p:grpSp>
        <p:nvGrpSpPr>
          <p:cNvPr id="2" name="Group 13"/>
          <p:cNvGrpSpPr>
            <a:grpSpLocks/>
          </p:cNvGrpSpPr>
          <p:nvPr/>
        </p:nvGrpSpPr>
        <p:grpSpPr bwMode="auto">
          <a:xfrm>
            <a:off x="4114800" y="2438400"/>
            <a:ext cx="152400" cy="381000"/>
            <a:chOff x="912" y="1680"/>
            <a:chExt cx="96" cy="240"/>
          </a:xfrm>
        </p:grpSpPr>
        <p:sp>
          <p:nvSpPr>
            <p:cNvPr id="499726" name="Line 14"/>
            <p:cNvSpPr>
              <a:spLocks noChangeShapeType="1"/>
            </p:cNvSpPr>
            <p:nvPr/>
          </p:nvSpPr>
          <p:spPr bwMode="auto">
            <a:xfrm>
              <a:off x="912" y="1680"/>
              <a:ext cx="96" cy="48"/>
            </a:xfrm>
            <a:prstGeom prst="line">
              <a:avLst/>
            </a:prstGeom>
            <a:noFill/>
            <a:ln w="9525">
              <a:solidFill>
                <a:schemeClr val="tx1"/>
              </a:solidFill>
              <a:round/>
              <a:headEnd/>
              <a:tailEnd/>
            </a:ln>
            <a:effectLst/>
          </p:spPr>
          <p:txBody>
            <a:bodyPr/>
            <a:lstStyle/>
            <a:p>
              <a:endParaRPr lang="en-US"/>
            </a:p>
          </p:txBody>
        </p:sp>
        <p:sp>
          <p:nvSpPr>
            <p:cNvPr id="499727" name="Line 15"/>
            <p:cNvSpPr>
              <a:spLocks noChangeShapeType="1"/>
            </p:cNvSpPr>
            <p:nvPr/>
          </p:nvSpPr>
          <p:spPr bwMode="auto">
            <a:xfrm flipV="1">
              <a:off x="912" y="1872"/>
              <a:ext cx="96" cy="48"/>
            </a:xfrm>
            <a:prstGeom prst="line">
              <a:avLst/>
            </a:prstGeom>
            <a:noFill/>
            <a:ln w="9525">
              <a:solidFill>
                <a:schemeClr val="tx1"/>
              </a:solidFill>
              <a:round/>
              <a:headEnd/>
              <a:tailEnd/>
            </a:ln>
            <a:effectLst/>
          </p:spPr>
          <p:txBody>
            <a:bodyPr/>
            <a:lstStyle/>
            <a:p>
              <a:endParaRPr lang="en-US"/>
            </a:p>
          </p:txBody>
        </p:sp>
        <p:sp>
          <p:nvSpPr>
            <p:cNvPr id="499728" name="Line 16"/>
            <p:cNvSpPr>
              <a:spLocks noChangeShapeType="1"/>
            </p:cNvSpPr>
            <p:nvPr/>
          </p:nvSpPr>
          <p:spPr bwMode="auto">
            <a:xfrm>
              <a:off x="1008" y="1728"/>
              <a:ext cx="0" cy="144"/>
            </a:xfrm>
            <a:prstGeom prst="line">
              <a:avLst/>
            </a:prstGeom>
            <a:noFill/>
            <a:ln w="9525">
              <a:solidFill>
                <a:schemeClr val="tx1"/>
              </a:solidFill>
              <a:round/>
              <a:headEnd/>
              <a:tailEnd/>
            </a:ln>
            <a:effectLst/>
          </p:spPr>
          <p:txBody>
            <a:bodyPr/>
            <a:lstStyle/>
            <a:p>
              <a:endParaRPr lang="en-US"/>
            </a:p>
          </p:txBody>
        </p:sp>
        <p:sp>
          <p:nvSpPr>
            <p:cNvPr id="499729" name="Line 17"/>
            <p:cNvSpPr>
              <a:spLocks noChangeShapeType="1"/>
            </p:cNvSpPr>
            <p:nvPr/>
          </p:nvSpPr>
          <p:spPr bwMode="auto">
            <a:xfrm>
              <a:off x="912" y="1680"/>
              <a:ext cx="0" cy="240"/>
            </a:xfrm>
            <a:prstGeom prst="line">
              <a:avLst/>
            </a:prstGeom>
            <a:noFill/>
            <a:ln w="9525">
              <a:solidFill>
                <a:schemeClr val="tx1"/>
              </a:solidFill>
              <a:round/>
              <a:headEnd/>
              <a:tailEnd/>
            </a:ln>
            <a:effectLst/>
          </p:spPr>
          <p:txBody>
            <a:bodyPr/>
            <a:lstStyle/>
            <a:p>
              <a:endParaRPr lang="en-US"/>
            </a:p>
          </p:txBody>
        </p:sp>
      </p:grpSp>
      <p:sp>
        <p:nvSpPr>
          <p:cNvPr id="499730" name="Line 18"/>
          <p:cNvSpPr>
            <a:spLocks noChangeShapeType="1"/>
          </p:cNvSpPr>
          <p:nvPr/>
        </p:nvSpPr>
        <p:spPr bwMode="auto">
          <a:xfrm>
            <a:off x="3810000" y="2514600"/>
            <a:ext cx="304800" cy="0"/>
          </a:xfrm>
          <a:prstGeom prst="line">
            <a:avLst/>
          </a:prstGeom>
          <a:noFill/>
          <a:ln w="12700">
            <a:solidFill>
              <a:schemeClr val="tx1"/>
            </a:solidFill>
            <a:round/>
            <a:headEnd/>
            <a:tailEnd type="triangle" w="med" len="med"/>
          </a:ln>
          <a:effectLst/>
        </p:spPr>
        <p:txBody>
          <a:bodyPr/>
          <a:lstStyle/>
          <a:p>
            <a:endParaRPr lang="en-US"/>
          </a:p>
        </p:txBody>
      </p:sp>
      <p:sp>
        <p:nvSpPr>
          <p:cNvPr id="499731" name="Line 19"/>
          <p:cNvSpPr>
            <a:spLocks noChangeShapeType="1"/>
          </p:cNvSpPr>
          <p:nvPr/>
        </p:nvSpPr>
        <p:spPr bwMode="auto">
          <a:xfrm>
            <a:off x="3810000" y="2209800"/>
            <a:ext cx="0" cy="304800"/>
          </a:xfrm>
          <a:prstGeom prst="line">
            <a:avLst/>
          </a:prstGeom>
          <a:noFill/>
          <a:ln w="12700">
            <a:solidFill>
              <a:schemeClr val="tx1"/>
            </a:solidFill>
            <a:round/>
            <a:headEnd/>
            <a:tailEnd/>
          </a:ln>
          <a:effectLst/>
        </p:spPr>
        <p:txBody>
          <a:bodyPr/>
          <a:lstStyle/>
          <a:p>
            <a:endParaRPr lang="en-US"/>
          </a:p>
        </p:txBody>
      </p:sp>
      <p:sp>
        <p:nvSpPr>
          <p:cNvPr id="499732" name="Line 20"/>
          <p:cNvSpPr>
            <a:spLocks noChangeShapeType="1"/>
          </p:cNvSpPr>
          <p:nvPr/>
        </p:nvSpPr>
        <p:spPr bwMode="auto">
          <a:xfrm flipH="1">
            <a:off x="3810000" y="2971800"/>
            <a:ext cx="1752600" cy="0"/>
          </a:xfrm>
          <a:prstGeom prst="line">
            <a:avLst/>
          </a:prstGeom>
          <a:noFill/>
          <a:ln w="12700">
            <a:solidFill>
              <a:schemeClr val="tx1"/>
            </a:solidFill>
            <a:round/>
            <a:headEnd/>
            <a:tailEnd/>
          </a:ln>
          <a:effectLst/>
        </p:spPr>
        <p:txBody>
          <a:bodyPr/>
          <a:lstStyle/>
          <a:p>
            <a:endParaRPr lang="en-US"/>
          </a:p>
        </p:txBody>
      </p:sp>
      <p:sp>
        <p:nvSpPr>
          <p:cNvPr id="499733" name="Line 21"/>
          <p:cNvSpPr>
            <a:spLocks noChangeShapeType="1"/>
          </p:cNvSpPr>
          <p:nvPr/>
        </p:nvSpPr>
        <p:spPr bwMode="auto">
          <a:xfrm>
            <a:off x="4267200" y="3505200"/>
            <a:ext cx="381000" cy="0"/>
          </a:xfrm>
          <a:prstGeom prst="line">
            <a:avLst/>
          </a:prstGeom>
          <a:noFill/>
          <a:ln w="12700">
            <a:solidFill>
              <a:schemeClr val="tx1"/>
            </a:solidFill>
            <a:round/>
            <a:headEnd/>
            <a:tailEnd type="triangle" w="med" len="med"/>
          </a:ln>
          <a:effectLst/>
        </p:spPr>
        <p:txBody>
          <a:bodyPr/>
          <a:lstStyle/>
          <a:p>
            <a:endParaRPr lang="en-US"/>
          </a:p>
        </p:txBody>
      </p:sp>
      <p:grpSp>
        <p:nvGrpSpPr>
          <p:cNvPr id="3" name="Group 22"/>
          <p:cNvGrpSpPr>
            <a:grpSpLocks/>
          </p:cNvGrpSpPr>
          <p:nvPr/>
        </p:nvGrpSpPr>
        <p:grpSpPr bwMode="auto">
          <a:xfrm>
            <a:off x="4114800" y="3352800"/>
            <a:ext cx="152400" cy="381000"/>
            <a:chOff x="912" y="1680"/>
            <a:chExt cx="96" cy="240"/>
          </a:xfrm>
        </p:grpSpPr>
        <p:sp>
          <p:nvSpPr>
            <p:cNvPr id="499735" name="Line 23"/>
            <p:cNvSpPr>
              <a:spLocks noChangeShapeType="1"/>
            </p:cNvSpPr>
            <p:nvPr/>
          </p:nvSpPr>
          <p:spPr bwMode="auto">
            <a:xfrm>
              <a:off x="912" y="1680"/>
              <a:ext cx="96" cy="48"/>
            </a:xfrm>
            <a:prstGeom prst="line">
              <a:avLst/>
            </a:prstGeom>
            <a:noFill/>
            <a:ln w="9525">
              <a:solidFill>
                <a:schemeClr val="tx1"/>
              </a:solidFill>
              <a:round/>
              <a:headEnd/>
              <a:tailEnd/>
            </a:ln>
            <a:effectLst/>
          </p:spPr>
          <p:txBody>
            <a:bodyPr/>
            <a:lstStyle/>
            <a:p>
              <a:endParaRPr lang="en-US"/>
            </a:p>
          </p:txBody>
        </p:sp>
        <p:sp>
          <p:nvSpPr>
            <p:cNvPr id="499736" name="Line 24"/>
            <p:cNvSpPr>
              <a:spLocks noChangeShapeType="1"/>
            </p:cNvSpPr>
            <p:nvPr/>
          </p:nvSpPr>
          <p:spPr bwMode="auto">
            <a:xfrm flipV="1">
              <a:off x="912" y="1872"/>
              <a:ext cx="96" cy="48"/>
            </a:xfrm>
            <a:prstGeom prst="line">
              <a:avLst/>
            </a:prstGeom>
            <a:noFill/>
            <a:ln w="9525">
              <a:solidFill>
                <a:schemeClr val="tx1"/>
              </a:solidFill>
              <a:round/>
              <a:headEnd/>
              <a:tailEnd/>
            </a:ln>
            <a:effectLst/>
          </p:spPr>
          <p:txBody>
            <a:bodyPr/>
            <a:lstStyle/>
            <a:p>
              <a:endParaRPr lang="en-US"/>
            </a:p>
          </p:txBody>
        </p:sp>
        <p:sp>
          <p:nvSpPr>
            <p:cNvPr id="499737" name="Line 25"/>
            <p:cNvSpPr>
              <a:spLocks noChangeShapeType="1"/>
            </p:cNvSpPr>
            <p:nvPr/>
          </p:nvSpPr>
          <p:spPr bwMode="auto">
            <a:xfrm>
              <a:off x="1008" y="1728"/>
              <a:ext cx="0" cy="144"/>
            </a:xfrm>
            <a:prstGeom prst="line">
              <a:avLst/>
            </a:prstGeom>
            <a:noFill/>
            <a:ln w="9525">
              <a:solidFill>
                <a:schemeClr val="tx1"/>
              </a:solidFill>
              <a:round/>
              <a:headEnd/>
              <a:tailEnd/>
            </a:ln>
            <a:effectLst/>
          </p:spPr>
          <p:txBody>
            <a:bodyPr/>
            <a:lstStyle/>
            <a:p>
              <a:endParaRPr lang="en-US"/>
            </a:p>
          </p:txBody>
        </p:sp>
        <p:sp>
          <p:nvSpPr>
            <p:cNvPr id="499738" name="Line 26"/>
            <p:cNvSpPr>
              <a:spLocks noChangeShapeType="1"/>
            </p:cNvSpPr>
            <p:nvPr/>
          </p:nvSpPr>
          <p:spPr bwMode="auto">
            <a:xfrm>
              <a:off x="912" y="1680"/>
              <a:ext cx="0" cy="240"/>
            </a:xfrm>
            <a:prstGeom prst="line">
              <a:avLst/>
            </a:prstGeom>
            <a:noFill/>
            <a:ln w="9525">
              <a:solidFill>
                <a:schemeClr val="tx1"/>
              </a:solidFill>
              <a:round/>
              <a:headEnd/>
              <a:tailEnd/>
            </a:ln>
            <a:effectLst/>
          </p:spPr>
          <p:txBody>
            <a:bodyPr/>
            <a:lstStyle/>
            <a:p>
              <a:endParaRPr lang="en-US"/>
            </a:p>
          </p:txBody>
        </p:sp>
      </p:grpSp>
      <p:sp>
        <p:nvSpPr>
          <p:cNvPr id="499739" name="Line 27"/>
          <p:cNvSpPr>
            <a:spLocks noChangeShapeType="1"/>
          </p:cNvSpPr>
          <p:nvPr/>
        </p:nvSpPr>
        <p:spPr bwMode="auto">
          <a:xfrm>
            <a:off x="3810000" y="3429000"/>
            <a:ext cx="304800" cy="0"/>
          </a:xfrm>
          <a:prstGeom prst="line">
            <a:avLst/>
          </a:prstGeom>
          <a:noFill/>
          <a:ln w="12700">
            <a:solidFill>
              <a:schemeClr val="tx1"/>
            </a:solidFill>
            <a:round/>
            <a:headEnd/>
            <a:tailEnd type="triangle" w="med" len="med"/>
          </a:ln>
          <a:effectLst/>
        </p:spPr>
        <p:txBody>
          <a:bodyPr/>
          <a:lstStyle/>
          <a:p>
            <a:endParaRPr lang="en-US"/>
          </a:p>
        </p:txBody>
      </p:sp>
      <p:sp>
        <p:nvSpPr>
          <p:cNvPr id="499740" name="Line 28"/>
          <p:cNvSpPr>
            <a:spLocks noChangeShapeType="1"/>
          </p:cNvSpPr>
          <p:nvPr/>
        </p:nvSpPr>
        <p:spPr bwMode="auto">
          <a:xfrm>
            <a:off x="3810000" y="2971800"/>
            <a:ext cx="0" cy="457200"/>
          </a:xfrm>
          <a:prstGeom prst="line">
            <a:avLst/>
          </a:prstGeom>
          <a:noFill/>
          <a:ln w="12700">
            <a:solidFill>
              <a:schemeClr val="tx1"/>
            </a:solidFill>
            <a:round/>
            <a:headEnd/>
            <a:tailEnd/>
          </a:ln>
          <a:effectLst/>
        </p:spPr>
        <p:txBody>
          <a:bodyPr/>
          <a:lstStyle/>
          <a:p>
            <a:endParaRPr lang="en-US"/>
          </a:p>
        </p:txBody>
      </p:sp>
      <p:sp>
        <p:nvSpPr>
          <p:cNvPr id="499741" name="Text Box 29"/>
          <p:cNvSpPr txBox="1">
            <a:spLocks noChangeArrowheads="1"/>
          </p:cNvSpPr>
          <p:nvPr/>
        </p:nvSpPr>
        <p:spPr bwMode="auto">
          <a:xfrm>
            <a:off x="4205288" y="3308350"/>
            <a:ext cx="366712"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inst</a:t>
            </a:r>
          </a:p>
        </p:txBody>
      </p:sp>
      <p:sp>
        <p:nvSpPr>
          <p:cNvPr id="499742" name="Line 30"/>
          <p:cNvSpPr>
            <a:spLocks noChangeShapeType="1"/>
          </p:cNvSpPr>
          <p:nvPr/>
        </p:nvSpPr>
        <p:spPr bwMode="auto">
          <a:xfrm>
            <a:off x="5562600" y="2590800"/>
            <a:ext cx="0" cy="381000"/>
          </a:xfrm>
          <a:prstGeom prst="line">
            <a:avLst/>
          </a:prstGeom>
          <a:noFill/>
          <a:ln w="12700">
            <a:solidFill>
              <a:schemeClr val="tx1"/>
            </a:solidFill>
            <a:round/>
            <a:headEnd/>
            <a:tailEnd/>
          </a:ln>
          <a:effectLst/>
        </p:spPr>
        <p:txBody>
          <a:bodyPr/>
          <a:lstStyle/>
          <a:p>
            <a:endParaRPr lang="en-US"/>
          </a:p>
        </p:txBody>
      </p:sp>
      <p:sp>
        <p:nvSpPr>
          <p:cNvPr id="499743" name="Rectangle 31"/>
          <p:cNvSpPr>
            <a:spLocks noChangeArrowheads="1"/>
          </p:cNvSpPr>
          <p:nvPr/>
        </p:nvSpPr>
        <p:spPr bwMode="auto">
          <a:xfrm>
            <a:off x="4648200" y="4114800"/>
            <a:ext cx="762000" cy="6096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sz="1600">
                <a:latin typeface="Times New Roman" pitchFamily="18" charset="0"/>
              </a:rPr>
              <a:t>EX</a:t>
            </a:r>
          </a:p>
        </p:txBody>
      </p:sp>
      <p:sp>
        <p:nvSpPr>
          <p:cNvPr id="499744" name="Text Box 32"/>
          <p:cNvSpPr txBox="1">
            <a:spLocks noChangeArrowheads="1"/>
          </p:cNvSpPr>
          <p:nvPr/>
        </p:nvSpPr>
        <p:spPr bwMode="auto">
          <a:xfrm>
            <a:off x="5376863" y="3260725"/>
            <a:ext cx="396875"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regs</a:t>
            </a:r>
          </a:p>
        </p:txBody>
      </p:sp>
      <p:sp>
        <p:nvSpPr>
          <p:cNvPr id="499745" name="Line 33"/>
          <p:cNvSpPr>
            <a:spLocks noChangeShapeType="1"/>
          </p:cNvSpPr>
          <p:nvPr/>
        </p:nvSpPr>
        <p:spPr bwMode="auto">
          <a:xfrm flipH="1">
            <a:off x="3810000" y="3886200"/>
            <a:ext cx="1752600" cy="0"/>
          </a:xfrm>
          <a:prstGeom prst="line">
            <a:avLst/>
          </a:prstGeom>
          <a:noFill/>
          <a:ln w="12700">
            <a:solidFill>
              <a:schemeClr val="tx1"/>
            </a:solidFill>
            <a:round/>
            <a:headEnd/>
            <a:tailEnd/>
          </a:ln>
          <a:effectLst/>
        </p:spPr>
        <p:txBody>
          <a:bodyPr/>
          <a:lstStyle/>
          <a:p>
            <a:endParaRPr lang="en-US"/>
          </a:p>
        </p:txBody>
      </p:sp>
      <p:sp>
        <p:nvSpPr>
          <p:cNvPr id="499746" name="Line 34"/>
          <p:cNvSpPr>
            <a:spLocks noChangeShapeType="1"/>
          </p:cNvSpPr>
          <p:nvPr/>
        </p:nvSpPr>
        <p:spPr bwMode="auto">
          <a:xfrm>
            <a:off x="4267200" y="4419600"/>
            <a:ext cx="381000" cy="0"/>
          </a:xfrm>
          <a:prstGeom prst="line">
            <a:avLst/>
          </a:prstGeom>
          <a:noFill/>
          <a:ln w="12700">
            <a:solidFill>
              <a:schemeClr val="tx1"/>
            </a:solidFill>
            <a:round/>
            <a:headEnd/>
            <a:tailEnd type="triangle" w="med" len="med"/>
          </a:ln>
          <a:effectLst/>
        </p:spPr>
        <p:txBody>
          <a:bodyPr/>
          <a:lstStyle/>
          <a:p>
            <a:endParaRPr lang="en-US"/>
          </a:p>
        </p:txBody>
      </p:sp>
      <p:grpSp>
        <p:nvGrpSpPr>
          <p:cNvPr id="4" name="Group 35"/>
          <p:cNvGrpSpPr>
            <a:grpSpLocks/>
          </p:cNvGrpSpPr>
          <p:nvPr/>
        </p:nvGrpSpPr>
        <p:grpSpPr bwMode="auto">
          <a:xfrm>
            <a:off x="4114800" y="4267200"/>
            <a:ext cx="152400" cy="381000"/>
            <a:chOff x="912" y="1680"/>
            <a:chExt cx="96" cy="240"/>
          </a:xfrm>
        </p:grpSpPr>
        <p:sp>
          <p:nvSpPr>
            <p:cNvPr id="499748" name="Line 36"/>
            <p:cNvSpPr>
              <a:spLocks noChangeShapeType="1"/>
            </p:cNvSpPr>
            <p:nvPr/>
          </p:nvSpPr>
          <p:spPr bwMode="auto">
            <a:xfrm>
              <a:off x="912" y="1680"/>
              <a:ext cx="96" cy="48"/>
            </a:xfrm>
            <a:prstGeom prst="line">
              <a:avLst/>
            </a:prstGeom>
            <a:noFill/>
            <a:ln w="9525">
              <a:solidFill>
                <a:schemeClr val="tx1"/>
              </a:solidFill>
              <a:round/>
              <a:headEnd/>
              <a:tailEnd/>
            </a:ln>
            <a:effectLst/>
          </p:spPr>
          <p:txBody>
            <a:bodyPr/>
            <a:lstStyle/>
            <a:p>
              <a:endParaRPr lang="en-US"/>
            </a:p>
          </p:txBody>
        </p:sp>
        <p:sp>
          <p:nvSpPr>
            <p:cNvPr id="499749" name="Line 37"/>
            <p:cNvSpPr>
              <a:spLocks noChangeShapeType="1"/>
            </p:cNvSpPr>
            <p:nvPr/>
          </p:nvSpPr>
          <p:spPr bwMode="auto">
            <a:xfrm flipV="1">
              <a:off x="912" y="1872"/>
              <a:ext cx="96" cy="48"/>
            </a:xfrm>
            <a:prstGeom prst="line">
              <a:avLst/>
            </a:prstGeom>
            <a:noFill/>
            <a:ln w="9525">
              <a:solidFill>
                <a:schemeClr val="tx1"/>
              </a:solidFill>
              <a:round/>
              <a:headEnd/>
              <a:tailEnd/>
            </a:ln>
            <a:effectLst/>
          </p:spPr>
          <p:txBody>
            <a:bodyPr/>
            <a:lstStyle/>
            <a:p>
              <a:endParaRPr lang="en-US"/>
            </a:p>
          </p:txBody>
        </p:sp>
        <p:sp>
          <p:nvSpPr>
            <p:cNvPr id="499750" name="Line 38"/>
            <p:cNvSpPr>
              <a:spLocks noChangeShapeType="1"/>
            </p:cNvSpPr>
            <p:nvPr/>
          </p:nvSpPr>
          <p:spPr bwMode="auto">
            <a:xfrm>
              <a:off x="1008" y="1728"/>
              <a:ext cx="0" cy="144"/>
            </a:xfrm>
            <a:prstGeom prst="line">
              <a:avLst/>
            </a:prstGeom>
            <a:noFill/>
            <a:ln w="9525">
              <a:solidFill>
                <a:schemeClr val="tx1"/>
              </a:solidFill>
              <a:round/>
              <a:headEnd/>
              <a:tailEnd/>
            </a:ln>
            <a:effectLst/>
          </p:spPr>
          <p:txBody>
            <a:bodyPr/>
            <a:lstStyle/>
            <a:p>
              <a:endParaRPr lang="en-US"/>
            </a:p>
          </p:txBody>
        </p:sp>
        <p:sp>
          <p:nvSpPr>
            <p:cNvPr id="499751" name="Line 39"/>
            <p:cNvSpPr>
              <a:spLocks noChangeShapeType="1"/>
            </p:cNvSpPr>
            <p:nvPr/>
          </p:nvSpPr>
          <p:spPr bwMode="auto">
            <a:xfrm>
              <a:off x="912" y="1680"/>
              <a:ext cx="0" cy="240"/>
            </a:xfrm>
            <a:prstGeom prst="line">
              <a:avLst/>
            </a:prstGeom>
            <a:noFill/>
            <a:ln w="9525">
              <a:solidFill>
                <a:schemeClr val="tx1"/>
              </a:solidFill>
              <a:round/>
              <a:headEnd/>
              <a:tailEnd/>
            </a:ln>
            <a:effectLst/>
          </p:spPr>
          <p:txBody>
            <a:bodyPr/>
            <a:lstStyle/>
            <a:p>
              <a:endParaRPr lang="en-US"/>
            </a:p>
          </p:txBody>
        </p:sp>
      </p:grpSp>
      <p:sp>
        <p:nvSpPr>
          <p:cNvPr id="499752" name="Line 40"/>
          <p:cNvSpPr>
            <a:spLocks noChangeShapeType="1"/>
          </p:cNvSpPr>
          <p:nvPr/>
        </p:nvSpPr>
        <p:spPr bwMode="auto">
          <a:xfrm>
            <a:off x="3810000" y="4343400"/>
            <a:ext cx="304800" cy="0"/>
          </a:xfrm>
          <a:prstGeom prst="line">
            <a:avLst/>
          </a:prstGeom>
          <a:noFill/>
          <a:ln w="12700">
            <a:solidFill>
              <a:schemeClr val="tx1"/>
            </a:solidFill>
            <a:round/>
            <a:headEnd/>
            <a:tailEnd type="triangle" w="med" len="med"/>
          </a:ln>
          <a:effectLst/>
        </p:spPr>
        <p:txBody>
          <a:bodyPr/>
          <a:lstStyle/>
          <a:p>
            <a:endParaRPr lang="en-US"/>
          </a:p>
        </p:txBody>
      </p:sp>
      <p:sp>
        <p:nvSpPr>
          <p:cNvPr id="499753" name="Line 41"/>
          <p:cNvSpPr>
            <a:spLocks noChangeShapeType="1"/>
          </p:cNvSpPr>
          <p:nvPr/>
        </p:nvSpPr>
        <p:spPr bwMode="auto">
          <a:xfrm>
            <a:off x="3810000" y="3886200"/>
            <a:ext cx="0" cy="457200"/>
          </a:xfrm>
          <a:prstGeom prst="line">
            <a:avLst/>
          </a:prstGeom>
          <a:noFill/>
          <a:ln w="12700">
            <a:solidFill>
              <a:schemeClr val="tx1"/>
            </a:solidFill>
            <a:round/>
            <a:headEnd/>
            <a:tailEnd/>
          </a:ln>
          <a:effectLst/>
        </p:spPr>
        <p:txBody>
          <a:bodyPr/>
          <a:lstStyle/>
          <a:p>
            <a:endParaRPr lang="en-US"/>
          </a:p>
        </p:txBody>
      </p:sp>
      <p:sp>
        <p:nvSpPr>
          <p:cNvPr id="499754" name="Text Box 42"/>
          <p:cNvSpPr txBox="1">
            <a:spLocks noChangeArrowheads="1"/>
          </p:cNvSpPr>
          <p:nvPr/>
        </p:nvSpPr>
        <p:spPr bwMode="auto">
          <a:xfrm>
            <a:off x="4205288" y="4222750"/>
            <a:ext cx="396875"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regs</a:t>
            </a:r>
          </a:p>
        </p:txBody>
      </p:sp>
      <p:sp>
        <p:nvSpPr>
          <p:cNvPr id="499755" name="Line 43"/>
          <p:cNvSpPr>
            <a:spLocks noChangeShapeType="1"/>
          </p:cNvSpPr>
          <p:nvPr/>
        </p:nvSpPr>
        <p:spPr bwMode="auto">
          <a:xfrm>
            <a:off x="5562600" y="3505200"/>
            <a:ext cx="0" cy="381000"/>
          </a:xfrm>
          <a:prstGeom prst="line">
            <a:avLst/>
          </a:prstGeom>
          <a:noFill/>
          <a:ln w="12700">
            <a:solidFill>
              <a:schemeClr val="tx1"/>
            </a:solidFill>
            <a:round/>
            <a:headEnd/>
            <a:tailEnd/>
          </a:ln>
          <a:effectLst/>
        </p:spPr>
        <p:txBody>
          <a:bodyPr/>
          <a:lstStyle/>
          <a:p>
            <a:endParaRPr lang="en-US"/>
          </a:p>
        </p:txBody>
      </p:sp>
      <p:sp>
        <p:nvSpPr>
          <p:cNvPr id="499756" name="Rectangle 44"/>
          <p:cNvSpPr>
            <a:spLocks noChangeArrowheads="1"/>
          </p:cNvSpPr>
          <p:nvPr/>
        </p:nvSpPr>
        <p:spPr bwMode="auto">
          <a:xfrm>
            <a:off x="4648200" y="5029200"/>
            <a:ext cx="762000" cy="6096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sz="1600">
                <a:latin typeface="Times New Roman" pitchFamily="18" charset="0"/>
              </a:rPr>
              <a:t>MEM</a:t>
            </a:r>
            <a:br>
              <a:rPr lang="en-US" sz="1600">
                <a:latin typeface="Times New Roman" pitchFamily="18" charset="0"/>
              </a:rPr>
            </a:br>
            <a:endParaRPr lang="en-US" sz="1600">
              <a:latin typeface="Times New Roman" pitchFamily="18" charset="0"/>
            </a:endParaRPr>
          </a:p>
        </p:txBody>
      </p:sp>
      <p:sp>
        <p:nvSpPr>
          <p:cNvPr id="499757" name="Text Box 45"/>
          <p:cNvSpPr txBox="1">
            <a:spLocks noChangeArrowheads="1"/>
          </p:cNvSpPr>
          <p:nvPr/>
        </p:nvSpPr>
        <p:spPr bwMode="auto">
          <a:xfrm>
            <a:off x="5376863" y="4175125"/>
            <a:ext cx="595312"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res/addr</a:t>
            </a:r>
          </a:p>
        </p:txBody>
      </p:sp>
      <p:sp>
        <p:nvSpPr>
          <p:cNvPr id="499758" name="Line 46"/>
          <p:cNvSpPr>
            <a:spLocks noChangeShapeType="1"/>
          </p:cNvSpPr>
          <p:nvPr/>
        </p:nvSpPr>
        <p:spPr bwMode="auto">
          <a:xfrm flipH="1">
            <a:off x="3810000" y="4800600"/>
            <a:ext cx="1752600" cy="0"/>
          </a:xfrm>
          <a:prstGeom prst="line">
            <a:avLst/>
          </a:prstGeom>
          <a:noFill/>
          <a:ln w="12700">
            <a:solidFill>
              <a:schemeClr val="tx1"/>
            </a:solidFill>
            <a:round/>
            <a:headEnd/>
            <a:tailEnd/>
          </a:ln>
          <a:effectLst/>
        </p:spPr>
        <p:txBody>
          <a:bodyPr/>
          <a:lstStyle/>
          <a:p>
            <a:endParaRPr lang="en-US"/>
          </a:p>
        </p:txBody>
      </p:sp>
      <p:sp>
        <p:nvSpPr>
          <p:cNvPr id="499759" name="Line 47"/>
          <p:cNvSpPr>
            <a:spLocks noChangeShapeType="1"/>
          </p:cNvSpPr>
          <p:nvPr/>
        </p:nvSpPr>
        <p:spPr bwMode="auto">
          <a:xfrm>
            <a:off x="4267200" y="5334000"/>
            <a:ext cx="381000" cy="0"/>
          </a:xfrm>
          <a:prstGeom prst="line">
            <a:avLst/>
          </a:prstGeom>
          <a:noFill/>
          <a:ln w="12700">
            <a:solidFill>
              <a:schemeClr val="tx1"/>
            </a:solidFill>
            <a:round/>
            <a:headEnd/>
            <a:tailEnd type="triangle" w="med" len="med"/>
          </a:ln>
          <a:effectLst/>
        </p:spPr>
        <p:txBody>
          <a:bodyPr/>
          <a:lstStyle/>
          <a:p>
            <a:endParaRPr lang="en-US"/>
          </a:p>
        </p:txBody>
      </p:sp>
      <p:grpSp>
        <p:nvGrpSpPr>
          <p:cNvPr id="5" name="Group 48"/>
          <p:cNvGrpSpPr>
            <a:grpSpLocks/>
          </p:cNvGrpSpPr>
          <p:nvPr/>
        </p:nvGrpSpPr>
        <p:grpSpPr bwMode="auto">
          <a:xfrm>
            <a:off x="4114800" y="5181600"/>
            <a:ext cx="152400" cy="381000"/>
            <a:chOff x="912" y="1680"/>
            <a:chExt cx="96" cy="240"/>
          </a:xfrm>
        </p:grpSpPr>
        <p:sp>
          <p:nvSpPr>
            <p:cNvPr id="499761" name="Line 49"/>
            <p:cNvSpPr>
              <a:spLocks noChangeShapeType="1"/>
            </p:cNvSpPr>
            <p:nvPr/>
          </p:nvSpPr>
          <p:spPr bwMode="auto">
            <a:xfrm>
              <a:off x="912" y="1680"/>
              <a:ext cx="96" cy="48"/>
            </a:xfrm>
            <a:prstGeom prst="line">
              <a:avLst/>
            </a:prstGeom>
            <a:noFill/>
            <a:ln w="9525">
              <a:solidFill>
                <a:schemeClr val="tx1"/>
              </a:solidFill>
              <a:round/>
              <a:headEnd/>
              <a:tailEnd/>
            </a:ln>
            <a:effectLst/>
          </p:spPr>
          <p:txBody>
            <a:bodyPr/>
            <a:lstStyle/>
            <a:p>
              <a:endParaRPr lang="en-US"/>
            </a:p>
          </p:txBody>
        </p:sp>
        <p:sp>
          <p:nvSpPr>
            <p:cNvPr id="499762" name="Line 50"/>
            <p:cNvSpPr>
              <a:spLocks noChangeShapeType="1"/>
            </p:cNvSpPr>
            <p:nvPr/>
          </p:nvSpPr>
          <p:spPr bwMode="auto">
            <a:xfrm flipV="1">
              <a:off x="912" y="1872"/>
              <a:ext cx="96" cy="48"/>
            </a:xfrm>
            <a:prstGeom prst="line">
              <a:avLst/>
            </a:prstGeom>
            <a:noFill/>
            <a:ln w="9525">
              <a:solidFill>
                <a:schemeClr val="tx1"/>
              </a:solidFill>
              <a:round/>
              <a:headEnd/>
              <a:tailEnd/>
            </a:ln>
            <a:effectLst/>
          </p:spPr>
          <p:txBody>
            <a:bodyPr/>
            <a:lstStyle/>
            <a:p>
              <a:endParaRPr lang="en-US"/>
            </a:p>
          </p:txBody>
        </p:sp>
        <p:sp>
          <p:nvSpPr>
            <p:cNvPr id="499763" name="Line 51"/>
            <p:cNvSpPr>
              <a:spLocks noChangeShapeType="1"/>
            </p:cNvSpPr>
            <p:nvPr/>
          </p:nvSpPr>
          <p:spPr bwMode="auto">
            <a:xfrm>
              <a:off x="1008" y="1728"/>
              <a:ext cx="0" cy="144"/>
            </a:xfrm>
            <a:prstGeom prst="line">
              <a:avLst/>
            </a:prstGeom>
            <a:noFill/>
            <a:ln w="9525">
              <a:solidFill>
                <a:schemeClr val="tx1"/>
              </a:solidFill>
              <a:round/>
              <a:headEnd/>
              <a:tailEnd/>
            </a:ln>
            <a:effectLst/>
          </p:spPr>
          <p:txBody>
            <a:bodyPr/>
            <a:lstStyle/>
            <a:p>
              <a:endParaRPr lang="en-US"/>
            </a:p>
          </p:txBody>
        </p:sp>
        <p:sp>
          <p:nvSpPr>
            <p:cNvPr id="499764" name="Line 52"/>
            <p:cNvSpPr>
              <a:spLocks noChangeShapeType="1"/>
            </p:cNvSpPr>
            <p:nvPr/>
          </p:nvSpPr>
          <p:spPr bwMode="auto">
            <a:xfrm>
              <a:off x="912" y="1680"/>
              <a:ext cx="0" cy="240"/>
            </a:xfrm>
            <a:prstGeom prst="line">
              <a:avLst/>
            </a:prstGeom>
            <a:noFill/>
            <a:ln w="9525">
              <a:solidFill>
                <a:schemeClr val="tx1"/>
              </a:solidFill>
              <a:round/>
              <a:headEnd/>
              <a:tailEnd/>
            </a:ln>
            <a:effectLst/>
          </p:spPr>
          <p:txBody>
            <a:bodyPr/>
            <a:lstStyle/>
            <a:p>
              <a:endParaRPr lang="en-US"/>
            </a:p>
          </p:txBody>
        </p:sp>
      </p:grpSp>
      <p:sp>
        <p:nvSpPr>
          <p:cNvPr id="499765" name="Line 53"/>
          <p:cNvSpPr>
            <a:spLocks noChangeShapeType="1"/>
          </p:cNvSpPr>
          <p:nvPr/>
        </p:nvSpPr>
        <p:spPr bwMode="auto">
          <a:xfrm>
            <a:off x="3810000" y="5257800"/>
            <a:ext cx="304800" cy="0"/>
          </a:xfrm>
          <a:prstGeom prst="line">
            <a:avLst/>
          </a:prstGeom>
          <a:noFill/>
          <a:ln w="12700">
            <a:solidFill>
              <a:schemeClr val="tx1"/>
            </a:solidFill>
            <a:round/>
            <a:headEnd/>
            <a:tailEnd type="triangle" w="med" len="med"/>
          </a:ln>
          <a:effectLst/>
        </p:spPr>
        <p:txBody>
          <a:bodyPr/>
          <a:lstStyle/>
          <a:p>
            <a:endParaRPr lang="en-US"/>
          </a:p>
        </p:txBody>
      </p:sp>
      <p:sp>
        <p:nvSpPr>
          <p:cNvPr id="499766" name="Line 54"/>
          <p:cNvSpPr>
            <a:spLocks noChangeShapeType="1"/>
          </p:cNvSpPr>
          <p:nvPr/>
        </p:nvSpPr>
        <p:spPr bwMode="auto">
          <a:xfrm>
            <a:off x="3810000" y="4800600"/>
            <a:ext cx="0" cy="457200"/>
          </a:xfrm>
          <a:prstGeom prst="line">
            <a:avLst/>
          </a:prstGeom>
          <a:noFill/>
          <a:ln w="12700">
            <a:solidFill>
              <a:schemeClr val="tx1"/>
            </a:solidFill>
            <a:round/>
            <a:headEnd/>
            <a:tailEnd/>
          </a:ln>
          <a:effectLst/>
        </p:spPr>
        <p:txBody>
          <a:bodyPr/>
          <a:lstStyle/>
          <a:p>
            <a:endParaRPr lang="en-US"/>
          </a:p>
        </p:txBody>
      </p:sp>
      <p:sp>
        <p:nvSpPr>
          <p:cNvPr id="499767" name="Text Box 55"/>
          <p:cNvSpPr txBox="1">
            <a:spLocks noChangeArrowheads="1"/>
          </p:cNvSpPr>
          <p:nvPr/>
        </p:nvSpPr>
        <p:spPr bwMode="auto">
          <a:xfrm>
            <a:off x="4205288" y="5137150"/>
            <a:ext cx="411162"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addr</a:t>
            </a:r>
          </a:p>
        </p:txBody>
      </p:sp>
      <p:sp>
        <p:nvSpPr>
          <p:cNvPr id="499768" name="Line 56"/>
          <p:cNvSpPr>
            <a:spLocks noChangeShapeType="1"/>
          </p:cNvSpPr>
          <p:nvPr/>
        </p:nvSpPr>
        <p:spPr bwMode="auto">
          <a:xfrm>
            <a:off x="5562600" y="4419600"/>
            <a:ext cx="0" cy="381000"/>
          </a:xfrm>
          <a:prstGeom prst="line">
            <a:avLst/>
          </a:prstGeom>
          <a:noFill/>
          <a:ln w="12700">
            <a:solidFill>
              <a:schemeClr val="tx1"/>
            </a:solidFill>
            <a:round/>
            <a:headEnd/>
            <a:tailEnd/>
          </a:ln>
          <a:effectLst/>
        </p:spPr>
        <p:txBody>
          <a:bodyPr/>
          <a:lstStyle/>
          <a:p>
            <a:endParaRPr lang="en-US"/>
          </a:p>
        </p:txBody>
      </p:sp>
      <p:sp>
        <p:nvSpPr>
          <p:cNvPr id="499769" name="Line 57"/>
          <p:cNvSpPr>
            <a:spLocks noChangeShapeType="1"/>
          </p:cNvSpPr>
          <p:nvPr/>
        </p:nvSpPr>
        <p:spPr bwMode="auto">
          <a:xfrm>
            <a:off x="5410200" y="5334000"/>
            <a:ext cx="1600200" cy="0"/>
          </a:xfrm>
          <a:prstGeom prst="line">
            <a:avLst/>
          </a:prstGeom>
          <a:noFill/>
          <a:ln w="12700">
            <a:solidFill>
              <a:schemeClr val="tx1"/>
            </a:solidFill>
            <a:round/>
            <a:headEnd/>
            <a:tailEnd/>
          </a:ln>
          <a:effectLst/>
        </p:spPr>
        <p:txBody>
          <a:bodyPr/>
          <a:lstStyle/>
          <a:p>
            <a:endParaRPr lang="en-US"/>
          </a:p>
        </p:txBody>
      </p:sp>
      <p:sp>
        <p:nvSpPr>
          <p:cNvPr id="499770" name="Text Box 58"/>
          <p:cNvSpPr txBox="1">
            <a:spLocks noChangeArrowheads="1"/>
          </p:cNvSpPr>
          <p:nvPr/>
        </p:nvSpPr>
        <p:spPr bwMode="auto">
          <a:xfrm>
            <a:off x="5376863" y="5089525"/>
            <a:ext cx="466725" cy="244475"/>
          </a:xfrm>
          <a:prstGeom prst="rect">
            <a:avLst/>
          </a:prstGeom>
          <a:noFill/>
          <a:ln w="9525">
            <a:noFill/>
            <a:miter lim="800000"/>
            <a:headEnd/>
            <a:tailEnd/>
          </a:ln>
          <a:effectLst/>
        </p:spPr>
        <p:txBody>
          <a:bodyPr wrap="none">
            <a:spAutoFit/>
          </a:bodyPr>
          <a:lstStyle/>
          <a:p>
            <a:pPr algn="l" eaLnBrk="0" hangingPunct="0"/>
            <a:r>
              <a:rPr lang="en-US" sz="1000">
                <a:latin typeface="Times New Roman" pitchFamily="18" charset="0"/>
              </a:rPr>
              <a:t>result</a:t>
            </a:r>
          </a:p>
        </p:txBody>
      </p:sp>
      <p:sp>
        <p:nvSpPr>
          <p:cNvPr id="499771" name="Line 59"/>
          <p:cNvSpPr>
            <a:spLocks noChangeShapeType="1"/>
          </p:cNvSpPr>
          <p:nvPr/>
        </p:nvSpPr>
        <p:spPr bwMode="auto">
          <a:xfrm>
            <a:off x="7010400" y="4343400"/>
            <a:ext cx="0" cy="990600"/>
          </a:xfrm>
          <a:prstGeom prst="line">
            <a:avLst/>
          </a:prstGeom>
          <a:noFill/>
          <a:ln w="12700">
            <a:solidFill>
              <a:schemeClr val="tx1"/>
            </a:solidFill>
            <a:round/>
            <a:headEnd/>
            <a:tailEnd/>
          </a:ln>
          <a:effectLst/>
        </p:spPr>
        <p:txBody>
          <a:bodyPr/>
          <a:lstStyle/>
          <a:p>
            <a:endParaRPr lang="en-US"/>
          </a:p>
        </p:txBody>
      </p:sp>
      <p:sp>
        <p:nvSpPr>
          <p:cNvPr id="499772" name="Line 60"/>
          <p:cNvSpPr>
            <a:spLocks noChangeShapeType="1"/>
          </p:cNvSpPr>
          <p:nvPr/>
        </p:nvSpPr>
        <p:spPr bwMode="auto">
          <a:xfrm>
            <a:off x="4114800" y="2514600"/>
            <a:ext cx="152400" cy="76200"/>
          </a:xfrm>
          <a:prstGeom prst="line">
            <a:avLst/>
          </a:prstGeom>
          <a:noFill/>
          <a:ln w="12700">
            <a:solidFill>
              <a:schemeClr val="tx1"/>
            </a:solidFill>
            <a:round/>
            <a:headEnd/>
            <a:tailEnd/>
          </a:ln>
          <a:effectLst/>
        </p:spPr>
        <p:txBody>
          <a:bodyPr/>
          <a:lstStyle/>
          <a:p>
            <a:endParaRPr lang="en-US"/>
          </a:p>
        </p:txBody>
      </p:sp>
      <p:sp>
        <p:nvSpPr>
          <p:cNvPr id="499773" name="Line 61"/>
          <p:cNvSpPr>
            <a:spLocks noChangeShapeType="1"/>
          </p:cNvSpPr>
          <p:nvPr/>
        </p:nvSpPr>
        <p:spPr bwMode="auto">
          <a:xfrm>
            <a:off x="4114800" y="3429000"/>
            <a:ext cx="152400" cy="76200"/>
          </a:xfrm>
          <a:prstGeom prst="line">
            <a:avLst/>
          </a:prstGeom>
          <a:noFill/>
          <a:ln w="12700">
            <a:solidFill>
              <a:schemeClr val="tx1"/>
            </a:solidFill>
            <a:round/>
            <a:headEnd/>
            <a:tailEnd/>
          </a:ln>
          <a:effectLst/>
        </p:spPr>
        <p:txBody>
          <a:bodyPr/>
          <a:lstStyle/>
          <a:p>
            <a:endParaRPr lang="en-US"/>
          </a:p>
        </p:txBody>
      </p:sp>
      <p:sp>
        <p:nvSpPr>
          <p:cNvPr id="499774" name="Line 62"/>
          <p:cNvSpPr>
            <a:spLocks noChangeShapeType="1"/>
          </p:cNvSpPr>
          <p:nvPr/>
        </p:nvSpPr>
        <p:spPr bwMode="auto">
          <a:xfrm>
            <a:off x="4114800" y="4343400"/>
            <a:ext cx="152400" cy="76200"/>
          </a:xfrm>
          <a:prstGeom prst="line">
            <a:avLst/>
          </a:prstGeom>
          <a:noFill/>
          <a:ln w="12700">
            <a:solidFill>
              <a:schemeClr val="tx1"/>
            </a:solidFill>
            <a:round/>
            <a:headEnd/>
            <a:tailEnd/>
          </a:ln>
          <a:effectLst/>
        </p:spPr>
        <p:txBody>
          <a:bodyPr/>
          <a:lstStyle/>
          <a:p>
            <a:endParaRPr lang="en-US"/>
          </a:p>
        </p:txBody>
      </p:sp>
      <p:sp>
        <p:nvSpPr>
          <p:cNvPr id="499775" name="Line 63"/>
          <p:cNvSpPr>
            <a:spLocks noChangeShapeType="1"/>
          </p:cNvSpPr>
          <p:nvPr/>
        </p:nvSpPr>
        <p:spPr bwMode="auto">
          <a:xfrm>
            <a:off x="4114800" y="5257800"/>
            <a:ext cx="152400" cy="76200"/>
          </a:xfrm>
          <a:prstGeom prst="line">
            <a:avLst/>
          </a:prstGeom>
          <a:noFill/>
          <a:ln w="12700">
            <a:solidFill>
              <a:schemeClr val="tx1"/>
            </a:solidFill>
            <a:round/>
            <a:headEnd/>
            <a:tailEnd/>
          </a:ln>
          <a:effectLst/>
        </p:spPr>
        <p:txBody>
          <a:bodyPr/>
          <a:lstStyle/>
          <a:p>
            <a:endParaRPr lang="en-US"/>
          </a:p>
        </p:txBody>
      </p:sp>
      <p:sp>
        <p:nvSpPr>
          <p:cNvPr id="499776" name="Line 64"/>
          <p:cNvSpPr>
            <a:spLocks noChangeShapeType="1"/>
          </p:cNvSpPr>
          <p:nvPr/>
        </p:nvSpPr>
        <p:spPr bwMode="auto">
          <a:xfrm>
            <a:off x="5410200" y="3505200"/>
            <a:ext cx="152400" cy="0"/>
          </a:xfrm>
          <a:prstGeom prst="line">
            <a:avLst/>
          </a:prstGeom>
          <a:noFill/>
          <a:ln w="12700">
            <a:solidFill>
              <a:schemeClr val="tx1"/>
            </a:solidFill>
            <a:round/>
            <a:headEnd/>
            <a:tailEnd/>
          </a:ln>
          <a:effectLst/>
        </p:spPr>
        <p:txBody>
          <a:bodyPr/>
          <a:lstStyle/>
          <a:p>
            <a:endParaRPr lang="en-US"/>
          </a:p>
        </p:txBody>
      </p:sp>
      <p:sp>
        <p:nvSpPr>
          <p:cNvPr id="499777" name="Line 65"/>
          <p:cNvSpPr>
            <a:spLocks noChangeShapeType="1"/>
          </p:cNvSpPr>
          <p:nvPr/>
        </p:nvSpPr>
        <p:spPr bwMode="auto">
          <a:xfrm>
            <a:off x="5410200" y="4419600"/>
            <a:ext cx="152400" cy="0"/>
          </a:xfrm>
          <a:prstGeom prst="line">
            <a:avLst/>
          </a:prstGeom>
          <a:noFill/>
          <a:ln w="12700">
            <a:solidFill>
              <a:schemeClr val="tx1"/>
            </a:solidFill>
            <a:round/>
            <a:headEnd/>
            <a:tailEnd/>
          </a:ln>
          <a:effectLst/>
        </p:spPr>
        <p:txBody>
          <a:bodyPr/>
          <a:lstStyle/>
          <a:p>
            <a:endParaRPr lang="en-US"/>
          </a:p>
        </p:txBody>
      </p:sp>
      <p:sp>
        <p:nvSpPr>
          <p:cNvPr id="499778" name="AutoShape 66"/>
          <p:cNvSpPr>
            <a:spLocks noChangeArrowheads="1"/>
          </p:cNvSpPr>
          <p:nvPr/>
        </p:nvSpPr>
        <p:spPr bwMode="auto">
          <a:xfrm>
            <a:off x="4800600" y="5410200"/>
            <a:ext cx="457200" cy="152400"/>
          </a:xfrm>
          <a:prstGeom prst="roundRect">
            <a:avLst>
              <a:gd name="adj" fmla="val 16667"/>
            </a:avLst>
          </a:prstGeom>
          <a:solidFill>
            <a:schemeClr val="accent2"/>
          </a:solidFill>
          <a:ln w="9525">
            <a:solidFill>
              <a:schemeClr val="tx1"/>
            </a:solidFill>
            <a:round/>
            <a:headEnd/>
            <a:tailEnd/>
          </a:ln>
          <a:effectLst/>
        </p:spPr>
        <p:txBody>
          <a:bodyPr wrap="none" anchor="ctr"/>
          <a:lstStyle/>
          <a:p>
            <a:r>
              <a:rPr lang="en-US" sz="900">
                <a:solidFill>
                  <a:schemeClr val="bg1"/>
                </a:solidFill>
                <a:latin typeface="Times New Roman" pitchFamily="18" charset="0"/>
              </a:rPr>
              <a:t>D-cache</a:t>
            </a:r>
          </a:p>
        </p:txBody>
      </p:sp>
      <p:sp>
        <p:nvSpPr>
          <p:cNvPr id="499779" name="AutoShape 67"/>
          <p:cNvSpPr>
            <a:spLocks noChangeArrowheads="1"/>
          </p:cNvSpPr>
          <p:nvPr/>
        </p:nvSpPr>
        <p:spPr bwMode="auto">
          <a:xfrm>
            <a:off x="4800600" y="2667000"/>
            <a:ext cx="457200" cy="152400"/>
          </a:xfrm>
          <a:prstGeom prst="roundRect">
            <a:avLst>
              <a:gd name="adj" fmla="val 16667"/>
            </a:avLst>
          </a:prstGeom>
          <a:solidFill>
            <a:schemeClr val="accent2"/>
          </a:solidFill>
          <a:ln w="9525">
            <a:solidFill>
              <a:schemeClr val="tx1"/>
            </a:solidFill>
            <a:round/>
            <a:headEnd/>
            <a:tailEnd/>
          </a:ln>
          <a:effectLst/>
        </p:spPr>
        <p:txBody>
          <a:bodyPr wrap="none" anchor="ctr"/>
          <a:lstStyle/>
          <a:p>
            <a:r>
              <a:rPr lang="en-US" sz="900">
                <a:solidFill>
                  <a:schemeClr val="bg1"/>
                </a:solidFill>
                <a:latin typeface="Times New Roman" pitchFamily="18" charset="0"/>
              </a:rPr>
              <a:t>I-cache</a:t>
            </a:r>
          </a:p>
        </p:txBody>
      </p:sp>
      <p:sp>
        <p:nvSpPr>
          <p:cNvPr id="499780" name="AutoShape 68"/>
          <p:cNvSpPr>
            <a:spLocks noChangeArrowheads="1"/>
          </p:cNvSpPr>
          <p:nvPr/>
        </p:nvSpPr>
        <p:spPr bwMode="auto">
          <a:xfrm>
            <a:off x="4876800" y="3581400"/>
            <a:ext cx="304800" cy="152400"/>
          </a:xfrm>
          <a:prstGeom prst="roundRect">
            <a:avLst>
              <a:gd name="adj" fmla="val 16667"/>
            </a:avLst>
          </a:prstGeom>
          <a:solidFill>
            <a:schemeClr val="accent2"/>
          </a:solidFill>
          <a:ln w="9525">
            <a:solidFill>
              <a:schemeClr val="tx1"/>
            </a:solidFill>
            <a:round/>
            <a:headEnd/>
            <a:tailEnd/>
          </a:ln>
          <a:effectLst/>
        </p:spPr>
        <p:txBody>
          <a:bodyPr wrap="none" anchor="ctr"/>
          <a:lstStyle/>
          <a:p>
            <a:r>
              <a:rPr lang="en-US" sz="900">
                <a:solidFill>
                  <a:schemeClr val="bg1"/>
                </a:solidFill>
                <a:latin typeface="Times New Roman" pitchFamily="18" charset="0"/>
              </a:rPr>
              <a:t>RF</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lstStyle/>
          <a:p>
            <a:fld id="{0F097A35-EB62-4B18-A3C1-5D7CDFA866EC}" type="slidenum">
              <a:rPr lang="en-US"/>
              <a:pPr/>
              <a:t>19</a:t>
            </a:fld>
            <a:endParaRPr lang="en-US"/>
          </a:p>
        </p:txBody>
      </p:sp>
      <p:sp>
        <p:nvSpPr>
          <p:cNvPr id="510978" name="Rectangle 2"/>
          <p:cNvSpPr>
            <a:spLocks noGrp="1" noChangeArrowheads="1"/>
          </p:cNvSpPr>
          <p:nvPr>
            <p:ph type="title"/>
          </p:nvPr>
        </p:nvSpPr>
        <p:spPr/>
        <p:txBody>
          <a:bodyPr/>
          <a:lstStyle/>
          <a:p>
            <a:r>
              <a:rPr lang="en-US"/>
              <a:t>How Can the Simple Checker Keep Up? </a:t>
            </a:r>
          </a:p>
        </p:txBody>
      </p:sp>
      <p:sp>
        <p:nvSpPr>
          <p:cNvPr id="510980" name="AutoShape 4"/>
          <p:cNvSpPr>
            <a:spLocks noChangeArrowheads="1"/>
          </p:cNvSpPr>
          <p:nvPr/>
        </p:nvSpPr>
        <p:spPr bwMode="auto">
          <a:xfrm flipH="1">
            <a:off x="3886200" y="2057400"/>
            <a:ext cx="4572000" cy="1447800"/>
          </a:xfrm>
          <a:prstGeom prst="flowChartOnlineStorage">
            <a:avLst/>
          </a:prstGeom>
          <a:solidFill>
            <a:srgbClr val="C0C0C0"/>
          </a:solidFill>
          <a:ln w="9525">
            <a:noFill/>
            <a:miter lim="800000"/>
            <a:headEnd/>
            <a:tailEnd/>
          </a:ln>
          <a:effectLst/>
        </p:spPr>
        <p:txBody>
          <a:bodyPr wrap="none" anchor="ctr"/>
          <a:lstStyle/>
          <a:p>
            <a:endParaRPr lang="en-US"/>
          </a:p>
        </p:txBody>
      </p:sp>
      <p:sp>
        <p:nvSpPr>
          <p:cNvPr id="510981" name="Text Box 5"/>
          <p:cNvSpPr txBox="1">
            <a:spLocks noChangeArrowheads="1"/>
          </p:cNvSpPr>
          <p:nvPr/>
        </p:nvSpPr>
        <p:spPr bwMode="auto">
          <a:xfrm>
            <a:off x="4533900" y="1981200"/>
            <a:ext cx="1485900" cy="457200"/>
          </a:xfrm>
          <a:prstGeom prst="rect">
            <a:avLst/>
          </a:prstGeom>
          <a:noFill/>
          <a:ln w="9525">
            <a:noFill/>
            <a:miter lim="800000"/>
            <a:headEnd/>
            <a:tailEnd/>
          </a:ln>
          <a:effectLst/>
        </p:spPr>
        <p:txBody>
          <a:bodyPr wrap="none">
            <a:spAutoFit/>
          </a:bodyPr>
          <a:lstStyle/>
          <a:p>
            <a:pPr algn="l"/>
            <a:r>
              <a:rPr lang="en-US">
                <a:solidFill>
                  <a:schemeClr val="bg1"/>
                </a:solidFill>
                <a:latin typeface="Times New Roman" pitchFamily="18" charset="0"/>
              </a:rPr>
              <a:t>Slipstream</a:t>
            </a:r>
          </a:p>
        </p:txBody>
      </p:sp>
      <p:sp>
        <p:nvSpPr>
          <p:cNvPr id="510982" name="Line 6"/>
          <p:cNvSpPr>
            <a:spLocks noChangeShapeType="1"/>
          </p:cNvSpPr>
          <p:nvPr/>
        </p:nvSpPr>
        <p:spPr bwMode="auto">
          <a:xfrm flipH="1">
            <a:off x="3810000" y="1905000"/>
            <a:ext cx="2438400" cy="0"/>
          </a:xfrm>
          <a:prstGeom prst="line">
            <a:avLst/>
          </a:prstGeom>
          <a:noFill/>
          <a:ln w="57150">
            <a:solidFill>
              <a:schemeClr val="folHlink"/>
            </a:solidFill>
            <a:round/>
            <a:headEnd/>
            <a:tailEnd type="triangle" w="med" len="med"/>
          </a:ln>
          <a:effectLst/>
        </p:spPr>
        <p:txBody>
          <a:bodyPr wrap="none" anchor="ctr"/>
          <a:lstStyle/>
          <a:p>
            <a:endParaRPr lang="en-US"/>
          </a:p>
        </p:txBody>
      </p:sp>
      <p:sp>
        <p:nvSpPr>
          <p:cNvPr id="510983" name="Line 7"/>
          <p:cNvSpPr>
            <a:spLocks noChangeShapeType="1"/>
          </p:cNvSpPr>
          <p:nvPr/>
        </p:nvSpPr>
        <p:spPr bwMode="auto">
          <a:xfrm flipH="1">
            <a:off x="3810000" y="3617913"/>
            <a:ext cx="2438400" cy="0"/>
          </a:xfrm>
          <a:prstGeom prst="line">
            <a:avLst/>
          </a:prstGeom>
          <a:noFill/>
          <a:ln w="57150">
            <a:solidFill>
              <a:schemeClr val="folHlink"/>
            </a:solidFill>
            <a:round/>
            <a:headEnd/>
            <a:tailEnd type="triangle" w="med" len="med"/>
          </a:ln>
          <a:effectLst/>
        </p:spPr>
        <p:txBody>
          <a:bodyPr wrap="none" anchor="ctr"/>
          <a:lstStyle/>
          <a:p>
            <a:endParaRPr lang="en-US"/>
          </a:p>
        </p:txBody>
      </p:sp>
      <p:sp>
        <p:nvSpPr>
          <p:cNvPr id="510984" name="Line 8"/>
          <p:cNvSpPr>
            <a:spLocks noChangeShapeType="1"/>
          </p:cNvSpPr>
          <p:nvPr/>
        </p:nvSpPr>
        <p:spPr bwMode="auto">
          <a:xfrm>
            <a:off x="3376613" y="3082925"/>
            <a:ext cx="2590800" cy="0"/>
          </a:xfrm>
          <a:prstGeom prst="line">
            <a:avLst/>
          </a:prstGeom>
          <a:noFill/>
          <a:ln w="9525">
            <a:solidFill>
              <a:schemeClr val="tx1"/>
            </a:solidFill>
            <a:round/>
            <a:headEnd/>
            <a:tailEnd type="triangle" w="med" len="med"/>
          </a:ln>
          <a:effectLst/>
        </p:spPr>
        <p:txBody>
          <a:bodyPr/>
          <a:lstStyle/>
          <a:p>
            <a:endParaRPr lang="en-US"/>
          </a:p>
        </p:txBody>
      </p:sp>
      <p:sp>
        <p:nvSpPr>
          <p:cNvPr id="510985" name="Rectangle 9"/>
          <p:cNvSpPr>
            <a:spLocks noChangeArrowheads="1"/>
          </p:cNvSpPr>
          <p:nvPr/>
        </p:nvSpPr>
        <p:spPr bwMode="auto">
          <a:xfrm>
            <a:off x="3300413" y="2197100"/>
            <a:ext cx="457200" cy="381000"/>
          </a:xfrm>
          <a:prstGeom prst="rect">
            <a:avLst/>
          </a:prstGeom>
          <a:solidFill>
            <a:schemeClr val="bg1"/>
          </a:solidFill>
          <a:ln w="9525">
            <a:solidFill>
              <a:schemeClr val="tx1"/>
            </a:solidFill>
            <a:miter lim="800000"/>
            <a:headEnd/>
            <a:tailEnd/>
          </a:ln>
          <a:effectLst/>
        </p:spPr>
        <p:txBody>
          <a:bodyPr wrap="none" anchor="ctr"/>
          <a:lstStyle/>
          <a:p>
            <a:pPr eaLnBrk="0" hangingPunct="0"/>
            <a:endParaRPr lang="en-US" sz="1400">
              <a:latin typeface="Times New Roman" pitchFamily="18" charset="0"/>
            </a:endParaRPr>
          </a:p>
        </p:txBody>
      </p:sp>
      <p:sp>
        <p:nvSpPr>
          <p:cNvPr id="510986" name="Rectangle 10"/>
          <p:cNvSpPr>
            <a:spLocks noChangeArrowheads="1"/>
          </p:cNvSpPr>
          <p:nvPr/>
        </p:nvSpPr>
        <p:spPr bwMode="auto">
          <a:xfrm>
            <a:off x="3224213" y="2273300"/>
            <a:ext cx="457200" cy="381000"/>
          </a:xfrm>
          <a:prstGeom prst="rect">
            <a:avLst/>
          </a:prstGeom>
          <a:solidFill>
            <a:schemeClr val="bg1"/>
          </a:solidFill>
          <a:ln w="9525">
            <a:solidFill>
              <a:schemeClr val="tx1"/>
            </a:solidFill>
            <a:miter lim="800000"/>
            <a:headEnd/>
            <a:tailEnd/>
          </a:ln>
          <a:effectLst/>
        </p:spPr>
        <p:txBody>
          <a:bodyPr wrap="none" anchor="ctr"/>
          <a:lstStyle/>
          <a:p>
            <a:pPr eaLnBrk="0" hangingPunct="0"/>
            <a:endParaRPr lang="en-US" sz="1400">
              <a:latin typeface="Times New Roman" pitchFamily="18" charset="0"/>
            </a:endParaRPr>
          </a:p>
        </p:txBody>
      </p:sp>
      <p:sp>
        <p:nvSpPr>
          <p:cNvPr id="510987" name="Rectangle 11"/>
          <p:cNvSpPr>
            <a:spLocks noChangeArrowheads="1"/>
          </p:cNvSpPr>
          <p:nvPr/>
        </p:nvSpPr>
        <p:spPr bwMode="auto">
          <a:xfrm>
            <a:off x="633413" y="2892425"/>
            <a:ext cx="457200" cy="3810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400">
                <a:latin typeface="Times New Roman" pitchFamily="18" charset="0"/>
              </a:rPr>
              <a:t>IF</a:t>
            </a:r>
          </a:p>
        </p:txBody>
      </p:sp>
      <p:sp>
        <p:nvSpPr>
          <p:cNvPr id="510988" name="Rectangle 12"/>
          <p:cNvSpPr>
            <a:spLocks noChangeArrowheads="1"/>
          </p:cNvSpPr>
          <p:nvPr/>
        </p:nvSpPr>
        <p:spPr bwMode="auto">
          <a:xfrm>
            <a:off x="1090613" y="2892425"/>
            <a:ext cx="457200" cy="3810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400">
                <a:latin typeface="Times New Roman" pitchFamily="18" charset="0"/>
              </a:rPr>
              <a:t>ID</a:t>
            </a:r>
          </a:p>
        </p:txBody>
      </p:sp>
      <p:sp>
        <p:nvSpPr>
          <p:cNvPr id="510989" name="Rectangle 13"/>
          <p:cNvSpPr>
            <a:spLocks noChangeArrowheads="1"/>
          </p:cNvSpPr>
          <p:nvPr/>
        </p:nvSpPr>
        <p:spPr bwMode="auto">
          <a:xfrm>
            <a:off x="1547813" y="2892425"/>
            <a:ext cx="457200" cy="3810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400">
                <a:latin typeface="Times New Roman" pitchFamily="18" charset="0"/>
              </a:rPr>
              <a:t>REN</a:t>
            </a:r>
          </a:p>
        </p:txBody>
      </p:sp>
      <p:sp>
        <p:nvSpPr>
          <p:cNvPr id="510990" name="Rectangle 14"/>
          <p:cNvSpPr>
            <a:spLocks noChangeArrowheads="1"/>
          </p:cNvSpPr>
          <p:nvPr/>
        </p:nvSpPr>
        <p:spPr bwMode="auto">
          <a:xfrm>
            <a:off x="2005013" y="2892425"/>
            <a:ext cx="457200" cy="3810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400">
                <a:latin typeface="Times New Roman" pitchFamily="18" charset="0"/>
              </a:rPr>
              <a:t>REG</a:t>
            </a:r>
          </a:p>
        </p:txBody>
      </p:sp>
      <p:sp>
        <p:nvSpPr>
          <p:cNvPr id="510991" name="Line 15"/>
          <p:cNvSpPr>
            <a:spLocks noChangeShapeType="1"/>
          </p:cNvSpPr>
          <p:nvPr/>
        </p:nvSpPr>
        <p:spPr bwMode="auto">
          <a:xfrm>
            <a:off x="2462213" y="3082925"/>
            <a:ext cx="304800" cy="0"/>
          </a:xfrm>
          <a:prstGeom prst="line">
            <a:avLst/>
          </a:prstGeom>
          <a:noFill/>
          <a:ln w="9525">
            <a:solidFill>
              <a:schemeClr val="tx1"/>
            </a:solidFill>
            <a:round/>
            <a:headEnd/>
            <a:tailEnd type="triangle" w="med" len="med"/>
          </a:ln>
          <a:effectLst/>
        </p:spPr>
        <p:txBody>
          <a:bodyPr/>
          <a:lstStyle/>
          <a:p>
            <a:endParaRPr lang="en-US"/>
          </a:p>
        </p:txBody>
      </p:sp>
      <p:sp>
        <p:nvSpPr>
          <p:cNvPr id="510992" name="Rectangle 16"/>
          <p:cNvSpPr>
            <a:spLocks noChangeArrowheads="1"/>
          </p:cNvSpPr>
          <p:nvPr/>
        </p:nvSpPr>
        <p:spPr bwMode="auto">
          <a:xfrm>
            <a:off x="3148013" y="2349500"/>
            <a:ext cx="457200" cy="3810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400">
                <a:latin typeface="Times New Roman" pitchFamily="18" charset="0"/>
              </a:rPr>
              <a:t>EX/</a:t>
            </a:r>
          </a:p>
          <a:p>
            <a:pPr eaLnBrk="0" hangingPunct="0"/>
            <a:r>
              <a:rPr lang="en-US" sz="1400">
                <a:latin typeface="Times New Roman" pitchFamily="18" charset="0"/>
              </a:rPr>
              <a:t>MEM</a:t>
            </a:r>
          </a:p>
        </p:txBody>
      </p:sp>
      <p:sp>
        <p:nvSpPr>
          <p:cNvPr id="510993" name="Line 17"/>
          <p:cNvSpPr>
            <a:spLocks noChangeShapeType="1"/>
          </p:cNvSpPr>
          <p:nvPr/>
        </p:nvSpPr>
        <p:spPr bwMode="auto">
          <a:xfrm flipV="1">
            <a:off x="2995613" y="2501900"/>
            <a:ext cx="0" cy="457200"/>
          </a:xfrm>
          <a:prstGeom prst="line">
            <a:avLst/>
          </a:prstGeom>
          <a:noFill/>
          <a:ln w="9525">
            <a:solidFill>
              <a:schemeClr val="tx1"/>
            </a:solidFill>
            <a:round/>
            <a:headEnd/>
            <a:tailEnd/>
          </a:ln>
          <a:effectLst/>
        </p:spPr>
        <p:txBody>
          <a:bodyPr/>
          <a:lstStyle/>
          <a:p>
            <a:endParaRPr lang="en-US"/>
          </a:p>
        </p:txBody>
      </p:sp>
      <p:sp>
        <p:nvSpPr>
          <p:cNvPr id="510994" name="Line 18"/>
          <p:cNvSpPr>
            <a:spLocks noChangeShapeType="1"/>
          </p:cNvSpPr>
          <p:nvPr/>
        </p:nvSpPr>
        <p:spPr bwMode="auto">
          <a:xfrm>
            <a:off x="2995613" y="2501900"/>
            <a:ext cx="152400" cy="0"/>
          </a:xfrm>
          <a:prstGeom prst="line">
            <a:avLst/>
          </a:prstGeom>
          <a:noFill/>
          <a:ln w="9525">
            <a:solidFill>
              <a:schemeClr val="tx1"/>
            </a:solidFill>
            <a:round/>
            <a:headEnd/>
            <a:tailEnd type="triangle" w="med" len="med"/>
          </a:ln>
          <a:effectLst/>
        </p:spPr>
        <p:txBody>
          <a:bodyPr/>
          <a:lstStyle/>
          <a:p>
            <a:endParaRPr lang="en-US"/>
          </a:p>
        </p:txBody>
      </p:sp>
      <p:sp>
        <p:nvSpPr>
          <p:cNvPr id="510995" name="Line 19"/>
          <p:cNvSpPr>
            <a:spLocks noChangeShapeType="1"/>
          </p:cNvSpPr>
          <p:nvPr/>
        </p:nvSpPr>
        <p:spPr bwMode="auto">
          <a:xfrm>
            <a:off x="3605213" y="2501900"/>
            <a:ext cx="304800" cy="0"/>
          </a:xfrm>
          <a:prstGeom prst="line">
            <a:avLst/>
          </a:prstGeom>
          <a:noFill/>
          <a:ln w="9525">
            <a:solidFill>
              <a:schemeClr val="tx1"/>
            </a:solidFill>
            <a:round/>
            <a:headEnd/>
            <a:tailEnd/>
          </a:ln>
          <a:effectLst/>
        </p:spPr>
        <p:txBody>
          <a:bodyPr/>
          <a:lstStyle/>
          <a:p>
            <a:endParaRPr lang="en-US"/>
          </a:p>
        </p:txBody>
      </p:sp>
      <p:sp>
        <p:nvSpPr>
          <p:cNvPr id="510996" name="Line 20"/>
          <p:cNvSpPr>
            <a:spLocks noChangeShapeType="1"/>
          </p:cNvSpPr>
          <p:nvPr/>
        </p:nvSpPr>
        <p:spPr bwMode="auto">
          <a:xfrm>
            <a:off x="3910013" y="2501900"/>
            <a:ext cx="0" cy="381000"/>
          </a:xfrm>
          <a:prstGeom prst="line">
            <a:avLst/>
          </a:prstGeom>
          <a:noFill/>
          <a:ln w="9525">
            <a:solidFill>
              <a:schemeClr val="tx1"/>
            </a:solidFill>
            <a:round/>
            <a:headEnd/>
            <a:tailEnd type="triangle" w="med" len="med"/>
          </a:ln>
          <a:effectLst/>
        </p:spPr>
        <p:txBody>
          <a:bodyPr/>
          <a:lstStyle/>
          <a:p>
            <a:endParaRPr lang="en-US"/>
          </a:p>
        </p:txBody>
      </p:sp>
      <p:sp>
        <p:nvSpPr>
          <p:cNvPr id="510997" name="Rectangle 21"/>
          <p:cNvSpPr>
            <a:spLocks noChangeArrowheads="1"/>
          </p:cNvSpPr>
          <p:nvPr/>
        </p:nvSpPr>
        <p:spPr bwMode="auto">
          <a:xfrm>
            <a:off x="2767013" y="2892425"/>
            <a:ext cx="1371600" cy="3810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400">
                <a:latin typeface="Times New Roman" pitchFamily="18" charset="0"/>
              </a:rPr>
              <a:t>SCHEDULER</a:t>
            </a:r>
          </a:p>
        </p:txBody>
      </p:sp>
      <p:sp>
        <p:nvSpPr>
          <p:cNvPr id="510998" name="Line 22"/>
          <p:cNvSpPr>
            <a:spLocks noChangeShapeType="1"/>
          </p:cNvSpPr>
          <p:nvPr/>
        </p:nvSpPr>
        <p:spPr bwMode="auto">
          <a:xfrm>
            <a:off x="2919413" y="2892425"/>
            <a:ext cx="0" cy="76200"/>
          </a:xfrm>
          <a:prstGeom prst="line">
            <a:avLst/>
          </a:prstGeom>
          <a:noFill/>
          <a:ln w="9525">
            <a:solidFill>
              <a:schemeClr val="tx1"/>
            </a:solidFill>
            <a:round/>
            <a:headEnd/>
            <a:tailEnd/>
          </a:ln>
          <a:effectLst/>
        </p:spPr>
        <p:txBody>
          <a:bodyPr/>
          <a:lstStyle/>
          <a:p>
            <a:endParaRPr lang="en-US"/>
          </a:p>
        </p:txBody>
      </p:sp>
      <p:sp>
        <p:nvSpPr>
          <p:cNvPr id="510999" name="Line 23"/>
          <p:cNvSpPr>
            <a:spLocks noChangeShapeType="1"/>
          </p:cNvSpPr>
          <p:nvPr/>
        </p:nvSpPr>
        <p:spPr bwMode="auto">
          <a:xfrm>
            <a:off x="3071813" y="2892425"/>
            <a:ext cx="0" cy="76200"/>
          </a:xfrm>
          <a:prstGeom prst="line">
            <a:avLst/>
          </a:prstGeom>
          <a:noFill/>
          <a:ln w="9525">
            <a:solidFill>
              <a:schemeClr val="tx1"/>
            </a:solidFill>
            <a:round/>
            <a:headEnd/>
            <a:tailEnd/>
          </a:ln>
          <a:effectLst/>
        </p:spPr>
        <p:txBody>
          <a:bodyPr/>
          <a:lstStyle/>
          <a:p>
            <a:endParaRPr lang="en-US"/>
          </a:p>
        </p:txBody>
      </p:sp>
      <p:sp>
        <p:nvSpPr>
          <p:cNvPr id="511000" name="Line 24"/>
          <p:cNvSpPr>
            <a:spLocks noChangeShapeType="1"/>
          </p:cNvSpPr>
          <p:nvPr/>
        </p:nvSpPr>
        <p:spPr bwMode="auto">
          <a:xfrm>
            <a:off x="3224213" y="2892425"/>
            <a:ext cx="0" cy="76200"/>
          </a:xfrm>
          <a:prstGeom prst="line">
            <a:avLst/>
          </a:prstGeom>
          <a:noFill/>
          <a:ln w="9525">
            <a:solidFill>
              <a:schemeClr val="tx1"/>
            </a:solidFill>
            <a:round/>
            <a:headEnd/>
            <a:tailEnd/>
          </a:ln>
          <a:effectLst/>
        </p:spPr>
        <p:txBody>
          <a:bodyPr/>
          <a:lstStyle/>
          <a:p>
            <a:endParaRPr lang="en-US"/>
          </a:p>
        </p:txBody>
      </p:sp>
      <p:sp>
        <p:nvSpPr>
          <p:cNvPr id="511001" name="Line 25"/>
          <p:cNvSpPr>
            <a:spLocks noChangeShapeType="1"/>
          </p:cNvSpPr>
          <p:nvPr/>
        </p:nvSpPr>
        <p:spPr bwMode="auto">
          <a:xfrm>
            <a:off x="3376613" y="2892425"/>
            <a:ext cx="0" cy="76200"/>
          </a:xfrm>
          <a:prstGeom prst="line">
            <a:avLst/>
          </a:prstGeom>
          <a:noFill/>
          <a:ln w="9525">
            <a:solidFill>
              <a:schemeClr val="tx1"/>
            </a:solidFill>
            <a:round/>
            <a:headEnd/>
            <a:tailEnd/>
          </a:ln>
          <a:effectLst/>
        </p:spPr>
        <p:txBody>
          <a:bodyPr/>
          <a:lstStyle/>
          <a:p>
            <a:endParaRPr lang="en-US"/>
          </a:p>
        </p:txBody>
      </p:sp>
      <p:sp>
        <p:nvSpPr>
          <p:cNvPr id="511002" name="Line 26"/>
          <p:cNvSpPr>
            <a:spLocks noChangeShapeType="1"/>
          </p:cNvSpPr>
          <p:nvPr/>
        </p:nvSpPr>
        <p:spPr bwMode="auto">
          <a:xfrm>
            <a:off x="3529013" y="2892425"/>
            <a:ext cx="0" cy="76200"/>
          </a:xfrm>
          <a:prstGeom prst="line">
            <a:avLst/>
          </a:prstGeom>
          <a:noFill/>
          <a:ln w="9525">
            <a:solidFill>
              <a:schemeClr val="tx1"/>
            </a:solidFill>
            <a:round/>
            <a:headEnd/>
            <a:tailEnd/>
          </a:ln>
          <a:effectLst/>
        </p:spPr>
        <p:txBody>
          <a:bodyPr/>
          <a:lstStyle/>
          <a:p>
            <a:endParaRPr lang="en-US"/>
          </a:p>
        </p:txBody>
      </p:sp>
      <p:sp>
        <p:nvSpPr>
          <p:cNvPr id="511003" name="Line 27"/>
          <p:cNvSpPr>
            <a:spLocks noChangeShapeType="1"/>
          </p:cNvSpPr>
          <p:nvPr/>
        </p:nvSpPr>
        <p:spPr bwMode="auto">
          <a:xfrm>
            <a:off x="3681413" y="2892425"/>
            <a:ext cx="0" cy="76200"/>
          </a:xfrm>
          <a:prstGeom prst="line">
            <a:avLst/>
          </a:prstGeom>
          <a:noFill/>
          <a:ln w="9525">
            <a:solidFill>
              <a:schemeClr val="tx1"/>
            </a:solidFill>
            <a:round/>
            <a:headEnd/>
            <a:tailEnd/>
          </a:ln>
          <a:effectLst/>
        </p:spPr>
        <p:txBody>
          <a:bodyPr/>
          <a:lstStyle/>
          <a:p>
            <a:endParaRPr lang="en-US"/>
          </a:p>
        </p:txBody>
      </p:sp>
      <p:sp>
        <p:nvSpPr>
          <p:cNvPr id="511004" name="Line 28"/>
          <p:cNvSpPr>
            <a:spLocks noChangeShapeType="1"/>
          </p:cNvSpPr>
          <p:nvPr/>
        </p:nvSpPr>
        <p:spPr bwMode="auto">
          <a:xfrm>
            <a:off x="3833813" y="2892425"/>
            <a:ext cx="0" cy="76200"/>
          </a:xfrm>
          <a:prstGeom prst="line">
            <a:avLst/>
          </a:prstGeom>
          <a:noFill/>
          <a:ln w="9525">
            <a:solidFill>
              <a:schemeClr val="tx1"/>
            </a:solidFill>
            <a:round/>
            <a:headEnd/>
            <a:tailEnd/>
          </a:ln>
          <a:effectLst/>
        </p:spPr>
        <p:txBody>
          <a:bodyPr/>
          <a:lstStyle/>
          <a:p>
            <a:endParaRPr lang="en-US"/>
          </a:p>
        </p:txBody>
      </p:sp>
      <p:sp>
        <p:nvSpPr>
          <p:cNvPr id="511005" name="Line 29"/>
          <p:cNvSpPr>
            <a:spLocks noChangeShapeType="1"/>
          </p:cNvSpPr>
          <p:nvPr/>
        </p:nvSpPr>
        <p:spPr bwMode="auto">
          <a:xfrm>
            <a:off x="3986213" y="2892425"/>
            <a:ext cx="0" cy="76200"/>
          </a:xfrm>
          <a:prstGeom prst="line">
            <a:avLst/>
          </a:prstGeom>
          <a:noFill/>
          <a:ln w="9525">
            <a:solidFill>
              <a:schemeClr val="tx1"/>
            </a:solidFill>
            <a:round/>
            <a:headEnd/>
            <a:tailEnd/>
          </a:ln>
          <a:effectLst/>
        </p:spPr>
        <p:txBody>
          <a:bodyPr/>
          <a:lstStyle/>
          <a:p>
            <a:endParaRPr lang="en-US"/>
          </a:p>
        </p:txBody>
      </p:sp>
      <p:sp>
        <p:nvSpPr>
          <p:cNvPr id="511006" name="Line 30"/>
          <p:cNvSpPr>
            <a:spLocks noChangeShapeType="1"/>
          </p:cNvSpPr>
          <p:nvPr/>
        </p:nvSpPr>
        <p:spPr bwMode="auto">
          <a:xfrm>
            <a:off x="3986213" y="3197225"/>
            <a:ext cx="0" cy="76200"/>
          </a:xfrm>
          <a:prstGeom prst="line">
            <a:avLst/>
          </a:prstGeom>
          <a:noFill/>
          <a:ln w="9525">
            <a:solidFill>
              <a:schemeClr val="tx1"/>
            </a:solidFill>
            <a:round/>
            <a:headEnd/>
            <a:tailEnd/>
          </a:ln>
          <a:effectLst/>
        </p:spPr>
        <p:txBody>
          <a:bodyPr/>
          <a:lstStyle/>
          <a:p>
            <a:endParaRPr lang="en-US"/>
          </a:p>
        </p:txBody>
      </p:sp>
      <p:sp>
        <p:nvSpPr>
          <p:cNvPr id="511007" name="Line 31"/>
          <p:cNvSpPr>
            <a:spLocks noChangeShapeType="1"/>
          </p:cNvSpPr>
          <p:nvPr/>
        </p:nvSpPr>
        <p:spPr bwMode="auto">
          <a:xfrm>
            <a:off x="2919413" y="3197225"/>
            <a:ext cx="0" cy="76200"/>
          </a:xfrm>
          <a:prstGeom prst="line">
            <a:avLst/>
          </a:prstGeom>
          <a:noFill/>
          <a:ln w="9525">
            <a:solidFill>
              <a:schemeClr val="tx1"/>
            </a:solidFill>
            <a:round/>
            <a:headEnd/>
            <a:tailEnd/>
          </a:ln>
          <a:effectLst/>
        </p:spPr>
        <p:txBody>
          <a:bodyPr/>
          <a:lstStyle/>
          <a:p>
            <a:endParaRPr lang="en-US"/>
          </a:p>
        </p:txBody>
      </p:sp>
      <p:sp>
        <p:nvSpPr>
          <p:cNvPr id="511008" name="Line 32"/>
          <p:cNvSpPr>
            <a:spLocks noChangeShapeType="1"/>
          </p:cNvSpPr>
          <p:nvPr/>
        </p:nvSpPr>
        <p:spPr bwMode="auto">
          <a:xfrm>
            <a:off x="3071813" y="3197225"/>
            <a:ext cx="0" cy="76200"/>
          </a:xfrm>
          <a:prstGeom prst="line">
            <a:avLst/>
          </a:prstGeom>
          <a:noFill/>
          <a:ln w="9525">
            <a:solidFill>
              <a:schemeClr val="tx1"/>
            </a:solidFill>
            <a:round/>
            <a:headEnd/>
            <a:tailEnd/>
          </a:ln>
          <a:effectLst/>
        </p:spPr>
        <p:txBody>
          <a:bodyPr/>
          <a:lstStyle/>
          <a:p>
            <a:endParaRPr lang="en-US"/>
          </a:p>
        </p:txBody>
      </p:sp>
      <p:sp>
        <p:nvSpPr>
          <p:cNvPr id="511009" name="Line 33"/>
          <p:cNvSpPr>
            <a:spLocks noChangeShapeType="1"/>
          </p:cNvSpPr>
          <p:nvPr/>
        </p:nvSpPr>
        <p:spPr bwMode="auto">
          <a:xfrm>
            <a:off x="3224213" y="3197225"/>
            <a:ext cx="0" cy="76200"/>
          </a:xfrm>
          <a:prstGeom prst="line">
            <a:avLst/>
          </a:prstGeom>
          <a:noFill/>
          <a:ln w="9525">
            <a:solidFill>
              <a:schemeClr val="tx1"/>
            </a:solidFill>
            <a:round/>
            <a:headEnd/>
            <a:tailEnd/>
          </a:ln>
          <a:effectLst/>
        </p:spPr>
        <p:txBody>
          <a:bodyPr/>
          <a:lstStyle/>
          <a:p>
            <a:endParaRPr lang="en-US"/>
          </a:p>
        </p:txBody>
      </p:sp>
      <p:sp>
        <p:nvSpPr>
          <p:cNvPr id="511010" name="Line 34"/>
          <p:cNvSpPr>
            <a:spLocks noChangeShapeType="1"/>
          </p:cNvSpPr>
          <p:nvPr/>
        </p:nvSpPr>
        <p:spPr bwMode="auto">
          <a:xfrm>
            <a:off x="3376613" y="3197225"/>
            <a:ext cx="0" cy="76200"/>
          </a:xfrm>
          <a:prstGeom prst="line">
            <a:avLst/>
          </a:prstGeom>
          <a:noFill/>
          <a:ln w="9525">
            <a:solidFill>
              <a:schemeClr val="tx1"/>
            </a:solidFill>
            <a:round/>
            <a:headEnd/>
            <a:tailEnd/>
          </a:ln>
          <a:effectLst/>
        </p:spPr>
        <p:txBody>
          <a:bodyPr/>
          <a:lstStyle/>
          <a:p>
            <a:endParaRPr lang="en-US"/>
          </a:p>
        </p:txBody>
      </p:sp>
      <p:sp>
        <p:nvSpPr>
          <p:cNvPr id="511011" name="Line 35"/>
          <p:cNvSpPr>
            <a:spLocks noChangeShapeType="1"/>
          </p:cNvSpPr>
          <p:nvPr/>
        </p:nvSpPr>
        <p:spPr bwMode="auto">
          <a:xfrm>
            <a:off x="3529013" y="3197225"/>
            <a:ext cx="0" cy="76200"/>
          </a:xfrm>
          <a:prstGeom prst="line">
            <a:avLst/>
          </a:prstGeom>
          <a:noFill/>
          <a:ln w="9525">
            <a:solidFill>
              <a:schemeClr val="tx1"/>
            </a:solidFill>
            <a:round/>
            <a:headEnd/>
            <a:tailEnd/>
          </a:ln>
          <a:effectLst/>
        </p:spPr>
        <p:txBody>
          <a:bodyPr/>
          <a:lstStyle/>
          <a:p>
            <a:endParaRPr lang="en-US"/>
          </a:p>
        </p:txBody>
      </p:sp>
      <p:sp>
        <p:nvSpPr>
          <p:cNvPr id="511012" name="Line 36"/>
          <p:cNvSpPr>
            <a:spLocks noChangeShapeType="1"/>
          </p:cNvSpPr>
          <p:nvPr/>
        </p:nvSpPr>
        <p:spPr bwMode="auto">
          <a:xfrm>
            <a:off x="3681413" y="3197225"/>
            <a:ext cx="0" cy="76200"/>
          </a:xfrm>
          <a:prstGeom prst="line">
            <a:avLst/>
          </a:prstGeom>
          <a:noFill/>
          <a:ln w="9525">
            <a:solidFill>
              <a:schemeClr val="tx1"/>
            </a:solidFill>
            <a:round/>
            <a:headEnd/>
            <a:tailEnd/>
          </a:ln>
          <a:effectLst/>
        </p:spPr>
        <p:txBody>
          <a:bodyPr/>
          <a:lstStyle/>
          <a:p>
            <a:endParaRPr lang="en-US"/>
          </a:p>
        </p:txBody>
      </p:sp>
      <p:sp>
        <p:nvSpPr>
          <p:cNvPr id="511013" name="Line 37"/>
          <p:cNvSpPr>
            <a:spLocks noChangeShapeType="1"/>
          </p:cNvSpPr>
          <p:nvPr/>
        </p:nvSpPr>
        <p:spPr bwMode="auto">
          <a:xfrm>
            <a:off x="3833813" y="3197225"/>
            <a:ext cx="0" cy="76200"/>
          </a:xfrm>
          <a:prstGeom prst="line">
            <a:avLst/>
          </a:prstGeom>
          <a:noFill/>
          <a:ln w="9525">
            <a:solidFill>
              <a:schemeClr val="tx1"/>
            </a:solidFill>
            <a:round/>
            <a:headEnd/>
            <a:tailEnd/>
          </a:ln>
          <a:effectLst/>
        </p:spPr>
        <p:txBody>
          <a:bodyPr/>
          <a:lstStyle/>
          <a:p>
            <a:endParaRPr lang="en-US"/>
          </a:p>
        </p:txBody>
      </p:sp>
      <p:sp>
        <p:nvSpPr>
          <p:cNvPr id="511014" name="Rectangle 38"/>
          <p:cNvSpPr>
            <a:spLocks noChangeArrowheads="1"/>
          </p:cNvSpPr>
          <p:nvPr/>
        </p:nvSpPr>
        <p:spPr bwMode="auto">
          <a:xfrm>
            <a:off x="5964238" y="2895600"/>
            <a:ext cx="457200" cy="3810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sz="1400">
                <a:latin typeface="Times New Roman" pitchFamily="18" charset="0"/>
              </a:rPr>
              <a:t>CHK</a:t>
            </a:r>
          </a:p>
        </p:txBody>
      </p:sp>
      <p:sp>
        <p:nvSpPr>
          <p:cNvPr id="511015" name="Rectangle 39"/>
          <p:cNvSpPr>
            <a:spLocks noChangeArrowheads="1"/>
          </p:cNvSpPr>
          <p:nvPr/>
        </p:nvSpPr>
        <p:spPr bwMode="auto">
          <a:xfrm>
            <a:off x="6405563" y="2895600"/>
            <a:ext cx="457200" cy="3810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en-US" sz="1400">
                <a:latin typeface="Times New Roman" pitchFamily="18" charset="0"/>
              </a:rPr>
              <a:t>CT</a:t>
            </a:r>
          </a:p>
        </p:txBody>
      </p:sp>
      <p:sp>
        <p:nvSpPr>
          <p:cNvPr id="511016" name="Rectangle 40"/>
          <p:cNvSpPr>
            <a:spLocks noChangeArrowheads="1"/>
          </p:cNvSpPr>
          <p:nvPr/>
        </p:nvSpPr>
        <p:spPr bwMode="auto">
          <a:xfrm>
            <a:off x="685800" y="3886200"/>
            <a:ext cx="8229600" cy="2133600"/>
          </a:xfrm>
          <a:prstGeom prst="rect">
            <a:avLst/>
          </a:prstGeom>
          <a:noFill/>
          <a:ln w="9525">
            <a:noFill/>
            <a:miter lim="800000"/>
            <a:headEnd/>
            <a:tailEnd/>
          </a:ln>
          <a:effectLst/>
        </p:spPr>
        <p:txBody>
          <a:bodyPr/>
          <a:lstStyle/>
          <a:p>
            <a:pPr marL="342900" indent="-342900" algn="l">
              <a:spcBef>
                <a:spcPct val="20000"/>
              </a:spcBef>
              <a:buClr>
                <a:schemeClr val="accent2"/>
              </a:buClr>
              <a:buSzPct val="80000"/>
              <a:buFont typeface="Wingdings" pitchFamily="2" charset="2"/>
              <a:buChar char="q"/>
            </a:pPr>
            <a:r>
              <a:rPr lang="en-US" sz="2000" dirty="0" smtClean="0"/>
              <a:t>Checker </a:t>
            </a:r>
            <a:r>
              <a:rPr lang="en-US" sz="2000" dirty="0"/>
              <a:t>processor executes inside core processor’s slipstream</a:t>
            </a:r>
          </a:p>
          <a:p>
            <a:pPr marL="742950" lvl="1" indent="-285750" algn="l">
              <a:spcBef>
                <a:spcPct val="20000"/>
              </a:spcBef>
              <a:buClr>
                <a:schemeClr val="accent2"/>
              </a:buClr>
              <a:buFontTx/>
              <a:buChar char="•"/>
            </a:pPr>
            <a:r>
              <a:rPr lang="en-US" dirty="0"/>
              <a:t>fast moving air  </a:t>
            </a:r>
            <a:r>
              <a:rPr lang="en-US" dirty="0">
                <a:sym typeface="Symbol" pitchFamily="18" charset="2"/>
              </a:rPr>
              <a:t>  branch predictions and cache </a:t>
            </a:r>
            <a:r>
              <a:rPr lang="en-US" dirty="0" err="1">
                <a:sym typeface="Symbol" pitchFamily="18" charset="2"/>
              </a:rPr>
              <a:t>prefetches</a:t>
            </a:r>
            <a:endParaRPr lang="en-US" dirty="0">
              <a:sym typeface="Symbol" pitchFamily="18" charset="2"/>
            </a:endParaRPr>
          </a:p>
          <a:p>
            <a:pPr marL="742950" lvl="1" indent="-285750" algn="l">
              <a:spcBef>
                <a:spcPct val="20000"/>
              </a:spcBef>
              <a:buClr>
                <a:schemeClr val="accent2"/>
              </a:buClr>
              <a:buFontTx/>
              <a:buChar char="•"/>
            </a:pPr>
            <a:r>
              <a:rPr lang="en-US" dirty="0">
                <a:sym typeface="Symbol" pitchFamily="18" charset="2"/>
              </a:rPr>
              <a:t>Core processor slipstream reduces complexity requirements of checker</a:t>
            </a:r>
          </a:p>
          <a:p>
            <a:pPr marL="742950" lvl="1" indent="-285750" algn="l">
              <a:spcBef>
                <a:spcPct val="20000"/>
              </a:spcBef>
              <a:buClr>
                <a:schemeClr val="accent2"/>
              </a:buClr>
              <a:buFontTx/>
              <a:buChar char="•"/>
            </a:pPr>
            <a:r>
              <a:rPr lang="en-US" dirty="0">
                <a:sym typeface="Symbol" pitchFamily="18" charset="2"/>
              </a:rPr>
              <a:t>Checker rarely sees branch </a:t>
            </a:r>
            <a:r>
              <a:rPr lang="en-US" dirty="0" err="1">
                <a:sym typeface="Symbol" pitchFamily="18" charset="2"/>
              </a:rPr>
              <a:t>mispredictions</a:t>
            </a:r>
            <a:r>
              <a:rPr lang="en-US" dirty="0">
                <a:sym typeface="Symbol" pitchFamily="18" charset="2"/>
              </a:rPr>
              <a:t>, data hazards, or cache misses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Micro-Architectural Case-Studies</a:t>
            </a:r>
          </a:p>
          <a:p>
            <a:r>
              <a:rPr lang="en-US" dirty="0" smtClean="0"/>
              <a:t>Connections with Formal Verification</a:t>
            </a:r>
          </a:p>
          <a:p>
            <a:r>
              <a:rPr lang="en-US" dirty="0" smtClean="0"/>
              <a:t>Summary</a:t>
            </a:r>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B99A0BB-14A3-48D7-97B0-576ECD675A74}" type="slidenum">
              <a:rPr lang="en-US"/>
              <a:pPr/>
              <a:t>20</a:t>
            </a:fld>
            <a:endParaRPr lang="en-US"/>
          </a:p>
        </p:txBody>
      </p:sp>
      <p:sp>
        <p:nvSpPr>
          <p:cNvPr id="513026" name="Rectangle 2"/>
          <p:cNvSpPr>
            <a:spLocks noGrp="1" noChangeArrowheads="1"/>
          </p:cNvSpPr>
          <p:nvPr>
            <p:ph type="title"/>
          </p:nvPr>
        </p:nvSpPr>
        <p:spPr/>
        <p:txBody>
          <a:bodyPr/>
          <a:lstStyle/>
          <a:p>
            <a:r>
              <a:rPr lang="en-US" dirty="0"/>
              <a:t>Checker </a:t>
            </a:r>
            <a:r>
              <a:rPr lang="en-US" dirty="0" smtClean="0"/>
              <a:t>Cost</a:t>
            </a:r>
            <a:endParaRPr lang="en-US" dirty="0"/>
          </a:p>
        </p:txBody>
      </p:sp>
      <p:graphicFrame>
        <p:nvGraphicFramePr>
          <p:cNvPr id="513028" name="Object 4"/>
          <p:cNvGraphicFramePr>
            <a:graphicFrameLocks noChangeAspect="1"/>
          </p:cNvGraphicFramePr>
          <p:nvPr/>
        </p:nvGraphicFramePr>
        <p:xfrm>
          <a:off x="152400" y="1219200"/>
          <a:ext cx="3868738" cy="5029200"/>
        </p:xfrm>
        <a:graphic>
          <a:graphicData uri="http://schemas.openxmlformats.org/presentationml/2006/ole">
            <mc:AlternateContent xmlns:mc="http://schemas.openxmlformats.org/markup-compatibility/2006">
              <mc:Choice xmlns:v="urn:schemas-microsoft-com:vml" Requires="v">
                <p:oleObj spid="_x0000_s16387" name="Chart" r:id="rId4" imgW="3650075" imgH="4709129" progId="MSGraph.Chart.8">
                  <p:embed followColorScheme="full"/>
                </p:oleObj>
              </mc:Choice>
              <mc:Fallback>
                <p:oleObj name="Chart" r:id="rId4" imgW="3650075" imgH="4709129"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19200"/>
                        <a:ext cx="3868738"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4"/>
          <p:cNvSpPr txBox="1">
            <a:spLocks noChangeArrowheads="1"/>
          </p:cNvSpPr>
          <p:nvPr/>
        </p:nvSpPr>
        <p:spPr bwMode="auto">
          <a:xfrm>
            <a:off x="7038975" y="3810000"/>
            <a:ext cx="1181100" cy="701675"/>
          </a:xfrm>
          <a:prstGeom prst="rect">
            <a:avLst/>
          </a:prstGeom>
          <a:noFill/>
          <a:ln w="9525">
            <a:noFill/>
            <a:miter lim="800000"/>
            <a:headEnd/>
            <a:tailEnd/>
          </a:ln>
          <a:effectLst/>
        </p:spPr>
        <p:txBody>
          <a:bodyPr wrap="none">
            <a:spAutoFit/>
          </a:bodyPr>
          <a:lstStyle/>
          <a:p>
            <a:pPr eaLnBrk="0" hangingPunct="0"/>
            <a:r>
              <a:rPr lang="en-US">
                <a:latin typeface="Arial Narrow" pitchFamily="34" charset="0"/>
              </a:rPr>
              <a:t>205 mm</a:t>
            </a:r>
            <a:r>
              <a:rPr lang="en-US" baseline="30000">
                <a:latin typeface="Arial Narrow" pitchFamily="34" charset="0"/>
              </a:rPr>
              <a:t>2</a:t>
            </a:r>
          </a:p>
          <a:p>
            <a:pPr eaLnBrk="0" hangingPunct="0"/>
            <a:r>
              <a:rPr lang="en-US" sz="1600">
                <a:latin typeface="Arial Narrow" pitchFamily="34" charset="0"/>
              </a:rPr>
              <a:t>(in 0.25</a:t>
            </a:r>
            <a:r>
              <a:rPr lang="en-US" sz="1600" i="1">
                <a:latin typeface="Arial Narrow" pitchFamily="34" charset="0"/>
              </a:rPr>
              <a:t>um</a:t>
            </a:r>
            <a:r>
              <a:rPr lang="en-US" sz="1600">
                <a:latin typeface="Arial Narrow" pitchFamily="34" charset="0"/>
              </a:rPr>
              <a:t>)</a:t>
            </a:r>
            <a:endParaRPr lang="en-US">
              <a:latin typeface="Arial Narrow" pitchFamily="34" charset="0"/>
            </a:endParaRPr>
          </a:p>
        </p:txBody>
      </p:sp>
      <p:pic>
        <p:nvPicPr>
          <p:cNvPr id="8" name="Picture 5" descr="21164"/>
          <p:cNvPicPr>
            <a:picLocks noChangeAspect="1" noChangeArrowheads="1"/>
          </p:cNvPicPr>
          <p:nvPr/>
        </p:nvPicPr>
        <p:blipFill>
          <a:blip r:embed="rId6" cstate="print">
            <a:lum bright="-40000" contrast="18000"/>
          </a:blip>
          <a:srcRect/>
          <a:stretch>
            <a:fillRect/>
          </a:stretch>
        </p:blipFill>
        <p:spPr bwMode="auto">
          <a:xfrm>
            <a:off x="6962775" y="2209800"/>
            <a:ext cx="1377950" cy="1524000"/>
          </a:xfrm>
          <a:prstGeom prst="rect">
            <a:avLst/>
          </a:prstGeom>
          <a:noFill/>
        </p:spPr>
      </p:pic>
      <p:sp>
        <p:nvSpPr>
          <p:cNvPr id="9" name="Text Box 6"/>
          <p:cNvSpPr txBox="1">
            <a:spLocks noChangeArrowheads="1"/>
          </p:cNvSpPr>
          <p:nvPr/>
        </p:nvSpPr>
        <p:spPr bwMode="auto">
          <a:xfrm>
            <a:off x="6842125" y="1676400"/>
            <a:ext cx="1593850" cy="457200"/>
          </a:xfrm>
          <a:prstGeom prst="rect">
            <a:avLst/>
          </a:prstGeom>
          <a:noFill/>
          <a:ln w="9525">
            <a:noFill/>
            <a:miter lim="800000"/>
            <a:headEnd/>
            <a:tailEnd/>
          </a:ln>
          <a:effectLst/>
        </p:spPr>
        <p:txBody>
          <a:bodyPr wrap="none">
            <a:spAutoFit/>
          </a:bodyPr>
          <a:lstStyle/>
          <a:p>
            <a:pPr eaLnBrk="0" hangingPunct="0"/>
            <a:r>
              <a:rPr lang="en-US">
                <a:latin typeface="Arial Narrow" pitchFamily="34" charset="0"/>
              </a:rPr>
              <a:t>Alpha 21264</a:t>
            </a:r>
          </a:p>
        </p:txBody>
      </p:sp>
      <p:sp>
        <p:nvSpPr>
          <p:cNvPr id="10" name="Text Box 7"/>
          <p:cNvSpPr txBox="1">
            <a:spLocks noChangeArrowheads="1"/>
          </p:cNvSpPr>
          <p:nvPr/>
        </p:nvSpPr>
        <p:spPr bwMode="auto">
          <a:xfrm>
            <a:off x="5487988" y="2590800"/>
            <a:ext cx="1015021" cy="646331"/>
          </a:xfrm>
          <a:prstGeom prst="rect">
            <a:avLst/>
          </a:prstGeom>
          <a:noFill/>
          <a:ln w="9525">
            <a:noFill/>
            <a:miter lim="800000"/>
            <a:headEnd/>
            <a:tailEnd/>
          </a:ln>
          <a:effectLst/>
        </p:spPr>
        <p:txBody>
          <a:bodyPr wrap="none">
            <a:spAutoFit/>
          </a:bodyPr>
          <a:lstStyle/>
          <a:p>
            <a:pPr eaLnBrk="0" hangingPunct="0"/>
            <a:r>
              <a:rPr lang="en-US" dirty="0">
                <a:latin typeface="Arial Narrow" pitchFamily="34" charset="0"/>
              </a:rPr>
              <a:t>REMORA</a:t>
            </a:r>
          </a:p>
          <a:p>
            <a:pPr eaLnBrk="0" hangingPunct="0"/>
            <a:r>
              <a:rPr lang="en-US" dirty="0">
                <a:latin typeface="Arial Narrow" pitchFamily="34" charset="0"/>
              </a:rPr>
              <a:t>Checker</a:t>
            </a:r>
          </a:p>
        </p:txBody>
      </p:sp>
      <p:sp>
        <p:nvSpPr>
          <p:cNvPr id="11" name="Line 8"/>
          <p:cNvSpPr>
            <a:spLocks noChangeShapeType="1"/>
          </p:cNvSpPr>
          <p:nvPr/>
        </p:nvSpPr>
        <p:spPr bwMode="auto">
          <a:xfrm>
            <a:off x="6149975" y="3687763"/>
            <a:ext cx="511175" cy="1042987"/>
          </a:xfrm>
          <a:prstGeom prst="line">
            <a:avLst/>
          </a:prstGeom>
          <a:noFill/>
          <a:ln w="9525">
            <a:solidFill>
              <a:schemeClr val="folHlink"/>
            </a:solidFill>
            <a:round/>
            <a:headEnd/>
            <a:tailEnd/>
          </a:ln>
          <a:effectLst/>
        </p:spPr>
        <p:txBody>
          <a:bodyPr wrap="none" anchor="ctr"/>
          <a:lstStyle/>
          <a:p>
            <a:endParaRPr lang="en-US"/>
          </a:p>
        </p:txBody>
      </p:sp>
      <p:sp>
        <p:nvSpPr>
          <p:cNvPr id="12" name="Line 9"/>
          <p:cNvSpPr>
            <a:spLocks noChangeShapeType="1"/>
          </p:cNvSpPr>
          <p:nvPr/>
        </p:nvSpPr>
        <p:spPr bwMode="auto">
          <a:xfrm flipH="1">
            <a:off x="5470525" y="3705225"/>
            <a:ext cx="538163" cy="1014413"/>
          </a:xfrm>
          <a:prstGeom prst="line">
            <a:avLst/>
          </a:prstGeom>
          <a:noFill/>
          <a:ln w="9525">
            <a:solidFill>
              <a:schemeClr val="folHlink"/>
            </a:solidFill>
            <a:round/>
            <a:headEnd/>
            <a:tailEnd/>
          </a:ln>
          <a:effectLst/>
        </p:spPr>
        <p:txBody>
          <a:bodyPr wrap="none" anchor="ctr"/>
          <a:lstStyle/>
          <a:p>
            <a:endParaRPr lang="en-US"/>
          </a:p>
        </p:txBody>
      </p:sp>
      <p:pic>
        <p:nvPicPr>
          <p:cNvPr id="13" name="Picture 10" descr="die_5203"/>
          <p:cNvPicPr>
            <a:picLocks noChangeAspect="1" noChangeArrowheads="1"/>
          </p:cNvPicPr>
          <p:nvPr/>
        </p:nvPicPr>
        <p:blipFill>
          <a:blip r:embed="rId7" cstate="print">
            <a:lum bright="18000" contrast="48000"/>
          </a:blip>
          <a:srcRect/>
          <a:stretch>
            <a:fillRect/>
          </a:stretch>
        </p:blipFill>
        <p:spPr bwMode="auto">
          <a:xfrm>
            <a:off x="5991225" y="3540125"/>
            <a:ext cx="187325" cy="193675"/>
          </a:xfrm>
          <a:prstGeom prst="rect">
            <a:avLst/>
          </a:prstGeom>
          <a:noFill/>
        </p:spPr>
      </p:pic>
      <p:grpSp>
        <p:nvGrpSpPr>
          <p:cNvPr id="14" name="Group 11"/>
          <p:cNvGrpSpPr>
            <a:grpSpLocks/>
          </p:cNvGrpSpPr>
          <p:nvPr/>
        </p:nvGrpSpPr>
        <p:grpSpPr bwMode="auto">
          <a:xfrm>
            <a:off x="5414963" y="4672013"/>
            <a:ext cx="1366837" cy="1412875"/>
            <a:chOff x="3411" y="2943"/>
            <a:chExt cx="861" cy="890"/>
          </a:xfrm>
        </p:grpSpPr>
        <p:pic>
          <p:nvPicPr>
            <p:cNvPr id="15" name="Picture 12" descr="die_5203"/>
            <p:cNvPicPr>
              <a:picLocks noChangeAspect="1" noChangeArrowheads="1"/>
            </p:cNvPicPr>
            <p:nvPr/>
          </p:nvPicPr>
          <p:blipFill>
            <a:blip r:embed="rId7" cstate="print">
              <a:lum bright="18000" contrast="48000"/>
            </a:blip>
            <a:srcRect/>
            <a:stretch>
              <a:fillRect/>
            </a:stretch>
          </p:blipFill>
          <p:spPr bwMode="auto">
            <a:xfrm>
              <a:off x="3411" y="2943"/>
              <a:ext cx="861" cy="890"/>
            </a:xfrm>
            <a:prstGeom prst="rect">
              <a:avLst/>
            </a:prstGeom>
            <a:noFill/>
          </p:spPr>
        </p:pic>
        <p:sp>
          <p:nvSpPr>
            <p:cNvPr id="16" name="Text Box 13"/>
            <p:cNvSpPr txBox="1">
              <a:spLocks noChangeArrowheads="1"/>
            </p:cNvSpPr>
            <p:nvPr/>
          </p:nvSpPr>
          <p:spPr bwMode="auto">
            <a:xfrm>
              <a:off x="3744" y="3168"/>
              <a:ext cx="432" cy="404"/>
            </a:xfrm>
            <a:prstGeom prst="rect">
              <a:avLst/>
            </a:prstGeom>
            <a:noFill/>
            <a:ln w="9525">
              <a:noFill/>
              <a:miter lim="800000"/>
              <a:headEnd/>
              <a:tailEnd/>
            </a:ln>
            <a:effectLst/>
          </p:spPr>
          <p:txBody>
            <a:bodyPr wrap="none">
              <a:spAutoFit/>
            </a:bodyPr>
            <a:lstStyle/>
            <a:p>
              <a:pPr eaLnBrk="0" hangingPunct="0"/>
              <a:r>
                <a:rPr lang="en-US" sz="1800">
                  <a:solidFill>
                    <a:schemeClr val="bg1"/>
                  </a:solidFill>
                  <a:latin typeface="Arial Narrow" pitchFamily="34" charset="0"/>
                </a:rPr>
                <a:t>data</a:t>
              </a:r>
            </a:p>
            <a:p>
              <a:pPr eaLnBrk="0" hangingPunct="0"/>
              <a:r>
                <a:rPr lang="en-US" sz="1800">
                  <a:solidFill>
                    <a:schemeClr val="bg1"/>
                  </a:solidFill>
                  <a:latin typeface="Arial Narrow" pitchFamily="34" charset="0"/>
                </a:rPr>
                <a:t>cache</a:t>
              </a:r>
            </a:p>
          </p:txBody>
        </p:sp>
        <p:sp>
          <p:nvSpPr>
            <p:cNvPr id="17" name="Rectangle 14"/>
            <p:cNvSpPr>
              <a:spLocks noChangeArrowheads="1"/>
            </p:cNvSpPr>
            <p:nvPr/>
          </p:nvSpPr>
          <p:spPr bwMode="auto">
            <a:xfrm>
              <a:off x="3724" y="2997"/>
              <a:ext cx="480" cy="768"/>
            </a:xfrm>
            <a:prstGeom prst="rect">
              <a:avLst/>
            </a:prstGeom>
            <a:noFill/>
            <a:ln w="28575">
              <a:solidFill>
                <a:schemeClr val="tx1"/>
              </a:solidFill>
              <a:miter lim="800000"/>
              <a:headEnd/>
              <a:tailEnd/>
            </a:ln>
            <a:effectLst/>
          </p:spPr>
          <p:txBody>
            <a:bodyPr wrap="none" anchor="ctr"/>
            <a:lstStyle/>
            <a:p>
              <a:endParaRPr lang="en-US"/>
            </a:p>
          </p:txBody>
        </p:sp>
        <p:sp>
          <p:nvSpPr>
            <p:cNvPr id="18" name="Rectangle 15"/>
            <p:cNvSpPr>
              <a:spLocks noChangeArrowheads="1"/>
            </p:cNvSpPr>
            <p:nvPr/>
          </p:nvSpPr>
          <p:spPr bwMode="auto">
            <a:xfrm>
              <a:off x="3456" y="3003"/>
              <a:ext cx="240" cy="288"/>
            </a:xfrm>
            <a:prstGeom prst="rect">
              <a:avLst/>
            </a:prstGeom>
            <a:noFill/>
            <a:ln w="28575">
              <a:solidFill>
                <a:schemeClr val="tx1"/>
              </a:solidFill>
              <a:miter lim="800000"/>
              <a:headEnd/>
              <a:tailEnd/>
            </a:ln>
            <a:effectLst/>
          </p:spPr>
          <p:txBody>
            <a:bodyPr wrap="none" anchor="ctr"/>
            <a:lstStyle/>
            <a:p>
              <a:endParaRPr lang="en-US"/>
            </a:p>
          </p:txBody>
        </p:sp>
        <p:sp>
          <p:nvSpPr>
            <p:cNvPr id="19" name="Text Box 16"/>
            <p:cNvSpPr txBox="1">
              <a:spLocks noChangeArrowheads="1"/>
            </p:cNvSpPr>
            <p:nvPr/>
          </p:nvSpPr>
          <p:spPr bwMode="auto">
            <a:xfrm>
              <a:off x="3429" y="3016"/>
              <a:ext cx="290" cy="250"/>
            </a:xfrm>
            <a:prstGeom prst="rect">
              <a:avLst/>
            </a:prstGeom>
            <a:noFill/>
            <a:ln w="9525">
              <a:noFill/>
              <a:miter lim="800000"/>
              <a:headEnd/>
              <a:tailEnd/>
            </a:ln>
            <a:effectLst/>
          </p:spPr>
          <p:txBody>
            <a:bodyPr wrap="none">
              <a:spAutoFit/>
            </a:bodyPr>
            <a:lstStyle/>
            <a:p>
              <a:pPr eaLnBrk="0" hangingPunct="0"/>
              <a:r>
                <a:rPr lang="en-US" sz="1000">
                  <a:solidFill>
                    <a:schemeClr val="bg1"/>
                  </a:solidFill>
                  <a:latin typeface="Arial Narrow" pitchFamily="34" charset="0"/>
                </a:rPr>
                <a:t>inst</a:t>
              </a:r>
            </a:p>
            <a:p>
              <a:pPr eaLnBrk="0" hangingPunct="0"/>
              <a:r>
                <a:rPr lang="en-US" sz="1000">
                  <a:solidFill>
                    <a:schemeClr val="bg1"/>
                  </a:solidFill>
                  <a:latin typeface="Arial Narrow" pitchFamily="34" charset="0"/>
                </a:rPr>
                <a:t>cache</a:t>
              </a:r>
            </a:p>
          </p:txBody>
        </p:sp>
        <p:sp>
          <p:nvSpPr>
            <p:cNvPr id="20" name="Rectangle 17"/>
            <p:cNvSpPr>
              <a:spLocks noChangeArrowheads="1"/>
            </p:cNvSpPr>
            <p:nvPr/>
          </p:nvSpPr>
          <p:spPr bwMode="auto">
            <a:xfrm>
              <a:off x="3463" y="3312"/>
              <a:ext cx="240" cy="288"/>
            </a:xfrm>
            <a:prstGeom prst="rect">
              <a:avLst/>
            </a:prstGeom>
            <a:noFill/>
            <a:ln w="28575">
              <a:solidFill>
                <a:schemeClr val="tx1"/>
              </a:solidFill>
              <a:miter lim="800000"/>
              <a:headEnd/>
              <a:tailEnd/>
            </a:ln>
            <a:effectLst/>
          </p:spPr>
          <p:txBody>
            <a:bodyPr wrap="none" anchor="ctr"/>
            <a:lstStyle/>
            <a:p>
              <a:endParaRPr lang="en-US"/>
            </a:p>
          </p:txBody>
        </p:sp>
        <p:sp>
          <p:nvSpPr>
            <p:cNvPr id="21" name="Text Box 18"/>
            <p:cNvSpPr txBox="1">
              <a:spLocks noChangeArrowheads="1"/>
            </p:cNvSpPr>
            <p:nvPr/>
          </p:nvSpPr>
          <p:spPr bwMode="auto">
            <a:xfrm>
              <a:off x="3450" y="3325"/>
              <a:ext cx="261" cy="250"/>
            </a:xfrm>
            <a:prstGeom prst="rect">
              <a:avLst/>
            </a:prstGeom>
            <a:noFill/>
            <a:ln w="9525">
              <a:noFill/>
              <a:miter lim="800000"/>
              <a:headEnd/>
              <a:tailEnd/>
            </a:ln>
            <a:effectLst/>
          </p:spPr>
          <p:txBody>
            <a:bodyPr wrap="none">
              <a:spAutoFit/>
            </a:bodyPr>
            <a:lstStyle/>
            <a:p>
              <a:pPr eaLnBrk="0" hangingPunct="0"/>
              <a:r>
                <a:rPr lang="en-US" sz="1000">
                  <a:solidFill>
                    <a:schemeClr val="bg1"/>
                  </a:solidFill>
                  <a:latin typeface="Arial Narrow" pitchFamily="34" charset="0"/>
                </a:rPr>
                <a:t>pipe-</a:t>
              </a:r>
            </a:p>
            <a:p>
              <a:pPr eaLnBrk="0" hangingPunct="0"/>
              <a:r>
                <a:rPr lang="en-US" sz="1000">
                  <a:solidFill>
                    <a:schemeClr val="bg1"/>
                  </a:solidFill>
                  <a:latin typeface="Arial Narrow" pitchFamily="34" charset="0"/>
                </a:rPr>
                <a:t>line</a:t>
              </a:r>
            </a:p>
          </p:txBody>
        </p:sp>
        <p:sp>
          <p:nvSpPr>
            <p:cNvPr id="22" name="Rectangle 19"/>
            <p:cNvSpPr>
              <a:spLocks noChangeArrowheads="1"/>
            </p:cNvSpPr>
            <p:nvPr/>
          </p:nvSpPr>
          <p:spPr bwMode="auto">
            <a:xfrm>
              <a:off x="3463" y="3613"/>
              <a:ext cx="240" cy="144"/>
            </a:xfrm>
            <a:prstGeom prst="rect">
              <a:avLst/>
            </a:prstGeom>
            <a:noFill/>
            <a:ln w="28575">
              <a:solidFill>
                <a:schemeClr val="tx1"/>
              </a:solidFill>
              <a:miter lim="800000"/>
              <a:headEnd/>
              <a:tailEnd/>
            </a:ln>
            <a:effectLst/>
          </p:spPr>
          <p:txBody>
            <a:bodyPr wrap="none" anchor="ctr"/>
            <a:lstStyle/>
            <a:p>
              <a:endParaRPr lang="en-US"/>
            </a:p>
          </p:txBody>
        </p:sp>
        <p:sp>
          <p:nvSpPr>
            <p:cNvPr id="23" name="Text Box 20"/>
            <p:cNvSpPr txBox="1">
              <a:spLocks noChangeArrowheads="1"/>
            </p:cNvSpPr>
            <p:nvPr/>
          </p:nvSpPr>
          <p:spPr bwMode="auto">
            <a:xfrm>
              <a:off x="3449" y="3626"/>
              <a:ext cx="262" cy="154"/>
            </a:xfrm>
            <a:prstGeom prst="rect">
              <a:avLst/>
            </a:prstGeom>
            <a:noFill/>
            <a:ln w="9525">
              <a:noFill/>
              <a:miter lim="800000"/>
              <a:headEnd/>
              <a:tailEnd/>
            </a:ln>
            <a:effectLst/>
          </p:spPr>
          <p:txBody>
            <a:bodyPr wrap="none">
              <a:spAutoFit/>
            </a:bodyPr>
            <a:lstStyle/>
            <a:p>
              <a:pPr eaLnBrk="0" hangingPunct="0"/>
              <a:r>
                <a:rPr lang="en-US" sz="1000">
                  <a:solidFill>
                    <a:schemeClr val="bg1"/>
                  </a:solidFill>
                  <a:latin typeface="Arial Narrow" pitchFamily="34" charset="0"/>
                </a:rPr>
                <a:t>BIST</a:t>
              </a:r>
            </a:p>
          </p:txBody>
        </p:sp>
      </p:grpSp>
      <p:sp>
        <p:nvSpPr>
          <p:cNvPr id="24" name="Text Box 21"/>
          <p:cNvSpPr txBox="1">
            <a:spLocks noChangeArrowheads="1"/>
          </p:cNvSpPr>
          <p:nvPr/>
        </p:nvSpPr>
        <p:spPr bwMode="auto">
          <a:xfrm>
            <a:off x="5568950" y="3810000"/>
            <a:ext cx="1041400" cy="701675"/>
          </a:xfrm>
          <a:prstGeom prst="rect">
            <a:avLst/>
          </a:prstGeom>
          <a:noFill/>
          <a:ln w="9525">
            <a:noFill/>
            <a:miter lim="800000"/>
            <a:headEnd/>
            <a:tailEnd/>
          </a:ln>
          <a:effectLst/>
        </p:spPr>
        <p:txBody>
          <a:bodyPr wrap="none">
            <a:spAutoFit/>
          </a:bodyPr>
          <a:lstStyle/>
          <a:p>
            <a:pPr eaLnBrk="0" hangingPunct="0"/>
            <a:r>
              <a:rPr lang="en-US">
                <a:latin typeface="Arial Narrow" pitchFamily="34" charset="0"/>
              </a:rPr>
              <a:t>12 mm</a:t>
            </a:r>
            <a:r>
              <a:rPr lang="en-US" baseline="30000">
                <a:latin typeface="Arial Narrow" pitchFamily="34" charset="0"/>
              </a:rPr>
              <a:t>2</a:t>
            </a:r>
            <a:endParaRPr lang="en-US">
              <a:latin typeface="Arial Narrow" pitchFamily="34" charset="0"/>
            </a:endParaRPr>
          </a:p>
          <a:p>
            <a:pPr eaLnBrk="0" hangingPunct="0"/>
            <a:r>
              <a:rPr lang="en-US" sz="1600">
                <a:latin typeface="Arial Narrow" pitchFamily="34" charset="0"/>
              </a:rPr>
              <a:t>(in 0.25</a:t>
            </a:r>
            <a:r>
              <a:rPr lang="en-US" sz="1600" i="1">
                <a:latin typeface="Arial Narrow" pitchFamily="34" charset="0"/>
              </a:rPr>
              <a:t>um</a:t>
            </a:r>
            <a:r>
              <a:rPr lang="en-US" sz="1600">
                <a:latin typeface="Arial Narrow" pitchFamily="34" charset="0"/>
              </a:rPr>
              <a:t>)</a:t>
            </a:r>
            <a:endParaRPr lang="en-US" sz="1600" baseline="30000">
              <a:latin typeface="Arial Narrow" pitchFamily="34" charset="0"/>
            </a:endParaRPr>
          </a:p>
        </p:txBody>
      </p:sp>
      <p:sp>
        <p:nvSpPr>
          <p:cNvPr id="25" name="TextBox 24"/>
          <p:cNvSpPr txBox="1"/>
          <p:nvPr/>
        </p:nvSpPr>
        <p:spPr>
          <a:xfrm>
            <a:off x="1981200" y="6172200"/>
            <a:ext cx="2461123" cy="461665"/>
          </a:xfrm>
          <a:prstGeom prst="rect">
            <a:avLst/>
          </a:prstGeom>
          <a:noFill/>
        </p:spPr>
        <p:txBody>
          <a:bodyPr wrap="none" rtlCol="0">
            <a:spAutoFit/>
          </a:bodyPr>
          <a:lstStyle/>
          <a:p>
            <a:r>
              <a:rPr lang="en-US" sz="2400" dirty="0" smtClean="0">
                <a:solidFill>
                  <a:schemeClr val="accent3">
                    <a:lumMod val="50000"/>
                  </a:schemeClr>
                </a:solidFill>
              </a:rPr>
              <a:t>Performance &lt; 5%</a:t>
            </a:r>
            <a:endParaRPr lang="en-US" sz="2400" dirty="0">
              <a:solidFill>
                <a:schemeClr val="accent3">
                  <a:lumMod val="50000"/>
                </a:schemeClr>
              </a:solidFill>
            </a:endParaRPr>
          </a:p>
        </p:txBody>
      </p:sp>
      <p:sp>
        <p:nvSpPr>
          <p:cNvPr id="26" name="TextBox 25"/>
          <p:cNvSpPr txBox="1"/>
          <p:nvPr/>
        </p:nvSpPr>
        <p:spPr>
          <a:xfrm>
            <a:off x="5943600" y="6172200"/>
            <a:ext cx="1434175" cy="461665"/>
          </a:xfrm>
          <a:prstGeom prst="rect">
            <a:avLst/>
          </a:prstGeom>
          <a:noFill/>
        </p:spPr>
        <p:txBody>
          <a:bodyPr wrap="none" rtlCol="0">
            <a:spAutoFit/>
          </a:bodyPr>
          <a:lstStyle/>
          <a:p>
            <a:r>
              <a:rPr lang="en-US" sz="2400" dirty="0" smtClean="0">
                <a:solidFill>
                  <a:schemeClr val="accent3">
                    <a:lumMod val="50000"/>
                  </a:schemeClr>
                </a:solidFill>
              </a:rPr>
              <a:t>Area &lt; 6%</a:t>
            </a:r>
            <a:endParaRPr lang="en-US" sz="2400" dirty="0">
              <a:solidFill>
                <a:schemeClr val="accent3">
                  <a:lumMod val="50000"/>
                </a:schemeClr>
              </a:solidFill>
            </a:endParaRPr>
          </a:p>
        </p:txBody>
      </p:sp>
      <p:sp>
        <p:nvSpPr>
          <p:cNvPr id="27" name="TextBox 26"/>
          <p:cNvSpPr txBox="1"/>
          <p:nvPr/>
        </p:nvSpPr>
        <p:spPr>
          <a:xfrm>
            <a:off x="6858000" y="5181600"/>
            <a:ext cx="1851597" cy="369332"/>
          </a:xfrm>
          <a:prstGeom prst="rect">
            <a:avLst/>
          </a:prstGeom>
          <a:noFill/>
        </p:spPr>
        <p:txBody>
          <a:bodyPr wrap="none" rtlCol="0">
            <a:spAutoFit/>
          </a:bodyPr>
          <a:lstStyle/>
          <a:p>
            <a:r>
              <a:rPr lang="en-US" dirty="0" smtClean="0">
                <a:solidFill>
                  <a:schemeClr val="accent3">
                    <a:lumMod val="50000"/>
                  </a:schemeClr>
                </a:solidFill>
              </a:rPr>
              <a:t>Formally Verified!</a:t>
            </a:r>
            <a:endParaRPr lang="en-US" dirty="0">
              <a:solidFill>
                <a:schemeClr val="accent3">
                  <a:lumMod val="50000"/>
                </a:schemeClr>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Low-Cost Imperative</a:t>
            </a:r>
            <a:endParaRPr lang="en-US" dirty="0"/>
          </a:p>
        </p:txBody>
      </p:sp>
      <p:cxnSp>
        <p:nvCxnSpPr>
          <p:cNvPr id="8" name="Straight Arrow Connector 7"/>
          <p:cNvCxnSpPr/>
          <p:nvPr/>
        </p:nvCxnSpPr>
        <p:spPr>
          <a:xfrm rot="5400000" flipH="1" flipV="1">
            <a:off x="-390525" y="3679825"/>
            <a:ext cx="2917825" cy="3175"/>
          </a:xfrm>
          <a:prstGeom prst="straightConnector1">
            <a:avLst/>
          </a:prstGeom>
          <a:ln w="38100">
            <a:solidFill>
              <a:schemeClr val="accent2">
                <a:lumMod val="50000"/>
              </a:schemeClr>
            </a:solidFill>
            <a:headEnd type="none" w="med" len="med"/>
            <a:tailEnd type="arrow"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1068388" y="5140325"/>
            <a:ext cx="4700587" cy="0"/>
          </a:xfrm>
          <a:prstGeom prst="straightConnector1">
            <a:avLst/>
          </a:prstGeom>
          <a:ln w="38100">
            <a:solidFill>
              <a:schemeClr val="accent2">
                <a:lumMod val="50000"/>
              </a:schemeClr>
            </a:solidFill>
            <a:headEnd type="none" w="med" len="med"/>
            <a:tailEnd type="arrow"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0" name="Freeform 9"/>
          <p:cNvSpPr/>
          <p:nvPr/>
        </p:nvSpPr>
        <p:spPr>
          <a:xfrm>
            <a:off x="1377950" y="2662237"/>
            <a:ext cx="3844925" cy="2049463"/>
          </a:xfrm>
          <a:custGeom>
            <a:avLst/>
            <a:gdLst>
              <a:gd name="connsiteX0" fmla="*/ 0 w 2952750"/>
              <a:gd name="connsiteY0" fmla="*/ 0 h 1552575"/>
              <a:gd name="connsiteX1" fmla="*/ 752475 w 2952750"/>
              <a:gd name="connsiteY1" fmla="*/ 952500 h 1552575"/>
              <a:gd name="connsiteX2" fmla="*/ 2952750 w 2952750"/>
              <a:gd name="connsiteY2" fmla="*/ 1552575 h 1552575"/>
            </a:gdLst>
            <a:ahLst/>
            <a:cxnLst>
              <a:cxn ang="0">
                <a:pos x="connsiteX0" y="connsiteY0"/>
              </a:cxn>
              <a:cxn ang="0">
                <a:pos x="connsiteX1" y="connsiteY1"/>
              </a:cxn>
              <a:cxn ang="0">
                <a:pos x="connsiteX2" y="connsiteY2"/>
              </a:cxn>
            </a:cxnLst>
            <a:rect l="l" t="t" r="r" b="b"/>
            <a:pathLst>
              <a:path w="2952750" h="1552575">
                <a:moveTo>
                  <a:pt x="0" y="0"/>
                </a:moveTo>
                <a:cubicBezTo>
                  <a:pt x="130175" y="346869"/>
                  <a:pt x="260350" y="693738"/>
                  <a:pt x="752475" y="952500"/>
                </a:cubicBezTo>
                <a:cubicBezTo>
                  <a:pt x="1244600" y="1211262"/>
                  <a:pt x="2098675" y="1381918"/>
                  <a:pt x="2952750" y="1552575"/>
                </a:cubicBezTo>
              </a:path>
            </a:pathLst>
          </a:custGeom>
          <a:ln w="57150">
            <a:solidFill>
              <a:schemeClr val="accent4">
                <a:lumMod val="50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sp>
        <p:nvSpPr>
          <p:cNvPr id="11" name="Freeform 10"/>
          <p:cNvSpPr/>
          <p:nvPr/>
        </p:nvSpPr>
        <p:spPr>
          <a:xfrm flipH="1">
            <a:off x="1998663" y="2611437"/>
            <a:ext cx="3794125" cy="2051050"/>
          </a:xfrm>
          <a:custGeom>
            <a:avLst/>
            <a:gdLst>
              <a:gd name="connsiteX0" fmla="*/ 0 w 2952750"/>
              <a:gd name="connsiteY0" fmla="*/ 0 h 1552575"/>
              <a:gd name="connsiteX1" fmla="*/ 752475 w 2952750"/>
              <a:gd name="connsiteY1" fmla="*/ 952500 h 1552575"/>
              <a:gd name="connsiteX2" fmla="*/ 2952750 w 2952750"/>
              <a:gd name="connsiteY2" fmla="*/ 1552575 h 1552575"/>
            </a:gdLst>
            <a:ahLst/>
            <a:cxnLst>
              <a:cxn ang="0">
                <a:pos x="connsiteX0" y="connsiteY0"/>
              </a:cxn>
              <a:cxn ang="0">
                <a:pos x="connsiteX1" y="connsiteY1"/>
              </a:cxn>
              <a:cxn ang="0">
                <a:pos x="connsiteX2" y="connsiteY2"/>
              </a:cxn>
            </a:cxnLst>
            <a:rect l="l" t="t" r="r" b="b"/>
            <a:pathLst>
              <a:path w="2952750" h="1552575">
                <a:moveTo>
                  <a:pt x="0" y="0"/>
                </a:moveTo>
                <a:cubicBezTo>
                  <a:pt x="130175" y="346869"/>
                  <a:pt x="260350" y="693738"/>
                  <a:pt x="752475" y="952500"/>
                </a:cubicBezTo>
                <a:cubicBezTo>
                  <a:pt x="1244600" y="1211262"/>
                  <a:pt x="2098675" y="1381918"/>
                  <a:pt x="2952750" y="1552575"/>
                </a:cubicBezTo>
              </a:path>
            </a:pathLst>
          </a:custGeom>
          <a:ln w="57150">
            <a:solidFill>
              <a:schemeClr val="accent3">
                <a:lumMod val="50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sp>
        <p:nvSpPr>
          <p:cNvPr id="12" name="Freeform 11"/>
          <p:cNvSpPr/>
          <p:nvPr/>
        </p:nvSpPr>
        <p:spPr>
          <a:xfrm>
            <a:off x="1377950" y="2624137"/>
            <a:ext cx="4414838" cy="901700"/>
          </a:xfrm>
          <a:custGeom>
            <a:avLst/>
            <a:gdLst>
              <a:gd name="connsiteX0" fmla="*/ 0 w 3390900"/>
              <a:gd name="connsiteY0" fmla="*/ 28575 h 682625"/>
              <a:gd name="connsiteX1" fmla="*/ 523875 w 3390900"/>
              <a:gd name="connsiteY1" fmla="*/ 400050 h 682625"/>
              <a:gd name="connsiteX2" fmla="*/ 1619250 w 3390900"/>
              <a:gd name="connsiteY2" fmla="*/ 676275 h 682625"/>
              <a:gd name="connsiteX3" fmla="*/ 2867025 w 3390900"/>
              <a:gd name="connsiteY3" fmla="*/ 361950 h 682625"/>
              <a:gd name="connsiteX4" fmla="*/ 3390900 w 3390900"/>
              <a:gd name="connsiteY4" fmla="*/ 0 h 68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900" h="682625">
                <a:moveTo>
                  <a:pt x="0" y="28575"/>
                </a:moveTo>
                <a:cubicBezTo>
                  <a:pt x="127000" y="160337"/>
                  <a:pt x="254000" y="292100"/>
                  <a:pt x="523875" y="400050"/>
                </a:cubicBezTo>
                <a:cubicBezTo>
                  <a:pt x="793750" y="508000"/>
                  <a:pt x="1228725" y="682625"/>
                  <a:pt x="1619250" y="676275"/>
                </a:cubicBezTo>
                <a:cubicBezTo>
                  <a:pt x="2009775" y="669925"/>
                  <a:pt x="2571750" y="474663"/>
                  <a:pt x="2867025" y="361950"/>
                </a:cubicBezTo>
                <a:cubicBezTo>
                  <a:pt x="3162300" y="249238"/>
                  <a:pt x="3276600" y="124619"/>
                  <a:pt x="3390900" y="0"/>
                </a:cubicBezTo>
              </a:path>
            </a:pathLst>
          </a:custGeom>
          <a:ln w="57150">
            <a:solidFill>
              <a:schemeClr val="accent4">
                <a:lumMod val="75000"/>
              </a:schemeClr>
            </a:solidFill>
            <a:prstDash val="sysDot"/>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sp>
        <p:nvSpPr>
          <p:cNvPr id="31752" name="TextBox 12"/>
          <p:cNvSpPr txBox="1">
            <a:spLocks noChangeArrowheads="1"/>
          </p:cNvSpPr>
          <p:nvPr/>
        </p:nvSpPr>
        <p:spPr bwMode="auto">
          <a:xfrm>
            <a:off x="1303338" y="5191125"/>
            <a:ext cx="4086225" cy="523875"/>
          </a:xfrm>
          <a:prstGeom prst="rect">
            <a:avLst/>
          </a:prstGeom>
          <a:noFill/>
          <a:ln w="9525">
            <a:noFill/>
            <a:miter lim="800000"/>
            <a:headEnd/>
            <a:tailEnd/>
          </a:ln>
        </p:spPr>
        <p:txBody>
          <a:bodyPr wrap="none">
            <a:spAutoFit/>
          </a:bodyPr>
          <a:lstStyle/>
          <a:p>
            <a:r>
              <a:rPr lang="en-US" sz="2800" b="1">
                <a:solidFill>
                  <a:srgbClr val="3E5D78"/>
                </a:solidFill>
                <a:latin typeface="Arial Narrow" pitchFamily="34" charset="0"/>
                <a:cs typeface="Times New Roman" pitchFamily="18" charset="0"/>
              </a:rPr>
              <a:t>Silicon Process Technology</a:t>
            </a:r>
          </a:p>
        </p:txBody>
      </p:sp>
      <p:sp>
        <p:nvSpPr>
          <p:cNvPr id="31753" name="TextBox 13"/>
          <p:cNvSpPr txBox="1">
            <a:spLocks noChangeArrowheads="1"/>
          </p:cNvSpPr>
          <p:nvPr/>
        </p:nvSpPr>
        <p:spPr bwMode="auto">
          <a:xfrm rot="-5400000">
            <a:off x="477044" y="3399631"/>
            <a:ext cx="746125" cy="461963"/>
          </a:xfrm>
          <a:prstGeom prst="rect">
            <a:avLst/>
          </a:prstGeom>
          <a:noFill/>
          <a:ln w="9525">
            <a:noFill/>
            <a:miter lim="800000"/>
            <a:headEnd/>
            <a:tailEnd/>
          </a:ln>
        </p:spPr>
        <p:txBody>
          <a:bodyPr wrap="none">
            <a:spAutoFit/>
          </a:bodyPr>
          <a:lstStyle/>
          <a:p>
            <a:r>
              <a:rPr lang="en-US" sz="2400" b="1">
                <a:solidFill>
                  <a:srgbClr val="3E5D78"/>
                </a:solidFill>
                <a:latin typeface="Arial Narrow" pitchFamily="34" charset="0"/>
                <a:cs typeface="Times New Roman" pitchFamily="18" charset="0"/>
              </a:rPr>
              <a:t>Cost</a:t>
            </a:r>
            <a:endParaRPr lang="en-US" b="1">
              <a:solidFill>
                <a:srgbClr val="3E5D78"/>
              </a:solidFill>
              <a:latin typeface="Arial Narrow" pitchFamily="34" charset="0"/>
              <a:cs typeface="Times New Roman" pitchFamily="18" charset="0"/>
            </a:endParaRPr>
          </a:p>
        </p:txBody>
      </p:sp>
      <p:sp>
        <p:nvSpPr>
          <p:cNvPr id="31754" name="TextBox 14"/>
          <p:cNvSpPr txBox="1">
            <a:spLocks noChangeArrowheads="1"/>
          </p:cNvSpPr>
          <p:nvPr/>
        </p:nvSpPr>
        <p:spPr bwMode="auto">
          <a:xfrm>
            <a:off x="900113" y="3692525"/>
            <a:ext cx="1552575" cy="708025"/>
          </a:xfrm>
          <a:prstGeom prst="rect">
            <a:avLst/>
          </a:prstGeom>
          <a:noFill/>
          <a:ln w="9525">
            <a:noFill/>
            <a:miter lim="800000"/>
            <a:headEnd/>
            <a:tailEnd/>
          </a:ln>
        </p:spPr>
        <p:txBody>
          <a:bodyPr>
            <a:spAutoFit/>
          </a:bodyPr>
          <a:lstStyle/>
          <a:p>
            <a:pPr algn="ctr"/>
            <a:r>
              <a:rPr lang="en-US" sz="2000" b="1">
                <a:solidFill>
                  <a:srgbClr val="3E5D78"/>
                </a:solidFill>
                <a:latin typeface="Arial Narrow" pitchFamily="34" charset="0"/>
                <a:cs typeface="Times New Roman" pitchFamily="18" charset="0"/>
              </a:rPr>
              <a:t>cost per </a:t>
            </a:r>
          </a:p>
          <a:p>
            <a:pPr algn="ctr"/>
            <a:r>
              <a:rPr lang="en-US" sz="2000" b="1">
                <a:solidFill>
                  <a:srgbClr val="3E5D78"/>
                </a:solidFill>
                <a:latin typeface="Arial Narrow" pitchFamily="34" charset="0"/>
                <a:cs typeface="Times New Roman" pitchFamily="18" charset="0"/>
              </a:rPr>
              <a:t>transistor</a:t>
            </a:r>
          </a:p>
        </p:txBody>
      </p:sp>
      <p:sp>
        <p:nvSpPr>
          <p:cNvPr id="16" name="TextBox 15"/>
          <p:cNvSpPr txBox="1">
            <a:spLocks noChangeArrowheads="1"/>
          </p:cNvSpPr>
          <p:nvPr/>
        </p:nvSpPr>
        <p:spPr bwMode="auto">
          <a:xfrm>
            <a:off x="2157413" y="2603500"/>
            <a:ext cx="966787" cy="708025"/>
          </a:xfrm>
          <a:prstGeom prst="rect">
            <a:avLst/>
          </a:prstGeom>
          <a:noFill/>
          <a:ln w="9525">
            <a:noFill/>
            <a:miter lim="800000"/>
            <a:headEnd/>
            <a:tailEnd/>
          </a:ln>
        </p:spPr>
        <p:txBody>
          <a:bodyPr wrap="none">
            <a:spAutoFit/>
          </a:bodyPr>
          <a:lstStyle/>
          <a:p>
            <a:pPr algn="ctr"/>
            <a:r>
              <a:rPr lang="en-US" sz="2000" b="1">
                <a:solidFill>
                  <a:srgbClr val="3E5D78"/>
                </a:solidFill>
                <a:latin typeface="Arial Narrow" pitchFamily="34" charset="0"/>
                <a:cs typeface="Times New Roman" pitchFamily="18" charset="0"/>
              </a:rPr>
              <a:t>product</a:t>
            </a:r>
          </a:p>
          <a:p>
            <a:pPr algn="ctr"/>
            <a:r>
              <a:rPr lang="en-US" sz="2000" b="1">
                <a:solidFill>
                  <a:srgbClr val="3E5D78"/>
                </a:solidFill>
                <a:latin typeface="Arial Narrow" pitchFamily="34" charset="0"/>
                <a:cs typeface="Times New Roman" pitchFamily="18" charset="0"/>
              </a:rPr>
              <a:t>cost</a:t>
            </a:r>
          </a:p>
        </p:txBody>
      </p:sp>
      <p:sp>
        <p:nvSpPr>
          <p:cNvPr id="19" name="Rectangle 18"/>
          <p:cNvSpPr/>
          <p:nvPr/>
        </p:nvSpPr>
        <p:spPr>
          <a:xfrm>
            <a:off x="4776788" y="2511425"/>
            <a:ext cx="1090612" cy="241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28"/>
          <p:cNvGrpSpPr>
            <a:grpSpLocks/>
          </p:cNvGrpSpPr>
          <p:nvPr/>
        </p:nvGrpSpPr>
        <p:grpSpPr bwMode="auto">
          <a:xfrm>
            <a:off x="4476750" y="3103562"/>
            <a:ext cx="4514850" cy="1447800"/>
            <a:chOff x="4628703" y="2632365"/>
            <a:chExt cx="4515297" cy="1447800"/>
          </a:xfrm>
        </p:grpSpPr>
        <p:sp>
          <p:nvSpPr>
            <p:cNvPr id="31767" name="TextBox 19"/>
            <p:cNvSpPr txBox="1">
              <a:spLocks noChangeArrowheads="1"/>
            </p:cNvSpPr>
            <p:nvPr/>
          </p:nvSpPr>
          <p:spPr bwMode="auto">
            <a:xfrm>
              <a:off x="4628703" y="2964153"/>
              <a:ext cx="1162165" cy="708025"/>
            </a:xfrm>
            <a:prstGeom prst="rect">
              <a:avLst/>
            </a:prstGeom>
            <a:noFill/>
            <a:ln w="9525">
              <a:noFill/>
              <a:miter lim="800000"/>
              <a:headEnd/>
              <a:tailEnd/>
            </a:ln>
          </p:spPr>
          <p:txBody>
            <a:bodyPr wrap="none">
              <a:spAutoFit/>
            </a:bodyPr>
            <a:lstStyle/>
            <a:p>
              <a:pPr algn="ctr"/>
              <a:r>
                <a:rPr lang="en-US" sz="2000" b="1">
                  <a:solidFill>
                    <a:srgbClr val="3E5D78"/>
                  </a:solidFill>
                  <a:latin typeface="Arial Narrow" pitchFamily="34" charset="0"/>
                  <a:cs typeface="Times New Roman" pitchFamily="18" charset="0"/>
                </a:rPr>
                <a:t>reliability </a:t>
              </a:r>
            </a:p>
            <a:p>
              <a:pPr algn="ctr"/>
              <a:r>
                <a:rPr lang="en-US" sz="2000" b="1">
                  <a:solidFill>
                    <a:srgbClr val="3E5D78"/>
                  </a:solidFill>
                  <a:latin typeface="Arial Narrow" pitchFamily="34" charset="0"/>
                  <a:cs typeface="Times New Roman" pitchFamily="18" charset="0"/>
                </a:rPr>
                <a:t>cost</a:t>
              </a:r>
            </a:p>
          </p:txBody>
        </p:sp>
        <p:sp>
          <p:nvSpPr>
            <p:cNvPr id="31768" name="TextBox 25"/>
            <p:cNvSpPr txBox="1">
              <a:spLocks noChangeArrowheads="1"/>
            </p:cNvSpPr>
            <p:nvPr/>
          </p:nvSpPr>
          <p:spPr bwMode="auto">
            <a:xfrm>
              <a:off x="5867076" y="2714915"/>
              <a:ext cx="3276924" cy="1323975"/>
            </a:xfrm>
            <a:prstGeom prst="rect">
              <a:avLst/>
            </a:prstGeom>
            <a:noFill/>
            <a:ln w="9525">
              <a:noFill/>
              <a:miter lim="800000"/>
              <a:headEnd/>
              <a:tailEnd/>
            </a:ln>
          </p:spPr>
          <p:txBody>
            <a:bodyPr>
              <a:spAutoFit/>
            </a:bodyPr>
            <a:lstStyle/>
            <a:p>
              <a:r>
                <a:rPr lang="en-US" sz="2000" b="1">
                  <a:solidFill>
                    <a:srgbClr val="3E5D78"/>
                  </a:solidFill>
                  <a:latin typeface="Arial Narrow" pitchFamily="34" charset="0"/>
                </a:rPr>
                <a:t>1) Cost of built-in defect </a:t>
              </a:r>
            </a:p>
            <a:p>
              <a:r>
                <a:rPr lang="en-US" sz="2000" b="1">
                  <a:solidFill>
                    <a:srgbClr val="3E5D78"/>
                  </a:solidFill>
                  <a:latin typeface="Arial Narrow" pitchFamily="34" charset="0"/>
                </a:rPr>
                <a:t>    tolerance mechanisms</a:t>
              </a:r>
            </a:p>
            <a:p>
              <a:r>
                <a:rPr lang="en-US" sz="2000" b="1">
                  <a:solidFill>
                    <a:srgbClr val="3E5D78"/>
                  </a:solidFill>
                  <a:latin typeface="Arial Narrow" pitchFamily="34" charset="0"/>
                </a:rPr>
                <a:t>2) Cost of R&amp;D needed to  </a:t>
              </a:r>
            </a:p>
            <a:p>
              <a:r>
                <a:rPr lang="en-US" sz="2000" b="1">
                  <a:solidFill>
                    <a:srgbClr val="3E5D78"/>
                  </a:solidFill>
                  <a:latin typeface="Arial Narrow" pitchFamily="34" charset="0"/>
                </a:rPr>
                <a:t>   develop reliable technologies</a:t>
              </a:r>
            </a:p>
          </p:txBody>
        </p:sp>
        <p:sp>
          <p:nvSpPr>
            <p:cNvPr id="23" name="Left Brace 22"/>
            <p:cNvSpPr/>
            <p:nvPr/>
          </p:nvSpPr>
          <p:spPr>
            <a:xfrm>
              <a:off x="5638453" y="2632365"/>
              <a:ext cx="457245" cy="1447800"/>
            </a:xfrm>
            <a:prstGeom prst="leftBrace">
              <a:avLst>
                <a:gd name="adj1" fmla="val 53788"/>
                <a:gd name="adj2" fmla="val 50000"/>
              </a:avLst>
            </a:prstGeom>
            <a:ln w="28575">
              <a:solidFill>
                <a:schemeClr val="accent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grpSp>
      <p:sp>
        <p:nvSpPr>
          <p:cNvPr id="31" name="Freeform 30"/>
          <p:cNvSpPr/>
          <p:nvPr/>
        </p:nvSpPr>
        <p:spPr>
          <a:xfrm>
            <a:off x="1371600" y="2662237"/>
            <a:ext cx="4075113" cy="1162050"/>
          </a:xfrm>
          <a:custGeom>
            <a:avLst/>
            <a:gdLst>
              <a:gd name="connsiteX0" fmla="*/ 0 w 3390900"/>
              <a:gd name="connsiteY0" fmla="*/ 28575 h 682625"/>
              <a:gd name="connsiteX1" fmla="*/ 523875 w 3390900"/>
              <a:gd name="connsiteY1" fmla="*/ 400050 h 682625"/>
              <a:gd name="connsiteX2" fmla="*/ 1619250 w 3390900"/>
              <a:gd name="connsiteY2" fmla="*/ 676275 h 682625"/>
              <a:gd name="connsiteX3" fmla="*/ 2867025 w 3390900"/>
              <a:gd name="connsiteY3" fmla="*/ 361950 h 682625"/>
              <a:gd name="connsiteX4" fmla="*/ 3390900 w 3390900"/>
              <a:gd name="connsiteY4" fmla="*/ 0 h 682625"/>
              <a:gd name="connsiteX0" fmla="*/ 0 w 3390900"/>
              <a:gd name="connsiteY0" fmla="*/ 28575 h 878674"/>
              <a:gd name="connsiteX1" fmla="*/ 523875 w 3390900"/>
              <a:gd name="connsiteY1" fmla="*/ 400050 h 878674"/>
              <a:gd name="connsiteX2" fmla="*/ 1619250 w 3390900"/>
              <a:gd name="connsiteY2" fmla="*/ 676275 h 878674"/>
              <a:gd name="connsiteX3" fmla="*/ 2984086 w 3390900"/>
              <a:gd name="connsiteY3" fmla="*/ 765961 h 878674"/>
              <a:gd name="connsiteX4" fmla="*/ 3390900 w 3390900"/>
              <a:gd name="connsiteY4" fmla="*/ 0 h 878674"/>
              <a:gd name="connsiteX0" fmla="*/ 0 w 3800613"/>
              <a:gd name="connsiteY0" fmla="*/ 0 h 846350"/>
              <a:gd name="connsiteX1" fmla="*/ 523875 w 3800613"/>
              <a:gd name="connsiteY1" fmla="*/ 371475 h 846350"/>
              <a:gd name="connsiteX2" fmla="*/ 1619250 w 3800613"/>
              <a:gd name="connsiteY2" fmla="*/ 647700 h 846350"/>
              <a:gd name="connsiteX3" fmla="*/ 2984086 w 3800613"/>
              <a:gd name="connsiteY3" fmla="*/ 737386 h 846350"/>
              <a:gd name="connsiteX4" fmla="*/ 3800613 w 3800613"/>
              <a:gd name="connsiteY4" fmla="*/ 721731 h 846350"/>
              <a:gd name="connsiteX0" fmla="*/ 0 w 3800613"/>
              <a:gd name="connsiteY0" fmla="*/ 0 h 846350"/>
              <a:gd name="connsiteX1" fmla="*/ 523875 w 3800613"/>
              <a:gd name="connsiteY1" fmla="*/ 371475 h 846350"/>
              <a:gd name="connsiteX2" fmla="*/ 1619250 w 3800613"/>
              <a:gd name="connsiteY2" fmla="*/ 647700 h 846350"/>
              <a:gd name="connsiteX3" fmla="*/ 2984086 w 3800613"/>
              <a:gd name="connsiteY3" fmla="*/ 737386 h 846350"/>
              <a:gd name="connsiteX4" fmla="*/ 3800613 w 3800613"/>
              <a:gd name="connsiteY4" fmla="*/ 721731 h 846350"/>
              <a:gd name="connsiteX0" fmla="*/ 0 w 3800613"/>
              <a:gd name="connsiteY0" fmla="*/ 0 h 794219"/>
              <a:gd name="connsiteX1" fmla="*/ 523875 w 3800613"/>
              <a:gd name="connsiteY1" fmla="*/ 371475 h 794219"/>
              <a:gd name="connsiteX2" fmla="*/ 1619250 w 3800613"/>
              <a:gd name="connsiteY2" fmla="*/ 647700 h 794219"/>
              <a:gd name="connsiteX3" fmla="*/ 2984086 w 3800613"/>
              <a:gd name="connsiteY3" fmla="*/ 737386 h 794219"/>
              <a:gd name="connsiteX4" fmla="*/ 3800613 w 3800613"/>
              <a:gd name="connsiteY4" fmla="*/ 721731 h 794219"/>
              <a:gd name="connsiteX0" fmla="*/ 0 w 3800613"/>
              <a:gd name="connsiteY0" fmla="*/ 0 h 766292"/>
              <a:gd name="connsiteX1" fmla="*/ 523875 w 3800613"/>
              <a:gd name="connsiteY1" fmla="*/ 371475 h 766292"/>
              <a:gd name="connsiteX2" fmla="*/ 1619250 w 3800613"/>
              <a:gd name="connsiteY2" fmla="*/ 647700 h 766292"/>
              <a:gd name="connsiteX3" fmla="*/ 2984086 w 3800613"/>
              <a:gd name="connsiteY3" fmla="*/ 737386 h 766292"/>
              <a:gd name="connsiteX4" fmla="*/ 3800613 w 3800613"/>
              <a:gd name="connsiteY4" fmla="*/ 721731 h 766292"/>
              <a:gd name="connsiteX0" fmla="*/ 0 w 3800613"/>
              <a:gd name="connsiteY0" fmla="*/ 0 h 865156"/>
              <a:gd name="connsiteX1" fmla="*/ 523875 w 3800613"/>
              <a:gd name="connsiteY1" fmla="*/ 371475 h 865156"/>
              <a:gd name="connsiteX2" fmla="*/ 1619250 w 3800613"/>
              <a:gd name="connsiteY2" fmla="*/ 647700 h 865156"/>
              <a:gd name="connsiteX3" fmla="*/ 2984086 w 3800613"/>
              <a:gd name="connsiteY3" fmla="*/ 852818 h 865156"/>
              <a:gd name="connsiteX4" fmla="*/ 3800613 w 3800613"/>
              <a:gd name="connsiteY4" fmla="*/ 721731 h 865156"/>
              <a:gd name="connsiteX0" fmla="*/ 0 w 3800613"/>
              <a:gd name="connsiteY0" fmla="*/ 0 h 865156"/>
              <a:gd name="connsiteX1" fmla="*/ 523875 w 3800613"/>
              <a:gd name="connsiteY1" fmla="*/ 371475 h 865156"/>
              <a:gd name="connsiteX2" fmla="*/ 1619250 w 3800613"/>
              <a:gd name="connsiteY2" fmla="*/ 647700 h 865156"/>
              <a:gd name="connsiteX3" fmla="*/ 2984086 w 3800613"/>
              <a:gd name="connsiteY3" fmla="*/ 852818 h 865156"/>
              <a:gd name="connsiteX4" fmla="*/ 3800613 w 3800613"/>
              <a:gd name="connsiteY4" fmla="*/ 721731 h 865156"/>
              <a:gd name="connsiteX0" fmla="*/ 0 w 3800613"/>
              <a:gd name="connsiteY0" fmla="*/ 0 h 939440"/>
              <a:gd name="connsiteX1" fmla="*/ 523875 w 3800613"/>
              <a:gd name="connsiteY1" fmla="*/ 371475 h 939440"/>
              <a:gd name="connsiteX2" fmla="*/ 1619250 w 3800613"/>
              <a:gd name="connsiteY2" fmla="*/ 647700 h 939440"/>
              <a:gd name="connsiteX3" fmla="*/ 2984086 w 3800613"/>
              <a:gd name="connsiteY3" fmla="*/ 852818 h 939440"/>
              <a:gd name="connsiteX4" fmla="*/ 3800613 w 3800613"/>
              <a:gd name="connsiteY4" fmla="*/ 894879 h 939440"/>
              <a:gd name="connsiteX0" fmla="*/ 0 w 3800613"/>
              <a:gd name="connsiteY0" fmla="*/ 0 h 939440"/>
              <a:gd name="connsiteX1" fmla="*/ 523875 w 3800613"/>
              <a:gd name="connsiteY1" fmla="*/ 371475 h 939440"/>
              <a:gd name="connsiteX2" fmla="*/ 1619250 w 3800613"/>
              <a:gd name="connsiteY2" fmla="*/ 647700 h 939440"/>
              <a:gd name="connsiteX3" fmla="*/ 2984086 w 3800613"/>
              <a:gd name="connsiteY3" fmla="*/ 852818 h 939440"/>
              <a:gd name="connsiteX4" fmla="*/ 3800613 w 3800613"/>
              <a:gd name="connsiteY4" fmla="*/ 894879 h 939440"/>
              <a:gd name="connsiteX0" fmla="*/ 0 w 3800613"/>
              <a:gd name="connsiteY0" fmla="*/ 0 h 939440"/>
              <a:gd name="connsiteX1" fmla="*/ 523875 w 3800613"/>
              <a:gd name="connsiteY1" fmla="*/ 371475 h 939440"/>
              <a:gd name="connsiteX2" fmla="*/ 1443659 w 3800613"/>
              <a:gd name="connsiteY2" fmla="*/ 647700 h 939440"/>
              <a:gd name="connsiteX3" fmla="*/ 2984086 w 3800613"/>
              <a:gd name="connsiteY3" fmla="*/ 852818 h 939440"/>
              <a:gd name="connsiteX4" fmla="*/ 3800613 w 3800613"/>
              <a:gd name="connsiteY4" fmla="*/ 894879 h 939440"/>
              <a:gd name="connsiteX0" fmla="*/ 0 w 3976204"/>
              <a:gd name="connsiteY0" fmla="*/ 0 h 939440"/>
              <a:gd name="connsiteX1" fmla="*/ 523875 w 3976204"/>
              <a:gd name="connsiteY1" fmla="*/ 371475 h 939440"/>
              <a:gd name="connsiteX2" fmla="*/ 1443659 w 3976204"/>
              <a:gd name="connsiteY2" fmla="*/ 647700 h 939440"/>
              <a:gd name="connsiteX3" fmla="*/ 2984086 w 3976204"/>
              <a:gd name="connsiteY3" fmla="*/ 852818 h 939440"/>
              <a:gd name="connsiteX4" fmla="*/ 3976204 w 3976204"/>
              <a:gd name="connsiteY4" fmla="*/ 894879 h 939440"/>
              <a:gd name="connsiteX0" fmla="*/ 0 w 4151795"/>
              <a:gd name="connsiteY0" fmla="*/ 0 h 939440"/>
              <a:gd name="connsiteX1" fmla="*/ 523875 w 4151795"/>
              <a:gd name="connsiteY1" fmla="*/ 371475 h 939440"/>
              <a:gd name="connsiteX2" fmla="*/ 1443659 w 4151795"/>
              <a:gd name="connsiteY2" fmla="*/ 647700 h 939440"/>
              <a:gd name="connsiteX3" fmla="*/ 2984086 w 4151795"/>
              <a:gd name="connsiteY3" fmla="*/ 852818 h 939440"/>
              <a:gd name="connsiteX4" fmla="*/ 4151795 w 4151795"/>
              <a:gd name="connsiteY4" fmla="*/ 894879 h 939440"/>
              <a:gd name="connsiteX0" fmla="*/ 0 w 4151795"/>
              <a:gd name="connsiteY0" fmla="*/ 0 h 995294"/>
              <a:gd name="connsiteX1" fmla="*/ 523875 w 4151795"/>
              <a:gd name="connsiteY1" fmla="*/ 371475 h 995294"/>
              <a:gd name="connsiteX2" fmla="*/ 1443659 w 4151795"/>
              <a:gd name="connsiteY2" fmla="*/ 647700 h 995294"/>
              <a:gd name="connsiteX3" fmla="*/ 2984086 w 4151795"/>
              <a:gd name="connsiteY3" fmla="*/ 852818 h 995294"/>
              <a:gd name="connsiteX4" fmla="*/ 4151795 w 4151795"/>
              <a:gd name="connsiteY4" fmla="*/ 894879 h 995294"/>
              <a:gd name="connsiteX0" fmla="*/ 0 w 4151795"/>
              <a:gd name="connsiteY0" fmla="*/ 0 h 995294"/>
              <a:gd name="connsiteX1" fmla="*/ 523875 w 4151795"/>
              <a:gd name="connsiteY1" fmla="*/ 371475 h 995294"/>
              <a:gd name="connsiteX2" fmla="*/ 1443659 w 4151795"/>
              <a:gd name="connsiteY2" fmla="*/ 647700 h 995294"/>
              <a:gd name="connsiteX3" fmla="*/ 2984086 w 4151795"/>
              <a:gd name="connsiteY3" fmla="*/ 852818 h 995294"/>
              <a:gd name="connsiteX4" fmla="*/ 4151795 w 4151795"/>
              <a:gd name="connsiteY4" fmla="*/ 894879 h 995294"/>
              <a:gd name="connsiteX0" fmla="*/ 0 w 4151795"/>
              <a:gd name="connsiteY0" fmla="*/ 0 h 995294"/>
              <a:gd name="connsiteX1" fmla="*/ 523875 w 4151795"/>
              <a:gd name="connsiteY1" fmla="*/ 371475 h 995294"/>
              <a:gd name="connsiteX2" fmla="*/ 1443659 w 4151795"/>
              <a:gd name="connsiteY2" fmla="*/ 647700 h 995294"/>
              <a:gd name="connsiteX3" fmla="*/ 2984086 w 4151795"/>
              <a:gd name="connsiteY3" fmla="*/ 852818 h 995294"/>
              <a:gd name="connsiteX4" fmla="*/ 4151795 w 4151795"/>
              <a:gd name="connsiteY4" fmla="*/ 894879 h 995294"/>
              <a:gd name="connsiteX0" fmla="*/ 0 w 4151795"/>
              <a:gd name="connsiteY0" fmla="*/ 0 h 995294"/>
              <a:gd name="connsiteX1" fmla="*/ 523875 w 4151795"/>
              <a:gd name="connsiteY1" fmla="*/ 371475 h 995294"/>
              <a:gd name="connsiteX2" fmla="*/ 1443659 w 4151795"/>
              <a:gd name="connsiteY2" fmla="*/ 647700 h 995294"/>
              <a:gd name="connsiteX3" fmla="*/ 2984086 w 4151795"/>
              <a:gd name="connsiteY3" fmla="*/ 852818 h 995294"/>
              <a:gd name="connsiteX4" fmla="*/ 4151795 w 4151795"/>
              <a:gd name="connsiteY4" fmla="*/ 894879 h 995294"/>
              <a:gd name="connsiteX0" fmla="*/ 0 w 4151795"/>
              <a:gd name="connsiteY0" fmla="*/ 0 h 995294"/>
              <a:gd name="connsiteX1" fmla="*/ 523875 w 4151795"/>
              <a:gd name="connsiteY1" fmla="*/ 371475 h 995294"/>
              <a:gd name="connsiteX2" fmla="*/ 1443659 w 4151795"/>
              <a:gd name="connsiteY2" fmla="*/ 647700 h 995294"/>
              <a:gd name="connsiteX3" fmla="*/ 2984086 w 4151795"/>
              <a:gd name="connsiteY3" fmla="*/ 852818 h 995294"/>
              <a:gd name="connsiteX4" fmla="*/ 4151795 w 4151795"/>
              <a:gd name="connsiteY4" fmla="*/ 894879 h 995294"/>
              <a:gd name="connsiteX0" fmla="*/ 0 w 4151795"/>
              <a:gd name="connsiteY0" fmla="*/ 0 h 995294"/>
              <a:gd name="connsiteX1" fmla="*/ 523875 w 4151795"/>
              <a:gd name="connsiteY1" fmla="*/ 371475 h 995294"/>
              <a:gd name="connsiteX2" fmla="*/ 1443659 w 4151795"/>
              <a:gd name="connsiteY2" fmla="*/ 647700 h 995294"/>
              <a:gd name="connsiteX3" fmla="*/ 2984086 w 4151795"/>
              <a:gd name="connsiteY3" fmla="*/ 852818 h 995294"/>
              <a:gd name="connsiteX4" fmla="*/ 4151795 w 4151795"/>
              <a:gd name="connsiteY4" fmla="*/ 894879 h 995294"/>
              <a:gd name="connsiteX0" fmla="*/ 0 w 4151795"/>
              <a:gd name="connsiteY0" fmla="*/ 0 h 959920"/>
              <a:gd name="connsiteX1" fmla="*/ 523875 w 4151795"/>
              <a:gd name="connsiteY1" fmla="*/ 371475 h 959920"/>
              <a:gd name="connsiteX2" fmla="*/ 1443659 w 4151795"/>
              <a:gd name="connsiteY2" fmla="*/ 647700 h 959920"/>
              <a:gd name="connsiteX3" fmla="*/ 2984086 w 4151795"/>
              <a:gd name="connsiteY3" fmla="*/ 852818 h 959920"/>
              <a:gd name="connsiteX4" fmla="*/ 4151795 w 4151795"/>
              <a:gd name="connsiteY4" fmla="*/ 894879 h 959920"/>
              <a:gd name="connsiteX0" fmla="*/ 0 w 4151795"/>
              <a:gd name="connsiteY0" fmla="*/ 0 h 959920"/>
              <a:gd name="connsiteX1" fmla="*/ 523875 w 4151795"/>
              <a:gd name="connsiteY1" fmla="*/ 371475 h 959920"/>
              <a:gd name="connsiteX2" fmla="*/ 1443659 w 4151795"/>
              <a:gd name="connsiteY2" fmla="*/ 647700 h 959920"/>
              <a:gd name="connsiteX3" fmla="*/ 2984086 w 4151795"/>
              <a:gd name="connsiteY3" fmla="*/ 852818 h 959920"/>
              <a:gd name="connsiteX4" fmla="*/ 4151795 w 4151795"/>
              <a:gd name="connsiteY4" fmla="*/ 894879 h 959920"/>
              <a:gd name="connsiteX0" fmla="*/ 0 w 4151795"/>
              <a:gd name="connsiteY0" fmla="*/ 0 h 959920"/>
              <a:gd name="connsiteX1" fmla="*/ 523875 w 4151795"/>
              <a:gd name="connsiteY1" fmla="*/ 371475 h 959920"/>
              <a:gd name="connsiteX2" fmla="*/ 1443659 w 4151795"/>
              <a:gd name="connsiteY2" fmla="*/ 647700 h 959920"/>
              <a:gd name="connsiteX3" fmla="*/ 2984086 w 4151795"/>
              <a:gd name="connsiteY3" fmla="*/ 852818 h 959920"/>
              <a:gd name="connsiteX4" fmla="*/ 4151795 w 4151795"/>
              <a:gd name="connsiteY4" fmla="*/ 894879 h 959920"/>
              <a:gd name="connsiteX0" fmla="*/ 0 w 4151795"/>
              <a:gd name="connsiteY0" fmla="*/ 0 h 959920"/>
              <a:gd name="connsiteX1" fmla="*/ 523875 w 4151795"/>
              <a:gd name="connsiteY1" fmla="*/ 371475 h 959920"/>
              <a:gd name="connsiteX2" fmla="*/ 1443659 w 4151795"/>
              <a:gd name="connsiteY2" fmla="*/ 647700 h 959920"/>
              <a:gd name="connsiteX3" fmla="*/ 2984086 w 4151795"/>
              <a:gd name="connsiteY3" fmla="*/ 852818 h 959920"/>
              <a:gd name="connsiteX4" fmla="*/ 4151795 w 4151795"/>
              <a:gd name="connsiteY4" fmla="*/ 894879 h 959920"/>
              <a:gd name="connsiteX0" fmla="*/ 0 w 4151795"/>
              <a:gd name="connsiteY0" fmla="*/ 0 h 959920"/>
              <a:gd name="connsiteX1" fmla="*/ 523875 w 4151795"/>
              <a:gd name="connsiteY1" fmla="*/ 371475 h 959920"/>
              <a:gd name="connsiteX2" fmla="*/ 1443659 w 4151795"/>
              <a:gd name="connsiteY2" fmla="*/ 647700 h 959920"/>
              <a:gd name="connsiteX3" fmla="*/ 2984086 w 4151795"/>
              <a:gd name="connsiteY3" fmla="*/ 852818 h 959920"/>
              <a:gd name="connsiteX4" fmla="*/ 4151795 w 4151795"/>
              <a:gd name="connsiteY4" fmla="*/ 894879 h 959920"/>
              <a:gd name="connsiteX0" fmla="*/ 0 w 4151795"/>
              <a:gd name="connsiteY0" fmla="*/ 0 h 959920"/>
              <a:gd name="connsiteX1" fmla="*/ 523875 w 4151795"/>
              <a:gd name="connsiteY1" fmla="*/ 371475 h 959920"/>
              <a:gd name="connsiteX2" fmla="*/ 1443659 w 4151795"/>
              <a:gd name="connsiteY2" fmla="*/ 647700 h 959920"/>
              <a:gd name="connsiteX3" fmla="*/ 2984086 w 4151795"/>
              <a:gd name="connsiteY3" fmla="*/ 852818 h 959920"/>
              <a:gd name="connsiteX4" fmla="*/ 4151795 w 4151795"/>
              <a:gd name="connsiteY4" fmla="*/ 894879 h 959920"/>
              <a:gd name="connsiteX0" fmla="*/ 0 w 4049839"/>
              <a:gd name="connsiteY0" fmla="*/ 0 h 959920"/>
              <a:gd name="connsiteX1" fmla="*/ 523875 w 4049839"/>
              <a:gd name="connsiteY1" fmla="*/ 371475 h 959920"/>
              <a:gd name="connsiteX2" fmla="*/ 1443659 w 4049839"/>
              <a:gd name="connsiteY2" fmla="*/ 647700 h 959920"/>
              <a:gd name="connsiteX3" fmla="*/ 2984086 w 4049839"/>
              <a:gd name="connsiteY3" fmla="*/ 852818 h 959920"/>
              <a:gd name="connsiteX4" fmla="*/ 4049839 w 4049839"/>
              <a:gd name="connsiteY4" fmla="*/ 894879 h 959920"/>
              <a:gd name="connsiteX0" fmla="*/ 0 w 4049839"/>
              <a:gd name="connsiteY0" fmla="*/ 0 h 959920"/>
              <a:gd name="connsiteX1" fmla="*/ 523875 w 4049839"/>
              <a:gd name="connsiteY1" fmla="*/ 371475 h 959920"/>
              <a:gd name="connsiteX2" fmla="*/ 1443659 w 4049839"/>
              <a:gd name="connsiteY2" fmla="*/ 647700 h 959920"/>
              <a:gd name="connsiteX3" fmla="*/ 2574373 w 4049839"/>
              <a:gd name="connsiteY3" fmla="*/ 852818 h 959920"/>
              <a:gd name="connsiteX4" fmla="*/ 4049839 w 4049839"/>
              <a:gd name="connsiteY4" fmla="*/ 894879 h 959920"/>
              <a:gd name="connsiteX0" fmla="*/ 0 w 3122021"/>
              <a:gd name="connsiteY0" fmla="*/ 0 h 959920"/>
              <a:gd name="connsiteX1" fmla="*/ 523875 w 3122021"/>
              <a:gd name="connsiteY1" fmla="*/ 371475 h 959920"/>
              <a:gd name="connsiteX2" fmla="*/ 1443659 w 3122021"/>
              <a:gd name="connsiteY2" fmla="*/ 647700 h 959920"/>
              <a:gd name="connsiteX3" fmla="*/ 2574373 w 3122021"/>
              <a:gd name="connsiteY3" fmla="*/ 852818 h 959920"/>
              <a:gd name="connsiteX4" fmla="*/ 3054822 w 3122021"/>
              <a:gd name="connsiteY4" fmla="*/ 894879 h 959920"/>
              <a:gd name="connsiteX0" fmla="*/ 0 w 3122021"/>
              <a:gd name="connsiteY0" fmla="*/ 0 h 959920"/>
              <a:gd name="connsiteX1" fmla="*/ 523875 w 3122021"/>
              <a:gd name="connsiteY1" fmla="*/ 371475 h 959920"/>
              <a:gd name="connsiteX2" fmla="*/ 1443659 w 3122021"/>
              <a:gd name="connsiteY2" fmla="*/ 647700 h 959920"/>
              <a:gd name="connsiteX3" fmla="*/ 2574373 w 3122021"/>
              <a:gd name="connsiteY3" fmla="*/ 852818 h 959920"/>
              <a:gd name="connsiteX4" fmla="*/ 3054822 w 3122021"/>
              <a:gd name="connsiteY4" fmla="*/ 894879 h 959920"/>
              <a:gd name="connsiteX0" fmla="*/ 0 w 3122021"/>
              <a:gd name="connsiteY0" fmla="*/ 0 h 959920"/>
              <a:gd name="connsiteX1" fmla="*/ 523875 w 3122021"/>
              <a:gd name="connsiteY1" fmla="*/ 371475 h 959920"/>
              <a:gd name="connsiteX2" fmla="*/ 1443659 w 3122021"/>
              <a:gd name="connsiteY2" fmla="*/ 647700 h 959920"/>
              <a:gd name="connsiteX3" fmla="*/ 2574373 w 3122021"/>
              <a:gd name="connsiteY3" fmla="*/ 852818 h 959920"/>
              <a:gd name="connsiteX4" fmla="*/ 3054822 w 3122021"/>
              <a:gd name="connsiteY4" fmla="*/ 894879 h 959920"/>
              <a:gd name="connsiteX0" fmla="*/ 0 w 3122021"/>
              <a:gd name="connsiteY0" fmla="*/ 0 h 918218"/>
              <a:gd name="connsiteX1" fmla="*/ 523875 w 3122021"/>
              <a:gd name="connsiteY1" fmla="*/ 371475 h 918218"/>
              <a:gd name="connsiteX2" fmla="*/ 1443659 w 3122021"/>
              <a:gd name="connsiteY2" fmla="*/ 647700 h 918218"/>
              <a:gd name="connsiteX3" fmla="*/ 2574373 w 3122021"/>
              <a:gd name="connsiteY3" fmla="*/ 852818 h 918218"/>
              <a:gd name="connsiteX4" fmla="*/ 3054822 w 3122021"/>
              <a:gd name="connsiteY4" fmla="*/ 548584 h 918218"/>
              <a:gd name="connsiteX0" fmla="*/ 0 w 3122021"/>
              <a:gd name="connsiteY0" fmla="*/ 0 h 918218"/>
              <a:gd name="connsiteX1" fmla="*/ 523875 w 3122021"/>
              <a:gd name="connsiteY1" fmla="*/ 371475 h 918218"/>
              <a:gd name="connsiteX2" fmla="*/ 1443659 w 3122021"/>
              <a:gd name="connsiteY2" fmla="*/ 647700 h 918218"/>
              <a:gd name="connsiteX3" fmla="*/ 2574373 w 3122021"/>
              <a:gd name="connsiteY3" fmla="*/ 852818 h 918218"/>
              <a:gd name="connsiteX4" fmla="*/ 3054822 w 3122021"/>
              <a:gd name="connsiteY4" fmla="*/ 837164 h 918218"/>
              <a:gd name="connsiteX0" fmla="*/ 0 w 3122021"/>
              <a:gd name="connsiteY0" fmla="*/ 0 h 918218"/>
              <a:gd name="connsiteX1" fmla="*/ 523875 w 3122021"/>
              <a:gd name="connsiteY1" fmla="*/ 371475 h 918218"/>
              <a:gd name="connsiteX2" fmla="*/ 1443659 w 3122021"/>
              <a:gd name="connsiteY2" fmla="*/ 647700 h 918218"/>
              <a:gd name="connsiteX3" fmla="*/ 2574373 w 3122021"/>
              <a:gd name="connsiteY3" fmla="*/ 852818 h 918218"/>
              <a:gd name="connsiteX4" fmla="*/ 3054822 w 3122021"/>
              <a:gd name="connsiteY4" fmla="*/ 837164 h 918218"/>
              <a:gd name="connsiteX0" fmla="*/ 0 w 3097476"/>
              <a:gd name="connsiteY0" fmla="*/ 0 h 879863"/>
              <a:gd name="connsiteX1" fmla="*/ 523875 w 3097476"/>
              <a:gd name="connsiteY1" fmla="*/ 371475 h 879863"/>
              <a:gd name="connsiteX2" fmla="*/ 1443659 w 3097476"/>
              <a:gd name="connsiteY2" fmla="*/ 647700 h 879863"/>
              <a:gd name="connsiteX3" fmla="*/ 2574373 w 3097476"/>
              <a:gd name="connsiteY3" fmla="*/ 852818 h 879863"/>
              <a:gd name="connsiteX4" fmla="*/ 3054822 w 3097476"/>
              <a:gd name="connsiteY4" fmla="*/ 837164 h 879863"/>
              <a:gd name="connsiteX0" fmla="*/ 0 w 3120133"/>
              <a:gd name="connsiteY0" fmla="*/ 0 h 886567"/>
              <a:gd name="connsiteX1" fmla="*/ 523875 w 3120133"/>
              <a:gd name="connsiteY1" fmla="*/ 371475 h 886567"/>
              <a:gd name="connsiteX2" fmla="*/ 1443659 w 3120133"/>
              <a:gd name="connsiteY2" fmla="*/ 647700 h 886567"/>
              <a:gd name="connsiteX3" fmla="*/ 2574373 w 3120133"/>
              <a:gd name="connsiteY3" fmla="*/ 852818 h 886567"/>
              <a:gd name="connsiteX4" fmla="*/ 3054822 w 3120133"/>
              <a:gd name="connsiteY4" fmla="*/ 837164 h 886567"/>
              <a:gd name="connsiteX0" fmla="*/ 0 w 3129573"/>
              <a:gd name="connsiteY0" fmla="*/ 0 h 879863"/>
              <a:gd name="connsiteX1" fmla="*/ 523875 w 3129573"/>
              <a:gd name="connsiteY1" fmla="*/ 371475 h 879863"/>
              <a:gd name="connsiteX2" fmla="*/ 1443659 w 3129573"/>
              <a:gd name="connsiteY2" fmla="*/ 647700 h 879863"/>
              <a:gd name="connsiteX3" fmla="*/ 2574373 w 3129573"/>
              <a:gd name="connsiteY3" fmla="*/ 852818 h 879863"/>
              <a:gd name="connsiteX4" fmla="*/ 3054822 w 3129573"/>
              <a:gd name="connsiteY4" fmla="*/ 837164 h 879863"/>
              <a:gd name="connsiteX0" fmla="*/ 0 w 3129573"/>
              <a:gd name="connsiteY0" fmla="*/ 0 h 879863"/>
              <a:gd name="connsiteX1" fmla="*/ 523875 w 3129573"/>
              <a:gd name="connsiteY1" fmla="*/ 371475 h 879863"/>
              <a:gd name="connsiteX2" fmla="*/ 1443659 w 3129573"/>
              <a:gd name="connsiteY2" fmla="*/ 647700 h 879863"/>
              <a:gd name="connsiteX3" fmla="*/ 2574373 w 3129573"/>
              <a:gd name="connsiteY3" fmla="*/ 852818 h 879863"/>
              <a:gd name="connsiteX4" fmla="*/ 3054822 w 3129573"/>
              <a:gd name="connsiteY4" fmla="*/ 837164 h 879863"/>
              <a:gd name="connsiteX0" fmla="*/ 0 w 3129573"/>
              <a:gd name="connsiteY0" fmla="*/ 0 h 879863"/>
              <a:gd name="connsiteX1" fmla="*/ 523875 w 3129573"/>
              <a:gd name="connsiteY1" fmla="*/ 371475 h 879863"/>
              <a:gd name="connsiteX2" fmla="*/ 1443659 w 3129573"/>
              <a:gd name="connsiteY2" fmla="*/ 647700 h 879863"/>
              <a:gd name="connsiteX3" fmla="*/ 2574373 w 3129573"/>
              <a:gd name="connsiteY3" fmla="*/ 852818 h 879863"/>
              <a:gd name="connsiteX4" fmla="*/ 3054822 w 3129573"/>
              <a:gd name="connsiteY4" fmla="*/ 837164 h 879863"/>
              <a:gd name="connsiteX0" fmla="*/ 0 w 3129573"/>
              <a:gd name="connsiteY0" fmla="*/ 0 h 879863"/>
              <a:gd name="connsiteX1" fmla="*/ 523875 w 3129573"/>
              <a:gd name="connsiteY1" fmla="*/ 371475 h 879863"/>
              <a:gd name="connsiteX2" fmla="*/ 1443659 w 3129573"/>
              <a:gd name="connsiteY2" fmla="*/ 647700 h 879863"/>
              <a:gd name="connsiteX3" fmla="*/ 2574373 w 3129573"/>
              <a:gd name="connsiteY3" fmla="*/ 852818 h 879863"/>
              <a:gd name="connsiteX4" fmla="*/ 3054822 w 3129573"/>
              <a:gd name="connsiteY4" fmla="*/ 837164 h 879863"/>
              <a:gd name="connsiteX0" fmla="*/ 0 w 3129573"/>
              <a:gd name="connsiteY0" fmla="*/ 0 h 879863"/>
              <a:gd name="connsiteX1" fmla="*/ 523875 w 3129573"/>
              <a:gd name="connsiteY1" fmla="*/ 371475 h 879863"/>
              <a:gd name="connsiteX2" fmla="*/ 1443659 w 3129573"/>
              <a:gd name="connsiteY2" fmla="*/ 647700 h 879863"/>
              <a:gd name="connsiteX3" fmla="*/ 2574373 w 3129573"/>
              <a:gd name="connsiteY3" fmla="*/ 852818 h 879863"/>
              <a:gd name="connsiteX4" fmla="*/ 3054822 w 3129573"/>
              <a:gd name="connsiteY4" fmla="*/ 837164 h 879863"/>
              <a:gd name="connsiteX0" fmla="*/ 0 w 3129573"/>
              <a:gd name="connsiteY0" fmla="*/ 0 h 879863"/>
              <a:gd name="connsiteX1" fmla="*/ 523875 w 3129573"/>
              <a:gd name="connsiteY1" fmla="*/ 371475 h 879863"/>
              <a:gd name="connsiteX2" fmla="*/ 1443659 w 3129573"/>
              <a:gd name="connsiteY2" fmla="*/ 647700 h 879863"/>
              <a:gd name="connsiteX3" fmla="*/ 2574373 w 3129573"/>
              <a:gd name="connsiteY3" fmla="*/ 852818 h 879863"/>
              <a:gd name="connsiteX4" fmla="*/ 3054822 w 3129573"/>
              <a:gd name="connsiteY4" fmla="*/ 837164 h 879863"/>
              <a:gd name="connsiteX0" fmla="*/ 0 w 3129573"/>
              <a:gd name="connsiteY0" fmla="*/ 0 h 879863"/>
              <a:gd name="connsiteX1" fmla="*/ 523875 w 3129573"/>
              <a:gd name="connsiteY1" fmla="*/ 371475 h 879863"/>
              <a:gd name="connsiteX2" fmla="*/ 1443659 w 3129573"/>
              <a:gd name="connsiteY2" fmla="*/ 647700 h 879863"/>
              <a:gd name="connsiteX3" fmla="*/ 2574373 w 3129573"/>
              <a:gd name="connsiteY3" fmla="*/ 852818 h 879863"/>
              <a:gd name="connsiteX4" fmla="*/ 3054822 w 3129573"/>
              <a:gd name="connsiteY4" fmla="*/ 837164 h 879863"/>
              <a:gd name="connsiteX0" fmla="*/ 0 w 3129573"/>
              <a:gd name="connsiteY0" fmla="*/ 0 h 879863"/>
              <a:gd name="connsiteX1" fmla="*/ 523875 w 3129573"/>
              <a:gd name="connsiteY1" fmla="*/ 371475 h 879863"/>
              <a:gd name="connsiteX2" fmla="*/ 1443659 w 3129573"/>
              <a:gd name="connsiteY2" fmla="*/ 647700 h 879863"/>
              <a:gd name="connsiteX3" fmla="*/ 2574373 w 3129573"/>
              <a:gd name="connsiteY3" fmla="*/ 852818 h 879863"/>
              <a:gd name="connsiteX4" fmla="*/ 3054822 w 3129573"/>
              <a:gd name="connsiteY4" fmla="*/ 837164 h 879863"/>
              <a:gd name="connsiteX0" fmla="*/ 0 w 3129573"/>
              <a:gd name="connsiteY0" fmla="*/ 0 h 879863"/>
              <a:gd name="connsiteX1" fmla="*/ 523875 w 3129573"/>
              <a:gd name="connsiteY1" fmla="*/ 371475 h 879863"/>
              <a:gd name="connsiteX2" fmla="*/ 1443659 w 3129573"/>
              <a:gd name="connsiteY2" fmla="*/ 647700 h 879863"/>
              <a:gd name="connsiteX3" fmla="*/ 2574373 w 3129573"/>
              <a:gd name="connsiteY3" fmla="*/ 852818 h 879863"/>
              <a:gd name="connsiteX4" fmla="*/ 3054822 w 3129573"/>
              <a:gd name="connsiteY4" fmla="*/ 837164 h 879863"/>
              <a:gd name="connsiteX0" fmla="*/ 0 w 3129573"/>
              <a:gd name="connsiteY0" fmla="*/ 0 h 906657"/>
              <a:gd name="connsiteX1" fmla="*/ 523875 w 3129573"/>
              <a:gd name="connsiteY1" fmla="*/ 371475 h 906657"/>
              <a:gd name="connsiteX2" fmla="*/ 1560720 w 3129573"/>
              <a:gd name="connsiteY2" fmla="*/ 763132 h 906657"/>
              <a:gd name="connsiteX3" fmla="*/ 2574373 w 3129573"/>
              <a:gd name="connsiteY3" fmla="*/ 852818 h 906657"/>
              <a:gd name="connsiteX4" fmla="*/ 3054822 w 3129573"/>
              <a:gd name="connsiteY4" fmla="*/ 837164 h 906657"/>
              <a:gd name="connsiteX0" fmla="*/ 0 w 3129573"/>
              <a:gd name="connsiteY0" fmla="*/ 0 h 879863"/>
              <a:gd name="connsiteX1" fmla="*/ 523875 w 3129573"/>
              <a:gd name="connsiteY1" fmla="*/ 371475 h 879863"/>
              <a:gd name="connsiteX2" fmla="*/ 1560720 w 3129573"/>
              <a:gd name="connsiteY2" fmla="*/ 763132 h 879863"/>
              <a:gd name="connsiteX3" fmla="*/ 2574373 w 3129573"/>
              <a:gd name="connsiteY3" fmla="*/ 852818 h 879863"/>
              <a:gd name="connsiteX4" fmla="*/ 3054822 w 3129573"/>
              <a:gd name="connsiteY4" fmla="*/ 837164 h 879863"/>
              <a:gd name="connsiteX0" fmla="*/ 0 w 3129573"/>
              <a:gd name="connsiteY0" fmla="*/ 0 h 879863"/>
              <a:gd name="connsiteX1" fmla="*/ 523875 w 3129573"/>
              <a:gd name="connsiteY1" fmla="*/ 371475 h 879863"/>
              <a:gd name="connsiteX2" fmla="*/ 1560720 w 3129573"/>
              <a:gd name="connsiteY2" fmla="*/ 763132 h 879863"/>
              <a:gd name="connsiteX3" fmla="*/ 2574373 w 3129573"/>
              <a:gd name="connsiteY3" fmla="*/ 852818 h 879863"/>
              <a:gd name="connsiteX4" fmla="*/ 3054822 w 3129573"/>
              <a:gd name="connsiteY4" fmla="*/ 837164 h 879863"/>
              <a:gd name="connsiteX0" fmla="*/ 0 w 3129573"/>
              <a:gd name="connsiteY0" fmla="*/ 0 h 879863"/>
              <a:gd name="connsiteX1" fmla="*/ 523875 w 3129573"/>
              <a:gd name="connsiteY1" fmla="*/ 371475 h 879863"/>
              <a:gd name="connsiteX2" fmla="*/ 1560720 w 3129573"/>
              <a:gd name="connsiteY2" fmla="*/ 763132 h 879863"/>
              <a:gd name="connsiteX3" fmla="*/ 2574373 w 3129573"/>
              <a:gd name="connsiteY3" fmla="*/ 852818 h 879863"/>
              <a:gd name="connsiteX4" fmla="*/ 3054822 w 3129573"/>
              <a:gd name="connsiteY4" fmla="*/ 837164 h 879863"/>
              <a:gd name="connsiteX0" fmla="*/ 0 w 3129573"/>
              <a:gd name="connsiteY0" fmla="*/ 0 h 879863"/>
              <a:gd name="connsiteX1" fmla="*/ 523875 w 3129573"/>
              <a:gd name="connsiteY1" fmla="*/ 371475 h 879863"/>
              <a:gd name="connsiteX2" fmla="*/ 1560720 w 3129573"/>
              <a:gd name="connsiteY2" fmla="*/ 763132 h 879863"/>
              <a:gd name="connsiteX3" fmla="*/ 2574373 w 3129573"/>
              <a:gd name="connsiteY3" fmla="*/ 852818 h 879863"/>
              <a:gd name="connsiteX4" fmla="*/ 3054822 w 3129573"/>
              <a:gd name="connsiteY4" fmla="*/ 837164 h 879863"/>
              <a:gd name="connsiteX0" fmla="*/ 0 w 3129573"/>
              <a:gd name="connsiteY0" fmla="*/ 0 h 879863"/>
              <a:gd name="connsiteX1" fmla="*/ 523875 w 3129573"/>
              <a:gd name="connsiteY1" fmla="*/ 371475 h 879863"/>
              <a:gd name="connsiteX2" fmla="*/ 1560720 w 3129573"/>
              <a:gd name="connsiteY2" fmla="*/ 763132 h 879863"/>
              <a:gd name="connsiteX3" fmla="*/ 2574373 w 3129573"/>
              <a:gd name="connsiteY3" fmla="*/ 852818 h 879863"/>
              <a:gd name="connsiteX4" fmla="*/ 3054822 w 3129573"/>
              <a:gd name="connsiteY4" fmla="*/ 837164 h 879863"/>
              <a:gd name="connsiteX0" fmla="*/ 0 w 3129573"/>
              <a:gd name="connsiteY0" fmla="*/ 0 h 879863"/>
              <a:gd name="connsiteX1" fmla="*/ 523875 w 3129573"/>
              <a:gd name="connsiteY1" fmla="*/ 371475 h 879863"/>
              <a:gd name="connsiteX2" fmla="*/ 1560720 w 3129573"/>
              <a:gd name="connsiteY2" fmla="*/ 763132 h 879863"/>
              <a:gd name="connsiteX3" fmla="*/ 2574373 w 3129573"/>
              <a:gd name="connsiteY3" fmla="*/ 852818 h 879863"/>
              <a:gd name="connsiteX4" fmla="*/ 3054822 w 3129573"/>
              <a:gd name="connsiteY4" fmla="*/ 837164 h 879863"/>
              <a:gd name="connsiteX0" fmla="*/ 0 w 3129573"/>
              <a:gd name="connsiteY0" fmla="*/ 0 h 879863"/>
              <a:gd name="connsiteX1" fmla="*/ 523875 w 3129573"/>
              <a:gd name="connsiteY1" fmla="*/ 371475 h 879863"/>
              <a:gd name="connsiteX2" fmla="*/ 1560720 w 3129573"/>
              <a:gd name="connsiteY2" fmla="*/ 763132 h 879863"/>
              <a:gd name="connsiteX3" fmla="*/ 2574373 w 3129573"/>
              <a:gd name="connsiteY3" fmla="*/ 852818 h 879863"/>
              <a:gd name="connsiteX4" fmla="*/ 3054822 w 3129573"/>
              <a:gd name="connsiteY4" fmla="*/ 837164 h 879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573" h="879863">
                <a:moveTo>
                  <a:pt x="0" y="0"/>
                </a:moveTo>
                <a:cubicBezTo>
                  <a:pt x="127000" y="131762"/>
                  <a:pt x="263755" y="244286"/>
                  <a:pt x="523875" y="371475"/>
                </a:cubicBezTo>
                <a:cubicBezTo>
                  <a:pt x="783995" y="498664"/>
                  <a:pt x="1053110" y="655012"/>
                  <a:pt x="1560720" y="763132"/>
                </a:cubicBezTo>
                <a:cubicBezTo>
                  <a:pt x="2170199" y="844502"/>
                  <a:pt x="2011620" y="813484"/>
                  <a:pt x="2574373" y="852818"/>
                </a:cubicBezTo>
                <a:cubicBezTo>
                  <a:pt x="3129573" y="843746"/>
                  <a:pt x="2572347" y="879863"/>
                  <a:pt x="3054822" y="837164"/>
                </a:cubicBezTo>
              </a:path>
            </a:pathLst>
          </a:custGeom>
          <a:ln w="57150">
            <a:solidFill>
              <a:schemeClr val="accent4">
                <a:lumMod val="75000"/>
              </a:schemeClr>
            </a:solidFill>
            <a:prstDash val="sysDot"/>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sp>
        <p:nvSpPr>
          <p:cNvPr id="32" name="Freeform 31"/>
          <p:cNvSpPr/>
          <p:nvPr/>
        </p:nvSpPr>
        <p:spPr>
          <a:xfrm flipH="1">
            <a:off x="1995488" y="4205287"/>
            <a:ext cx="3324225" cy="460375"/>
          </a:xfrm>
          <a:custGeom>
            <a:avLst/>
            <a:gdLst>
              <a:gd name="connsiteX0" fmla="*/ 0 w 2952750"/>
              <a:gd name="connsiteY0" fmla="*/ 0 h 1552575"/>
              <a:gd name="connsiteX1" fmla="*/ 752475 w 2952750"/>
              <a:gd name="connsiteY1" fmla="*/ 952500 h 1552575"/>
              <a:gd name="connsiteX2" fmla="*/ 2952750 w 2952750"/>
              <a:gd name="connsiteY2" fmla="*/ 1552575 h 1552575"/>
              <a:gd name="connsiteX0" fmla="*/ 0 w 2952750"/>
              <a:gd name="connsiteY0" fmla="*/ 0 h 1552575"/>
              <a:gd name="connsiteX1" fmla="*/ 526219 w 2952750"/>
              <a:gd name="connsiteY1" fmla="*/ 1183363 h 1552575"/>
              <a:gd name="connsiteX2" fmla="*/ 2952750 w 2952750"/>
              <a:gd name="connsiteY2" fmla="*/ 1552575 h 1552575"/>
              <a:gd name="connsiteX0" fmla="*/ 0 w 2952750"/>
              <a:gd name="connsiteY0" fmla="*/ 0 h 1552575"/>
              <a:gd name="connsiteX1" fmla="*/ 526219 w 2952750"/>
              <a:gd name="connsiteY1" fmla="*/ 1183363 h 1552575"/>
              <a:gd name="connsiteX2" fmla="*/ 2952750 w 2952750"/>
              <a:gd name="connsiteY2" fmla="*/ 1552575 h 1552575"/>
              <a:gd name="connsiteX0" fmla="*/ 0 w 2952750"/>
              <a:gd name="connsiteY0" fmla="*/ 0 h 1552575"/>
              <a:gd name="connsiteX1" fmla="*/ 526219 w 2952750"/>
              <a:gd name="connsiteY1" fmla="*/ 1183363 h 1552575"/>
              <a:gd name="connsiteX2" fmla="*/ 2952750 w 2952750"/>
              <a:gd name="connsiteY2" fmla="*/ 1552575 h 1552575"/>
              <a:gd name="connsiteX0" fmla="*/ 0 w 2952750"/>
              <a:gd name="connsiteY0" fmla="*/ 0 h 1552575"/>
              <a:gd name="connsiteX1" fmla="*/ 526219 w 2952750"/>
              <a:gd name="connsiteY1" fmla="*/ 1183363 h 1552575"/>
              <a:gd name="connsiteX2" fmla="*/ 2952750 w 2952750"/>
              <a:gd name="connsiteY2" fmla="*/ 1552575 h 1552575"/>
              <a:gd name="connsiteX0" fmla="*/ 907464 w 3860214"/>
              <a:gd name="connsiteY0" fmla="*/ 0 h 1552575"/>
              <a:gd name="connsiteX1" fmla="*/ 87703 w 3860214"/>
              <a:gd name="connsiteY1" fmla="*/ 994034 h 1552575"/>
              <a:gd name="connsiteX2" fmla="*/ 1433683 w 3860214"/>
              <a:gd name="connsiteY2" fmla="*/ 1183363 h 1552575"/>
              <a:gd name="connsiteX3" fmla="*/ 3860214 w 3860214"/>
              <a:gd name="connsiteY3" fmla="*/ 1552575 h 1552575"/>
              <a:gd name="connsiteX0" fmla="*/ 882643 w 3835393"/>
              <a:gd name="connsiteY0" fmla="*/ 0 h 1552575"/>
              <a:gd name="connsiteX1" fmla="*/ 62882 w 3835393"/>
              <a:gd name="connsiteY1" fmla="*/ 994034 h 1552575"/>
              <a:gd name="connsiteX2" fmla="*/ 1259933 w 3835393"/>
              <a:gd name="connsiteY2" fmla="*/ 1183363 h 1552575"/>
              <a:gd name="connsiteX3" fmla="*/ 3835393 w 3835393"/>
              <a:gd name="connsiteY3" fmla="*/ 1552575 h 1552575"/>
              <a:gd name="connsiteX0" fmla="*/ 882643 w 3835393"/>
              <a:gd name="connsiteY0" fmla="*/ 0 h 1552575"/>
              <a:gd name="connsiteX1" fmla="*/ 62882 w 3835393"/>
              <a:gd name="connsiteY1" fmla="*/ 994034 h 1552575"/>
              <a:gd name="connsiteX2" fmla="*/ 1259933 w 3835393"/>
              <a:gd name="connsiteY2" fmla="*/ 1183363 h 1552575"/>
              <a:gd name="connsiteX3" fmla="*/ 3835393 w 3835393"/>
              <a:gd name="connsiteY3" fmla="*/ 1552575 h 1552575"/>
              <a:gd name="connsiteX0" fmla="*/ 194309 w 3973059"/>
              <a:gd name="connsiteY0" fmla="*/ 54424 h 625830"/>
              <a:gd name="connsiteX1" fmla="*/ 200548 w 3973059"/>
              <a:gd name="connsiteY1" fmla="*/ 67289 h 625830"/>
              <a:gd name="connsiteX2" fmla="*/ 1397599 w 3973059"/>
              <a:gd name="connsiteY2" fmla="*/ 256618 h 625830"/>
              <a:gd name="connsiteX3" fmla="*/ 3973059 w 3973059"/>
              <a:gd name="connsiteY3" fmla="*/ 625830 h 625830"/>
              <a:gd name="connsiteX0" fmla="*/ 194309 w 3973059"/>
              <a:gd name="connsiteY0" fmla="*/ 54424 h 625830"/>
              <a:gd name="connsiteX1" fmla="*/ 200548 w 3973059"/>
              <a:gd name="connsiteY1" fmla="*/ 67289 h 625830"/>
              <a:gd name="connsiteX2" fmla="*/ 1397599 w 3973059"/>
              <a:gd name="connsiteY2" fmla="*/ 256618 h 625830"/>
              <a:gd name="connsiteX3" fmla="*/ 3973059 w 3973059"/>
              <a:gd name="connsiteY3" fmla="*/ 625830 h 625830"/>
              <a:gd name="connsiteX0" fmla="*/ 194309 w 3973059"/>
              <a:gd name="connsiteY0" fmla="*/ 20834 h 592240"/>
              <a:gd name="connsiteX1" fmla="*/ 200548 w 3973059"/>
              <a:gd name="connsiteY1" fmla="*/ 33699 h 592240"/>
              <a:gd name="connsiteX2" fmla="*/ 702500 w 3973059"/>
              <a:gd name="connsiteY2" fmla="*/ 128650 h 592240"/>
              <a:gd name="connsiteX3" fmla="*/ 1397599 w 3973059"/>
              <a:gd name="connsiteY3" fmla="*/ 223028 h 592240"/>
              <a:gd name="connsiteX4" fmla="*/ 3973059 w 3973059"/>
              <a:gd name="connsiteY4" fmla="*/ 592240 h 592240"/>
              <a:gd name="connsiteX0" fmla="*/ 194309 w 3973059"/>
              <a:gd name="connsiteY0" fmla="*/ 20834 h 592240"/>
              <a:gd name="connsiteX1" fmla="*/ 200548 w 3973059"/>
              <a:gd name="connsiteY1" fmla="*/ 33699 h 592240"/>
              <a:gd name="connsiteX2" fmla="*/ 702500 w 3973059"/>
              <a:gd name="connsiteY2" fmla="*/ 46731 h 592240"/>
              <a:gd name="connsiteX3" fmla="*/ 702500 w 3973059"/>
              <a:gd name="connsiteY3" fmla="*/ 128650 h 592240"/>
              <a:gd name="connsiteX4" fmla="*/ 1397599 w 3973059"/>
              <a:gd name="connsiteY4" fmla="*/ 223028 h 592240"/>
              <a:gd name="connsiteX5" fmla="*/ 3973059 w 3973059"/>
              <a:gd name="connsiteY5" fmla="*/ 592240 h 592240"/>
              <a:gd name="connsiteX0" fmla="*/ 0 w 3778750"/>
              <a:gd name="connsiteY0" fmla="*/ 0 h 571406"/>
              <a:gd name="connsiteX1" fmla="*/ 508191 w 3778750"/>
              <a:gd name="connsiteY1" fmla="*/ 25897 h 571406"/>
              <a:gd name="connsiteX2" fmla="*/ 508191 w 3778750"/>
              <a:gd name="connsiteY2" fmla="*/ 107816 h 571406"/>
              <a:gd name="connsiteX3" fmla="*/ 1203290 w 3778750"/>
              <a:gd name="connsiteY3" fmla="*/ 202194 h 571406"/>
              <a:gd name="connsiteX4" fmla="*/ 3778750 w 3778750"/>
              <a:gd name="connsiteY4" fmla="*/ 571406 h 571406"/>
              <a:gd name="connsiteX0" fmla="*/ 115850 w 3386409"/>
              <a:gd name="connsiteY0" fmla="*/ 0 h 545509"/>
              <a:gd name="connsiteX1" fmla="*/ 115850 w 3386409"/>
              <a:gd name="connsiteY1" fmla="*/ 81919 h 545509"/>
              <a:gd name="connsiteX2" fmla="*/ 810949 w 3386409"/>
              <a:gd name="connsiteY2" fmla="*/ 176297 h 545509"/>
              <a:gd name="connsiteX3" fmla="*/ 3386409 w 3386409"/>
              <a:gd name="connsiteY3" fmla="*/ 545509 h 545509"/>
              <a:gd name="connsiteX0" fmla="*/ 0 w 3270559"/>
              <a:gd name="connsiteY0" fmla="*/ 2125 h 465715"/>
              <a:gd name="connsiteX1" fmla="*/ 695099 w 3270559"/>
              <a:gd name="connsiteY1" fmla="*/ 96503 h 465715"/>
              <a:gd name="connsiteX2" fmla="*/ 3270559 w 3270559"/>
              <a:gd name="connsiteY2" fmla="*/ 465715 h 465715"/>
              <a:gd name="connsiteX0" fmla="*/ 0 w 3416188"/>
              <a:gd name="connsiteY0" fmla="*/ 2125 h 465715"/>
              <a:gd name="connsiteX1" fmla="*/ 840728 w 3416188"/>
              <a:gd name="connsiteY1" fmla="*/ 96503 h 465715"/>
              <a:gd name="connsiteX2" fmla="*/ 3416188 w 3416188"/>
              <a:gd name="connsiteY2" fmla="*/ 465715 h 465715"/>
              <a:gd name="connsiteX0" fmla="*/ 0 w 3416188"/>
              <a:gd name="connsiteY0" fmla="*/ 2125 h 465715"/>
              <a:gd name="connsiteX1" fmla="*/ 840728 w 3416188"/>
              <a:gd name="connsiteY1" fmla="*/ 96503 h 465715"/>
              <a:gd name="connsiteX2" fmla="*/ 841614 w 3416188"/>
              <a:gd name="connsiteY2" fmla="*/ 98938 h 465715"/>
              <a:gd name="connsiteX3" fmla="*/ 3416188 w 3416188"/>
              <a:gd name="connsiteY3" fmla="*/ 465715 h 465715"/>
              <a:gd name="connsiteX0" fmla="*/ 0 w 3416188"/>
              <a:gd name="connsiteY0" fmla="*/ 2125 h 465715"/>
              <a:gd name="connsiteX1" fmla="*/ 840728 w 3416188"/>
              <a:gd name="connsiteY1" fmla="*/ 96503 h 465715"/>
              <a:gd name="connsiteX2" fmla="*/ 841614 w 3416188"/>
              <a:gd name="connsiteY2" fmla="*/ 98938 h 465715"/>
              <a:gd name="connsiteX3" fmla="*/ 805272 w 3416188"/>
              <a:gd name="connsiteY3" fmla="*/ 98938 h 465715"/>
              <a:gd name="connsiteX4" fmla="*/ 3416188 w 3416188"/>
              <a:gd name="connsiteY4" fmla="*/ 465715 h 465715"/>
              <a:gd name="connsiteX0" fmla="*/ 0 w 3416188"/>
              <a:gd name="connsiteY0" fmla="*/ 2125 h 465715"/>
              <a:gd name="connsiteX1" fmla="*/ 840728 w 3416188"/>
              <a:gd name="connsiteY1" fmla="*/ 96503 h 465715"/>
              <a:gd name="connsiteX2" fmla="*/ 841614 w 3416188"/>
              <a:gd name="connsiteY2" fmla="*/ 98938 h 465715"/>
              <a:gd name="connsiteX3" fmla="*/ 805272 w 3416188"/>
              <a:gd name="connsiteY3" fmla="*/ 98938 h 465715"/>
              <a:gd name="connsiteX4" fmla="*/ 3416188 w 3416188"/>
              <a:gd name="connsiteY4" fmla="*/ 465715 h 465715"/>
              <a:gd name="connsiteX0" fmla="*/ 0 w 3416188"/>
              <a:gd name="connsiteY0" fmla="*/ 2125 h 465715"/>
              <a:gd name="connsiteX1" fmla="*/ 840728 w 3416188"/>
              <a:gd name="connsiteY1" fmla="*/ 96503 h 465715"/>
              <a:gd name="connsiteX2" fmla="*/ 841614 w 3416188"/>
              <a:gd name="connsiteY2" fmla="*/ 98938 h 465715"/>
              <a:gd name="connsiteX3" fmla="*/ 805272 w 3416188"/>
              <a:gd name="connsiteY3" fmla="*/ 98938 h 465715"/>
              <a:gd name="connsiteX4" fmla="*/ 3416188 w 3416188"/>
              <a:gd name="connsiteY4" fmla="*/ 465715 h 465715"/>
              <a:gd name="connsiteX0" fmla="*/ 0 w 3416188"/>
              <a:gd name="connsiteY0" fmla="*/ 2125 h 465715"/>
              <a:gd name="connsiteX1" fmla="*/ 840728 w 3416188"/>
              <a:gd name="connsiteY1" fmla="*/ 96503 h 465715"/>
              <a:gd name="connsiteX2" fmla="*/ 841614 w 3416188"/>
              <a:gd name="connsiteY2" fmla="*/ 98938 h 465715"/>
              <a:gd name="connsiteX3" fmla="*/ 805272 w 3416188"/>
              <a:gd name="connsiteY3" fmla="*/ 98938 h 465715"/>
              <a:gd name="connsiteX4" fmla="*/ 3416188 w 3416188"/>
              <a:gd name="connsiteY4" fmla="*/ 465715 h 465715"/>
              <a:gd name="connsiteX0" fmla="*/ 0 w 3416188"/>
              <a:gd name="connsiteY0" fmla="*/ 2125 h 465715"/>
              <a:gd name="connsiteX1" fmla="*/ 840728 w 3416188"/>
              <a:gd name="connsiteY1" fmla="*/ 96503 h 465715"/>
              <a:gd name="connsiteX2" fmla="*/ 841614 w 3416188"/>
              <a:gd name="connsiteY2" fmla="*/ 98938 h 465715"/>
              <a:gd name="connsiteX3" fmla="*/ 805272 w 3416188"/>
              <a:gd name="connsiteY3" fmla="*/ 272085 h 465715"/>
              <a:gd name="connsiteX4" fmla="*/ 3416188 w 3416188"/>
              <a:gd name="connsiteY4" fmla="*/ 465715 h 465715"/>
              <a:gd name="connsiteX0" fmla="*/ 0 w 3416188"/>
              <a:gd name="connsiteY0" fmla="*/ 2125 h 465715"/>
              <a:gd name="connsiteX1" fmla="*/ 840728 w 3416188"/>
              <a:gd name="connsiteY1" fmla="*/ 96503 h 465715"/>
              <a:gd name="connsiteX2" fmla="*/ 805272 w 3416188"/>
              <a:gd name="connsiteY2" fmla="*/ 272085 h 465715"/>
              <a:gd name="connsiteX3" fmla="*/ 3416188 w 3416188"/>
              <a:gd name="connsiteY3" fmla="*/ 465715 h 465715"/>
              <a:gd name="connsiteX0" fmla="*/ 0 w 3416188"/>
              <a:gd name="connsiteY0" fmla="*/ 0 h 463590"/>
              <a:gd name="connsiteX1" fmla="*/ 805272 w 3416188"/>
              <a:gd name="connsiteY1" fmla="*/ 269960 h 463590"/>
              <a:gd name="connsiteX2" fmla="*/ 3416188 w 3416188"/>
              <a:gd name="connsiteY2" fmla="*/ 463590 h 463590"/>
              <a:gd name="connsiteX0" fmla="*/ 0 w 3416188"/>
              <a:gd name="connsiteY0" fmla="*/ 0 h 463590"/>
              <a:gd name="connsiteX1" fmla="*/ 805272 w 3416188"/>
              <a:gd name="connsiteY1" fmla="*/ 269960 h 463590"/>
              <a:gd name="connsiteX2" fmla="*/ 3416188 w 3416188"/>
              <a:gd name="connsiteY2" fmla="*/ 463590 h 463590"/>
              <a:gd name="connsiteX0" fmla="*/ 0 w 3416188"/>
              <a:gd name="connsiteY0" fmla="*/ 0 h 463590"/>
              <a:gd name="connsiteX1" fmla="*/ 805272 w 3416188"/>
              <a:gd name="connsiteY1" fmla="*/ 154528 h 463590"/>
              <a:gd name="connsiteX2" fmla="*/ 3416188 w 3416188"/>
              <a:gd name="connsiteY2" fmla="*/ 463590 h 463590"/>
              <a:gd name="connsiteX0" fmla="*/ 0 w 4009143"/>
              <a:gd name="connsiteY0" fmla="*/ 0 h 463590"/>
              <a:gd name="connsiteX1" fmla="*/ 1398227 w 4009143"/>
              <a:gd name="connsiteY1" fmla="*/ 154528 h 463590"/>
              <a:gd name="connsiteX2" fmla="*/ 4009143 w 4009143"/>
              <a:gd name="connsiteY2" fmla="*/ 463590 h 463590"/>
              <a:gd name="connsiteX0" fmla="*/ 0 w 4009143"/>
              <a:gd name="connsiteY0" fmla="*/ 0 h 463590"/>
              <a:gd name="connsiteX1" fmla="*/ 1398227 w 4009143"/>
              <a:gd name="connsiteY1" fmla="*/ 154528 h 463590"/>
              <a:gd name="connsiteX2" fmla="*/ 4009143 w 4009143"/>
              <a:gd name="connsiteY2" fmla="*/ 463590 h 463590"/>
              <a:gd name="connsiteX0" fmla="*/ 0 w 3534779"/>
              <a:gd name="connsiteY0" fmla="*/ 0 h 463590"/>
              <a:gd name="connsiteX1" fmla="*/ 923863 w 3534779"/>
              <a:gd name="connsiteY1" fmla="*/ 154528 h 463590"/>
              <a:gd name="connsiteX2" fmla="*/ 3534779 w 3534779"/>
              <a:gd name="connsiteY2" fmla="*/ 463590 h 463590"/>
              <a:gd name="connsiteX0" fmla="*/ 0 w 3534779"/>
              <a:gd name="connsiteY0" fmla="*/ 0 h 463590"/>
              <a:gd name="connsiteX1" fmla="*/ 923863 w 3534779"/>
              <a:gd name="connsiteY1" fmla="*/ 154528 h 463590"/>
              <a:gd name="connsiteX2" fmla="*/ 3534779 w 3534779"/>
              <a:gd name="connsiteY2" fmla="*/ 463590 h 463590"/>
              <a:gd name="connsiteX0" fmla="*/ 0 w 3534779"/>
              <a:gd name="connsiteY0" fmla="*/ 0 h 463590"/>
              <a:gd name="connsiteX1" fmla="*/ 923863 w 3534779"/>
              <a:gd name="connsiteY1" fmla="*/ 154528 h 463590"/>
              <a:gd name="connsiteX2" fmla="*/ 1696618 w 3534779"/>
              <a:gd name="connsiteY2" fmla="*/ 152667 h 463590"/>
              <a:gd name="connsiteX3" fmla="*/ 3534779 w 3534779"/>
              <a:gd name="connsiteY3" fmla="*/ 463590 h 463590"/>
              <a:gd name="connsiteX0" fmla="*/ 0 w 3534779"/>
              <a:gd name="connsiteY0" fmla="*/ 0 h 463590"/>
              <a:gd name="connsiteX1" fmla="*/ 923863 w 3534779"/>
              <a:gd name="connsiteY1" fmla="*/ 154528 h 463590"/>
              <a:gd name="connsiteX2" fmla="*/ 1696618 w 3534779"/>
              <a:gd name="connsiteY2" fmla="*/ 152667 h 463590"/>
              <a:gd name="connsiteX3" fmla="*/ 3534779 w 3534779"/>
              <a:gd name="connsiteY3" fmla="*/ 463590 h 463590"/>
              <a:gd name="connsiteX0" fmla="*/ 0 w 3534779"/>
              <a:gd name="connsiteY0" fmla="*/ 0 h 463590"/>
              <a:gd name="connsiteX1" fmla="*/ 923863 w 3534779"/>
              <a:gd name="connsiteY1" fmla="*/ 154528 h 463590"/>
              <a:gd name="connsiteX2" fmla="*/ 1696618 w 3534779"/>
              <a:gd name="connsiteY2" fmla="*/ 152667 h 463590"/>
              <a:gd name="connsiteX3" fmla="*/ 3534779 w 3534779"/>
              <a:gd name="connsiteY3" fmla="*/ 463590 h 463590"/>
              <a:gd name="connsiteX0" fmla="*/ 0 w 3534779"/>
              <a:gd name="connsiteY0" fmla="*/ 0 h 463590"/>
              <a:gd name="connsiteX1" fmla="*/ 923863 w 3534779"/>
              <a:gd name="connsiteY1" fmla="*/ 154528 h 463590"/>
              <a:gd name="connsiteX2" fmla="*/ 1696618 w 3534779"/>
              <a:gd name="connsiteY2" fmla="*/ 152667 h 463590"/>
              <a:gd name="connsiteX3" fmla="*/ 3534779 w 3534779"/>
              <a:gd name="connsiteY3" fmla="*/ 463590 h 463590"/>
              <a:gd name="connsiteX0" fmla="*/ 0 w 3534779"/>
              <a:gd name="connsiteY0" fmla="*/ 0 h 463590"/>
              <a:gd name="connsiteX1" fmla="*/ 923863 w 3534779"/>
              <a:gd name="connsiteY1" fmla="*/ 154528 h 463590"/>
              <a:gd name="connsiteX2" fmla="*/ 1696618 w 3534779"/>
              <a:gd name="connsiteY2" fmla="*/ 152667 h 463590"/>
              <a:gd name="connsiteX3" fmla="*/ 3534779 w 3534779"/>
              <a:gd name="connsiteY3" fmla="*/ 463590 h 463590"/>
              <a:gd name="connsiteX0" fmla="*/ 0 w 3534779"/>
              <a:gd name="connsiteY0" fmla="*/ 0 h 463590"/>
              <a:gd name="connsiteX1" fmla="*/ 923863 w 3534779"/>
              <a:gd name="connsiteY1" fmla="*/ 154528 h 463590"/>
              <a:gd name="connsiteX2" fmla="*/ 1696618 w 3534779"/>
              <a:gd name="connsiteY2" fmla="*/ 152667 h 463590"/>
              <a:gd name="connsiteX3" fmla="*/ 3534779 w 3534779"/>
              <a:gd name="connsiteY3" fmla="*/ 463590 h 463590"/>
              <a:gd name="connsiteX0" fmla="*/ 0 w 3534779"/>
              <a:gd name="connsiteY0" fmla="*/ 0 h 463590"/>
              <a:gd name="connsiteX1" fmla="*/ 923863 w 3534779"/>
              <a:gd name="connsiteY1" fmla="*/ 154528 h 463590"/>
              <a:gd name="connsiteX2" fmla="*/ 1696618 w 3534779"/>
              <a:gd name="connsiteY2" fmla="*/ 152667 h 463590"/>
              <a:gd name="connsiteX3" fmla="*/ 3534779 w 3534779"/>
              <a:gd name="connsiteY3" fmla="*/ 463590 h 463590"/>
              <a:gd name="connsiteX0" fmla="*/ 0 w 3534779"/>
              <a:gd name="connsiteY0" fmla="*/ 0 h 463590"/>
              <a:gd name="connsiteX1" fmla="*/ 923863 w 3534779"/>
              <a:gd name="connsiteY1" fmla="*/ 154528 h 463590"/>
              <a:gd name="connsiteX2" fmla="*/ 1696618 w 3534779"/>
              <a:gd name="connsiteY2" fmla="*/ 152667 h 463590"/>
              <a:gd name="connsiteX3" fmla="*/ 3534779 w 3534779"/>
              <a:gd name="connsiteY3" fmla="*/ 463590 h 463590"/>
              <a:gd name="connsiteX0" fmla="*/ 0 w 3534779"/>
              <a:gd name="connsiteY0" fmla="*/ 0 h 463590"/>
              <a:gd name="connsiteX1" fmla="*/ 923863 w 3534779"/>
              <a:gd name="connsiteY1" fmla="*/ 154528 h 463590"/>
              <a:gd name="connsiteX2" fmla="*/ 1696618 w 3534779"/>
              <a:gd name="connsiteY2" fmla="*/ 152667 h 463590"/>
              <a:gd name="connsiteX3" fmla="*/ 3534779 w 3534779"/>
              <a:gd name="connsiteY3" fmla="*/ 463590 h 463590"/>
              <a:gd name="connsiteX0" fmla="*/ 0 w 3534779"/>
              <a:gd name="connsiteY0" fmla="*/ 0 h 463590"/>
              <a:gd name="connsiteX1" fmla="*/ 923863 w 3534779"/>
              <a:gd name="connsiteY1" fmla="*/ 154528 h 463590"/>
              <a:gd name="connsiteX2" fmla="*/ 3534779 w 3534779"/>
              <a:gd name="connsiteY2" fmla="*/ 463590 h 463590"/>
              <a:gd name="connsiteX0" fmla="*/ 0 w 3534779"/>
              <a:gd name="connsiteY0" fmla="*/ 0 h 463590"/>
              <a:gd name="connsiteX1" fmla="*/ 1576114 w 3534779"/>
              <a:gd name="connsiteY1" fmla="*/ 154528 h 463590"/>
              <a:gd name="connsiteX2" fmla="*/ 3534779 w 3534779"/>
              <a:gd name="connsiteY2" fmla="*/ 463590 h 463590"/>
              <a:gd name="connsiteX0" fmla="*/ 0 w 2586051"/>
              <a:gd name="connsiteY0" fmla="*/ 38169 h 386327"/>
              <a:gd name="connsiteX1" fmla="*/ 627386 w 2586051"/>
              <a:gd name="connsiteY1" fmla="*/ 77265 h 386327"/>
              <a:gd name="connsiteX2" fmla="*/ 2586051 w 2586051"/>
              <a:gd name="connsiteY2" fmla="*/ 386327 h 386327"/>
              <a:gd name="connsiteX0" fmla="*/ 0 w 2586051"/>
              <a:gd name="connsiteY0" fmla="*/ 0 h 348158"/>
              <a:gd name="connsiteX1" fmla="*/ 627386 w 2586051"/>
              <a:gd name="connsiteY1" fmla="*/ 39096 h 348158"/>
              <a:gd name="connsiteX2" fmla="*/ 2586051 w 2586051"/>
              <a:gd name="connsiteY2" fmla="*/ 348158 h 348158"/>
              <a:gd name="connsiteX0" fmla="*/ 0 w 2586051"/>
              <a:gd name="connsiteY0" fmla="*/ 0 h 362119"/>
              <a:gd name="connsiteX1" fmla="*/ 627386 w 2586051"/>
              <a:gd name="connsiteY1" fmla="*/ 39096 h 362119"/>
              <a:gd name="connsiteX2" fmla="*/ 2586051 w 2586051"/>
              <a:gd name="connsiteY2" fmla="*/ 348158 h 362119"/>
              <a:gd name="connsiteX0" fmla="*/ 0 w 2586051"/>
              <a:gd name="connsiteY0" fmla="*/ 0 h 348158"/>
              <a:gd name="connsiteX1" fmla="*/ 627386 w 2586051"/>
              <a:gd name="connsiteY1" fmla="*/ 39096 h 348158"/>
              <a:gd name="connsiteX2" fmla="*/ 2586051 w 2586051"/>
              <a:gd name="connsiteY2" fmla="*/ 348158 h 348158"/>
              <a:gd name="connsiteX0" fmla="*/ 0 w 2586051"/>
              <a:gd name="connsiteY0" fmla="*/ 0 h 348158"/>
              <a:gd name="connsiteX1" fmla="*/ 627386 w 2586051"/>
              <a:gd name="connsiteY1" fmla="*/ 39096 h 348158"/>
              <a:gd name="connsiteX2" fmla="*/ 2586051 w 2586051"/>
              <a:gd name="connsiteY2" fmla="*/ 348158 h 348158"/>
              <a:gd name="connsiteX0" fmla="*/ 0 w 2586051"/>
              <a:gd name="connsiteY0" fmla="*/ 0 h 348158"/>
              <a:gd name="connsiteX1" fmla="*/ 2586051 w 2586051"/>
              <a:gd name="connsiteY1" fmla="*/ 348158 h 348158"/>
            </a:gdLst>
            <a:ahLst/>
            <a:cxnLst>
              <a:cxn ang="0">
                <a:pos x="connsiteX0" y="connsiteY0"/>
              </a:cxn>
              <a:cxn ang="0">
                <a:pos x="connsiteX1" y="connsiteY1"/>
              </a:cxn>
            </a:cxnLst>
            <a:rect l="l" t="t" r="r" b="b"/>
            <a:pathLst>
              <a:path w="2586051" h="348158">
                <a:moveTo>
                  <a:pt x="0" y="0"/>
                </a:moveTo>
                <a:lnTo>
                  <a:pt x="2586051" y="348158"/>
                </a:lnTo>
              </a:path>
            </a:pathLst>
          </a:custGeom>
          <a:ln w="57150">
            <a:solidFill>
              <a:schemeClr val="accent3">
                <a:lumMod val="50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grpSp>
        <p:nvGrpSpPr>
          <p:cNvPr id="4" name="Group 29"/>
          <p:cNvGrpSpPr>
            <a:grpSpLocks/>
          </p:cNvGrpSpPr>
          <p:nvPr/>
        </p:nvGrpSpPr>
        <p:grpSpPr bwMode="auto">
          <a:xfrm>
            <a:off x="3505200" y="2071687"/>
            <a:ext cx="1830388" cy="3276600"/>
            <a:chOff x="3656011" y="1600994"/>
            <a:chExt cx="1830389" cy="3276600"/>
          </a:xfrm>
        </p:grpSpPr>
        <p:sp>
          <p:nvSpPr>
            <p:cNvPr id="21" name="TextBox 20"/>
            <p:cNvSpPr txBox="1"/>
            <p:nvPr/>
          </p:nvSpPr>
          <p:spPr>
            <a:xfrm>
              <a:off x="3727449" y="1828007"/>
              <a:ext cx="1758951" cy="708025"/>
            </a:xfrm>
            <a:prstGeom prst="rect">
              <a:avLst/>
            </a:prstGeom>
            <a:gradFill flip="none" rotWithShape="1">
              <a:gsLst>
                <a:gs pos="0">
                  <a:schemeClr val="accent5">
                    <a:lumMod val="50000"/>
                  </a:schemeClr>
                </a:gs>
                <a:gs pos="50000">
                  <a:schemeClr val="accent5">
                    <a:lumMod val="75000"/>
                  </a:schemeClr>
                </a:gs>
              </a:gsLst>
              <a:lin ang="5400000" scaled="1"/>
              <a:tileRect/>
            </a:gradFill>
            <a:ln>
              <a:solidFill>
                <a:schemeClr val="accent2">
                  <a:lumMod val="50000"/>
                </a:schemeClr>
              </a:solidFill>
            </a:ln>
            <a:effectLst>
              <a:outerShdw blurRad="50800" dist="38100" dir="2700000" algn="tl" rotWithShape="0">
                <a:prstClr val="black">
                  <a:alpha val="40000"/>
                </a:prstClr>
              </a:outerShdw>
            </a:effectLst>
          </p:spPr>
          <p:txBody>
            <a:bodyPr wrap="none">
              <a:spAutoFit/>
            </a:bodyPr>
            <a:lstStyle/>
            <a:p>
              <a:pPr algn="ctr">
                <a:defRPr/>
              </a:pPr>
              <a:r>
                <a:rPr lang="en-US" sz="2000" b="1" dirty="0">
                  <a:solidFill>
                    <a:prstClr val="white"/>
                  </a:solidFill>
                  <a:latin typeface="Arial Narrow" pitchFamily="34" charset="0"/>
                  <a:cs typeface="Times New Roman" pitchFamily="18" charset="0"/>
                </a:rPr>
                <a:t>Further scaling </a:t>
              </a:r>
            </a:p>
            <a:p>
              <a:pPr algn="ctr">
                <a:defRPr/>
              </a:pPr>
              <a:r>
                <a:rPr lang="en-US" sz="2000" b="1" dirty="0">
                  <a:solidFill>
                    <a:prstClr val="white"/>
                  </a:solidFill>
                  <a:latin typeface="Arial Narrow" pitchFamily="34" charset="0"/>
                  <a:cs typeface="Times New Roman" pitchFamily="18" charset="0"/>
                </a:rPr>
                <a:t>is not profitable</a:t>
              </a:r>
            </a:p>
          </p:txBody>
        </p:sp>
        <p:cxnSp>
          <p:nvCxnSpPr>
            <p:cNvPr id="25" name="Straight Connector 24"/>
            <p:cNvCxnSpPr/>
            <p:nvPr/>
          </p:nvCxnSpPr>
          <p:spPr>
            <a:xfrm rot="5400000">
              <a:off x="2018505" y="3238500"/>
              <a:ext cx="3276600" cy="1588"/>
            </a:xfrm>
            <a:prstGeom prst="line">
              <a:avLst/>
            </a:prstGeom>
            <a:ln w="57150">
              <a:solidFill>
                <a:schemeClr val="accent5">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6" name="TextBox 35"/>
          <p:cNvSpPr txBox="1">
            <a:spLocks noChangeArrowheads="1"/>
          </p:cNvSpPr>
          <p:nvPr/>
        </p:nvSpPr>
        <p:spPr bwMode="auto">
          <a:xfrm>
            <a:off x="5086350" y="3748087"/>
            <a:ext cx="1162050" cy="708025"/>
          </a:xfrm>
          <a:prstGeom prst="rect">
            <a:avLst/>
          </a:prstGeom>
          <a:noFill/>
          <a:ln w="9525">
            <a:noFill/>
            <a:miter lim="800000"/>
            <a:headEnd/>
            <a:tailEnd/>
          </a:ln>
        </p:spPr>
        <p:txBody>
          <a:bodyPr wrap="none">
            <a:spAutoFit/>
          </a:bodyPr>
          <a:lstStyle/>
          <a:p>
            <a:pPr algn="ctr"/>
            <a:r>
              <a:rPr lang="en-US" sz="2000" b="1">
                <a:solidFill>
                  <a:srgbClr val="3E5D78"/>
                </a:solidFill>
                <a:latin typeface="Arial Narrow" pitchFamily="34" charset="0"/>
                <a:cs typeface="Times New Roman" pitchFamily="18" charset="0"/>
              </a:rPr>
              <a:t>reliability </a:t>
            </a:r>
          </a:p>
          <a:p>
            <a:pPr algn="ctr"/>
            <a:r>
              <a:rPr lang="en-US" sz="2000" b="1">
                <a:solidFill>
                  <a:srgbClr val="3E5D78"/>
                </a:solidFill>
                <a:latin typeface="Arial Narrow" pitchFamily="34" charset="0"/>
                <a:cs typeface="Times New Roman" pitchFamily="18" charset="0"/>
              </a:rPr>
              <a:t>cost</a:t>
            </a:r>
          </a:p>
        </p:txBody>
      </p:sp>
      <p:sp>
        <p:nvSpPr>
          <p:cNvPr id="18452" name="Slide Number Placeholder 26"/>
          <p:cNvSpPr>
            <a:spLocks noGrp="1"/>
          </p:cNvSpPr>
          <p:nvPr>
            <p:ph type="sldNum" sz="quarter" idx="11"/>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398A9C3E-A375-4DD8-9680-B768EDB3ADF2}" type="slidenum">
              <a:rPr lang="en-US"/>
              <a:pPr fontAlgn="base">
                <a:spcBef>
                  <a:spcPct val="0"/>
                </a:spcBef>
                <a:spcAft>
                  <a:spcPct val="0"/>
                </a:spcAft>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3"/>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2"/>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1"/>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0" presetClass="path" presetSubtype="0" accel="50000" decel="50000" fill="hold" nodeType="withEffect">
                                  <p:stCondLst>
                                    <p:cond delay="0"/>
                                  </p:stCondLst>
                                  <p:childTnLst>
                                    <p:animMotion origin="layout" path="M 0 4.16281E-7 L 0.175 4.16281E-7 " pathEditMode="relative" ptsTypes="AA">
                                      <p:cBhvr>
                                        <p:cTn id="39" dur="500" fill="hold"/>
                                        <p:tgtEl>
                                          <p:spTgt spid="4"/>
                                        </p:tgtEl>
                                        <p:attrNameLst>
                                          <p:attrName>ppt_x</p:attrName>
                                          <p:attrName>ppt_y</p:attrName>
                                        </p:attrNameLst>
                                      </p:cBhvr>
                                    </p:animMotion>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6" grpId="0"/>
      <p:bldP spid="31" grpId="0" animBg="1"/>
      <p:bldP spid="32" grpId="0" animBg="1"/>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Micro-architectural Case-Studies for Runtime Verification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t>Uni</a:t>
            </a:r>
            <a:r>
              <a:rPr lang="en-US" dirty="0" smtClean="0"/>
              <a:t>-processor Verification</a:t>
            </a:r>
          </a:p>
          <a:p>
            <a:pPr lvl="1"/>
            <a:r>
              <a:rPr lang="en-US" dirty="0" smtClean="0">
                <a:solidFill>
                  <a:schemeClr val="bg1">
                    <a:lumMod val="50000"/>
                  </a:schemeClr>
                </a:solidFill>
              </a:rPr>
              <a:t>DIVA</a:t>
            </a:r>
          </a:p>
          <a:p>
            <a:pPr lvl="2"/>
            <a:r>
              <a:rPr lang="en-US" dirty="0" smtClean="0">
                <a:solidFill>
                  <a:schemeClr val="bg1">
                    <a:lumMod val="50000"/>
                  </a:schemeClr>
                </a:solidFill>
              </a:rPr>
              <a:t>Todd Austin, Michigan</a:t>
            </a:r>
          </a:p>
          <a:p>
            <a:pPr lvl="1"/>
            <a:r>
              <a:rPr lang="en-US" dirty="0" smtClean="0"/>
              <a:t>Semantic Guardians</a:t>
            </a:r>
          </a:p>
          <a:p>
            <a:pPr lvl="2"/>
            <a:r>
              <a:rPr lang="en-US" dirty="0" smtClean="0"/>
              <a:t>Valeria Bertacco, Michigan</a:t>
            </a:r>
          </a:p>
          <a:p>
            <a:r>
              <a:rPr lang="en-US" dirty="0" smtClean="0"/>
              <a:t>Multi-Processor Verification</a:t>
            </a:r>
          </a:p>
          <a:p>
            <a:pPr lvl="1"/>
            <a:r>
              <a:rPr lang="en-US" dirty="0" smtClean="0"/>
              <a:t>Memory Consistency</a:t>
            </a:r>
          </a:p>
          <a:p>
            <a:pPr lvl="2"/>
            <a:r>
              <a:rPr lang="en-US" dirty="0" smtClean="0"/>
              <a:t>Sharad Malik, Princeton</a:t>
            </a:r>
          </a:p>
          <a:p>
            <a:pPr lvl="2"/>
            <a:r>
              <a:rPr lang="en-US" dirty="0" smtClean="0"/>
              <a:t>Daniel </a:t>
            </a:r>
            <a:r>
              <a:rPr lang="en-US" dirty="0" err="1" smtClean="0"/>
              <a:t>Sorin</a:t>
            </a:r>
            <a:r>
              <a:rPr lang="en-US" dirty="0" smtClean="0"/>
              <a:t>, Duke</a:t>
            </a:r>
          </a:p>
          <a:p>
            <a:r>
              <a:rPr lang="en-US" dirty="0" smtClean="0"/>
              <a:t>Recovery Mechanisms</a:t>
            </a:r>
          </a:p>
          <a:p>
            <a:pPr lvl="1"/>
            <a:r>
              <a:rPr lang="en-US" dirty="0" err="1" smtClean="0"/>
              <a:t>Checkpointing</a:t>
            </a:r>
            <a:r>
              <a:rPr lang="en-US" dirty="0" smtClean="0"/>
              <a:t> and Rollback</a:t>
            </a:r>
          </a:p>
          <a:p>
            <a:pPr lvl="2"/>
            <a:r>
              <a:rPr lang="en-US" dirty="0" smtClean="0"/>
              <a:t>Safety Net: </a:t>
            </a:r>
            <a:r>
              <a:rPr lang="en-US" dirty="0" err="1" smtClean="0"/>
              <a:t>Sorin</a:t>
            </a:r>
            <a:r>
              <a:rPr lang="en-US" dirty="0" smtClean="0"/>
              <a:t>, Hill, Wisconsin</a:t>
            </a:r>
          </a:p>
          <a:p>
            <a:pPr lvl="2"/>
            <a:r>
              <a:rPr lang="en-US" dirty="0" smtClean="0"/>
              <a:t>Revive: Josep </a:t>
            </a:r>
            <a:r>
              <a:rPr lang="en-US" dirty="0" err="1" smtClean="0"/>
              <a:t>Torellas</a:t>
            </a:r>
            <a:r>
              <a:rPr lang="en-US" dirty="0" smtClean="0"/>
              <a:t>, UIUC  (Not Covered)</a:t>
            </a:r>
          </a:p>
          <a:p>
            <a:pPr lvl="1"/>
            <a:r>
              <a:rPr lang="en-US" dirty="0" smtClean="0"/>
              <a:t>Bug Patching</a:t>
            </a:r>
          </a:p>
          <a:p>
            <a:pPr lvl="2"/>
            <a:r>
              <a:rPr lang="en-US" dirty="0" err="1" smtClean="0"/>
              <a:t>Josep</a:t>
            </a:r>
            <a:r>
              <a:rPr lang="en-US" dirty="0" smtClean="0"/>
              <a:t> </a:t>
            </a:r>
            <a:r>
              <a:rPr lang="en-US" dirty="0" err="1" smtClean="0"/>
              <a:t>Torellas</a:t>
            </a:r>
            <a:r>
              <a:rPr lang="en-US" dirty="0" smtClean="0"/>
              <a:t>, UIUC</a:t>
            </a:r>
          </a:p>
          <a:p>
            <a:pPr lvl="2"/>
            <a:r>
              <a:rPr lang="en-US" dirty="0" err="1" smtClean="0"/>
              <a:t>FRiCLe</a:t>
            </a:r>
            <a:r>
              <a:rPr lang="en-US" dirty="0" smtClean="0"/>
              <a:t>: Valeria Bertacco, Michigan</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p:txBody>
          <a:bodyPr/>
          <a:lstStyle/>
          <a:p>
            <a:pPr>
              <a:defRPr/>
            </a:pPr>
            <a:fld id="{ABA97DFF-B6A3-40C8-A2BC-3B9176D9337D}" type="slidenum">
              <a:rPr lang="en-US" smtClean="0"/>
              <a:pPr>
                <a:defRPr/>
              </a:pPr>
              <a:t>23</a:t>
            </a:fld>
            <a:endParaRPr lang="en-US" smtClean="0"/>
          </a:p>
        </p:txBody>
      </p:sp>
      <p:sp>
        <p:nvSpPr>
          <p:cNvPr id="26627" name="Rectangle 2"/>
          <p:cNvSpPr>
            <a:spLocks noGrp="1" noChangeArrowheads="1"/>
          </p:cNvSpPr>
          <p:nvPr>
            <p:ph type="title"/>
          </p:nvPr>
        </p:nvSpPr>
        <p:spPr/>
        <p:txBody>
          <a:bodyPr>
            <a:normAutofit/>
          </a:bodyPr>
          <a:lstStyle/>
          <a:p>
            <a:pPr eaLnBrk="1" hangingPunct="1"/>
            <a:r>
              <a:rPr lang="en-US" dirty="0" smtClean="0"/>
              <a:t>Semantic Guardians [Wagner, Bertacco ’07]</a:t>
            </a:r>
          </a:p>
        </p:txBody>
      </p:sp>
      <p:sp>
        <p:nvSpPr>
          <p:cNvPr id="1805353" name="Text Box 41"/>
          <p:cNvSpPr txBox="1">
            <a:spLocks noChangeArrowheads="1"/>
          </p:cNvSpPr>
          <p:nvPr/>
        </p:nvSpPr>
        <p:spPr bwMode="auto">
          <a:xfrm>
            <a:off x="779463" y="3505200"/>
            <a:ext cx="8212137" cy="488950"/>
          </a:xfrm>
          <a:prstGeom prst="rect">
            <a:avLst/>
          </a:prstGeom>
          <a:noFill/>
          <a:ln w="25400">
            <a:noFill/>
            <a:miter lim="800000"/>
            <a:headEnd/>
            <a:tailEnd/>
          </a:ln>
        </p:spPr>
        <p:txBody>
          <a:bodyPr wrap="none">
            <a:spAutoFit/>
          </a:bodyPr>
          <a:lstStyle/>
          <a:p>
            <a:pPr algn="ctr" eaLnBrk="0" hangingPunct="0"/>
            <a:r>
              <a:rPr lang="en-US" sz="2600">
                <a:solidFill>
                  <a:srgbClr val="000000"/>
                </a:solidFill>
                <a:latin typeface="Arial Narrow" pitchFamily="34" charset="0"/>
              </a:rPr>
              <a:t>Only a very small fraction of the design state space can be verified!</a:t>
            </a:r>
          </a:p>
        </p:txBody>
      </p:sp>
      <p:grpSp>
        <p:nvGrpSpPr>
          <p:cNvPr id="2" name="Group 85"/>
          <p:cNvGrpSpPr>
            <a:grpSpLocks/>
          </p:cNvGrpSpPr>
          <p:nvPr/>
        </p:nvGrpSpPr>
        <p:grpSpPr bwMode="auto">
          <a:xfrm>
            <a:off x="952500" y="1358900"/>
            <a:ext cx="4043363" cy="2127251"/>
            <a:chOff x="394" y="684"/>
            <a:chExt cx="2547" cy="1340"/>
          </a:xfrm>
        </p:grpSpPr>
        <p:grpSp>
          <p:nvGrpSpPr>
            <p:cNvPr id="3" name="Group 42"/>
            <p:cNvGrpSpPr>
              <a:grpSpLocks/>
            </p:cNvGrpSpPr>
            <p:nvPr/>
          </p:nvGrpSpPr>
          <p:grpSpPr bwMode="auto">
            <a:xfrm>
              <a:off x="394" y="684"/>
              <a:ext cx="1548" cy="1002"/>
              <a:chOff x="1672" y="1530"/>
              <a:chExt cx="3433" cy="2167"/>
            </a:xfrm>
          </p:grpSpPr>
          <p:sp>
            <p:nvSpPr>
              <p:cNvPr id="26649" name="Freeform 43"/>
              <p:cNvSpPr>
                <a:spLocks/>
              </p:cNvSpPr>
              <p:nvPr/>
            </p:nvSpPr>
            <p:spPr bwMode="auto">
              <a:xfrm>
                <a:off x="1672" y="1530"/>
                <a:ext cx="3433" cy="2167"/>
              </a:xfrm>
              <a:custGeom>
                <a:avLst/>
                <a:gdLst>
                  <a:gd name="T0" fmla="*/ 391 w 6521"/>
                  <a:gd name="T1" fmla="*/ 118 h 4116"/>
                  <a:gd name="T2" fmla="*/ 777 w 6521"/>
                  <a:gd name="T3" fmla="*/ 55 h 4116"/>
                  <a:gd name="T4" fmla="*/ 931 w 6521"/>
                  <a:gd name="T5" fmla="*/ 237 h 4116"/>
                  <a:gd name="T6" fmla="*/ 885 w 6521"/>
                  <a:gd name="T7" fmla="*/ 472 h 4116"/>
                  <a:gd name="T8" fmla="*/ 693 w 6521"/>
                  <a:gd name="T9" fmla="*/ 573 h 4116"/>
                  <a:gd name="T10" fmla="*/ 437 w 6521"/>
                  <a:gd name="T11" fmla="*/ 588 h 4116"/>
                  <a:gd name="T12" fmla="*/ 263 w 6521"/>
                  <a:gd name="T13" fmla="*/ 549 h 4116"/>
                  <a:gd name="T14" fmla="*/ 94 w 6521"/>
                  <a:gd name="T15" fmla="*/ 520 h 4116"/>
                  <a:gd name="T16" fmla="*/ 55 w 6521"/>
                  <a:gd name="T17" fmla="*/ 237 h 4116"/>
                  <a:gd name="T18" fmla="*/ 171 w 6521"/>
                  <a:gd name="T19" fmla="*/ 179 h 4116"/>
                  <a:gd name="T20" fmla="*/ 391 w 6521"/>
                  <a:gd name="T21" fmla="*/ 118 h 4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21"/>
                  <a:gd name="T34" fmla="*/ 0 h 4116"/>
                  <a:gd name="T35" fmla="*/ 6521 w 6521"/>
                  <a:gd name="T36" fmla="*/ 4116 h 4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21" h="4116">
                    <a:moveTo>
                      <a:pt x="2682" y="810"/>
                    </a:moveTo>
                    <a:cubicBezTo>
                      <a:pt x="3385" y="289"/>
                      <a:pt x="4484" y="0"/>
                      <a:pt x="5322" y="378"/>
                    </a:cubicBezTo>
                    <a:cubicBezTo>
                      <a:pt x="5826" y="605"/>
                      <a:pt x="6236" y="1072"/>
                      <a:pt x="6378" y="1626"/>
                    </a:cubicBezTo>
                    <a:cubicBezTo>
                      <a:pt x="6521" y="2180"/>
                      <a:pt x="6397" y="2821"/>
                      <a:pt x="6066" y="3234"/>
                    </a:cubicBezTo>
                    <a:cubicBezTo>
                      <a:pt x="5756" y="3622"/>
                      <a:pt x="5264" y="3809"/>
                      <a:pt x="4746" y="3930"/>
                    </a:cubicBezTo>
                    <a:cubicBezTo>
                      <a:pt x="4169" y="4065"/>
                      <a:pt x="3559" y="4116"/>
                      <a:pt x="2994" y="4026"/>
                    </a:cubicBezTo>
                    <a:cubicBezTo>
                      <a:pt x="2587" y="3961"/>
                      <a:pt x="2204" y="3823"/>
                      <a:pt x="1804" y="3761"/>
                    </a:cubicBezTo>
                    <a:cubicBezTo>
                      <a:pt x="1383" y="3695"/>
                      <a:pt x="945" y="3713"/>
                      <a:pt x="646" y="3565"/>
                    </a:cubicBezTo>
                    <a:cubicBezTo>
                      <a:pt x="0" y="3245"/>
                      <a:pt x="11" y="2149"/>
                      <a:pt x="375" y="1625"/>
                    </a:cubicBezTo>
                    <a:cubicBezTo>
                      <a:pt x="534" y="1397"/>
                      <a:pt x="760" y="1276"/>
                      <a:pt x="1168" y="1227"/>
                    </a:cubicBezTo>
                    <a:cubicBezTo>
                      <a:pt x="1412" y="1198"/>
                      <a:pt x="1722" y="1194"/>
                      <a:pt x="2682" y="810"/>
                    </a:cubicBezTo>
                  </a:path>
                </a:pathLst>
              </a:custGeom>
              <a:solidFill>
                <a:srgbClr val="FFB600"/>
              </a:solidFill>
              <a:ln w="0">
                <a:solidFill>
                  <a:srgbClr val="000000"/>
                </a:solidFill>
                <a:round/>
                <a:headEnd/>
                <a:tailEnd/>
              </a:ln>
            </p:spPr>
            <p:txBody>
              <a:bodyPr/>
              <a:lstStyle/>
              <a:p>
                <a:pPr algn="ctr" eaLnBrk="0" hangingPunct="0"/>
                <a:endParaRPr lang="en-US" sz="2400" b="1">
                  <a:solidFill>
                    <a:srgbClr val="000000"/>
                  </a:solidFill>
                  <a:latin typeface="Arial Narrow" pitchFamily="34" charset="0"/>
                </a:endParaRPr>
              </a:p>
            </p:txBody>
          </p:sp>
          <p:sp>
            <p:nvSpPr>
              <p:cNvPr id="26650" name="Freeform 44"/>
              <p:cNvSpPr>
                <a:spLocks/>
              </p:cNvSpPr>
              <p:nvPr/>
            </p:nvSpPr>
            <p:spPr bwMode="auto">
              <a:xfrm>
                <a:off x="3645" y="1621"/>
                <a:ext cx="1445" cy="1211"/>
              </a:xfrm>
              <a:custGeom>
                <a:avLst/>
                <a:gdLst>
                  <a:gd name="T0" fmla="*/ 1167 w 1445"/>
                  <a:gd name="T1" fmla="*/ 1211 h 1211"/>
                  <a:gd name="T2" fmla="*/ 807 w 1445"/>
                  <a:gd name="T3" fmla="*/ 1199 h 1211"/>
                  <a:gd name="T4" fmla="*/ 807 w 1445"/>
                  <a:gd name="T5" fmla="*/ 749 h 1211"/>
                  <a:gd name="T6" fmla="*/ 477 w 1445"/>
                  <a:gd name="T7" fmla="*/ 515 h 1211"/>
                  <a:gd name="T8" fmla="*/ 255 w 1445"/>
                  <a:gd name="T9" fmla="*/ 257 h 1211"/>
                  <a:gd name="T10" fmla="*/ 0 w 1445"/>
                  <a:gd name="T11" fmla="*/ 76 h 1211"/>
                  <a:gd name="T12" fmla="*/ 538 w 1445"/>
                  <a:gd name="T13" fmla="*/ 28 h 1211"/>
                  <a:gd name="T14" fmla="*/ 1098 w 1445"/>
                  <a:gd name="T15" fmla="*/ 292 h 1211"/>
                  <a:gd name="T16" fmla="*/ 1403 w 1445"/>
                  <a:gd name="T17" fmla="*/ 1143 h 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211"/>
                  <a:gd name="T29" fmla="*/ 1445 w 1445"/>
                  <a:gd name="T30" fmla="*/ 1211 h 1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211">
                    <a:moveTo>
                      <a:pt x="1167" y="1211"/>
                    </a:moveTo>
                    <a:lnTo>
                      <a:pt x="807" y="1199"/>
                    </a:lnTo>
                    <a:lnTo>
                      <a:pt x="807" y="749"/>
                    </a:lnTo>
                    <a:lnTo>
                      <a:pt x="477" y="515"/>
                    </a:lnTo>
                    <a:lnTo>
                      <a:pt x="255" y="257"/>
                    </a:lnTo>
                    <a:lnTo>
                      <a:pt x="0" y="76"/>
                    </a:lnTo>
                    <a:cubicBezTo>
                      <a:pt x="173" y="17"/>
                      <a:pt x="358" y="0"/>
                      <a:pt x="538" y="28"/>
                    </a:cubicBezTo>
                    <a:cubicBezTo>
                      <a:pt x="749" y="54"/>
                      <a:pt x="945" y="146"/>
                      <a:pt x="1098" y="292"/>
                    </a:cubicBezTo>
                    <a:cubicBezTo>
                      <a:pt x="1332" y="510"/>
                      <a:pt x="1445" y="827"/>
                      <a:pt x="1403" y="1143"/>
                    </a:cubicBezTo>
                  </a:path>
                </a:pathLst>
              </a:custGeom>
              <a:solidFill>
                <a:srgbClr val="003DB8"/>
              </a:solidFill>
              <a:ln w="0">
                <a:solidFill>
                  <a:schemeClr val="tx1"/>
                </a:solidFill>
                <a:round/>
                <a:headEnd/>
                <a:tailEnd/>
              </a:ln>
            </p:spPr>
            <p:txBody>
              <a:bodyPr/>
              <a:lstStyle/>
              <a:p>
                <a:pPr algn="ctr" eaLnBrk="0" hangingPunct="0"/>
                <a:endParaRPr lang="en-US" sz="2400" b="1">
                  <a:solidFill>
                    <a:srgbClr val="000000"/>
                  </a:solidFill>
                  <a:latin typeface="Arial Narrow" pitchFamily="34" charset="0"/>
                </a:endParaRPr>
              </a:p>
            </p:txBody>
          </p:sp>
          <p:sp>
            <p:nvSpPr>
              <p:cNvPr id="26651" name="Freeform 45"/>
              <p:cNvSpPr>
                <a:spLocks/>
              </p:cNvSpPr>
              <p:nvPr/>
            </p:nvSpPr>
            <p:spPr bwMode="auto">
              <a:xfrm>
                <a:off x="3640" y="1697"/>
                <a:ext cx="1406" cy="1117"/>
              </a:xfrm>
              <a:custGeom>
                <a:avLst/>
                <a:gdLst>
                  <a:gd name="T0" fmla="*/ 0 w 1406"/>
                  <a:gd name="T1" fmla="*/ 0 h 1117"/>
                  <a:gd name="T2" fmla="*/ 260 w 1406"/>
                  <a:gd name="T3" fmla="*/ 181 h 1117"/>
                  <a:gd name="T4" fmla="*/ 488 w 1406"/>
                  <a:gd name="T5" fmla="*/ 445 h 1117"/>
                  <a:gd name="T6" fmla="*/ 806 w 1406"/>
                  <a:gd name="T7" fmla="*/ 679 h 1117"/>
                  <a:gd name="T8" fmla="*/ 812 w 1406"/>
                  <a:gd name="T9" fmla="*/ 1117 h 1117"/>
                  <a:gd name="T10" fmla="*/ 1184 w 1406"/>
                  <a:gd name="T11" fmla="*/ 1117 h 1117"/>
                  <a:gd name="T12" fmla="*/ 1406 w 1406"/>
                  <a:gd name="T13" fmla="*/ 1069 h 1117"/>
                  <a:gd name="T14" fmla="*/ 0 60000 65536"/>
                  <a:gd name="T15" fmla="*/ 0 60000 65536"/>
                  <a:gd name="T16" fmla="*/ 0 60000 65536"/>
                  <a:gd name="T17" fmla="*/ 0 60000 65536"/>
                  <a:gd name="T18" fmla="*/ 0 60000 65536"/>
                  <a:gd name="T19" fmla="*/ 0 60000 65536"/>
                  <a:gd name="T20" fmla="*/ 0 60000 65536"/>
                  <a:gd name="T21" fmla="*/ 0 w 1406"/>
                  <a:gd name="T22" fmla="*/ 0 h 1117"/>
                  <a:gd name="T23" fmla="*/ 1406 w 1406"/>
                  <a:gd name="T24" fmla="*/ 1117 h 1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117">
                    <a:moveTo>
                      <a:pt x="0" y="0"/>
                    </a:moveTo>
                    <a:lnTo>
                      <a:pt x="260" y="181"/>
                    </a:lnTo>
                    <a:lnTo>
                      <a:pt x="488" y="445"/>
                    </a:lnTo>
                    <a:lnTo>
                      <a:pt x="806" y="679"/>
                    </a:lnTo>
                    <a:lnTo>
                      <a:pt x="812" y="1117"/>
                    </a:lnTo>
                    <a:lnTo>
                      <a:pt x="1184" y="1117"/>
                    </a:lnTo>
                    <a:lnTo>
                      <a:pt x="1406" y="1069"/>
                    </a:lnTo>
                  </a:path>
                </a:pathLst>
              </a:custGeom>
              <a:noFill/>
              <a:ln w="73025">
                <a:solidFill>
                  <a:srgbClr val="000000"/>
                </a:solidFill>
                <a:miter lim="800000"/>
                <a:headEnd/>
                <a:tailEnd/>
              </a:ln>
            </p:spPr>
            <p:txBody>
              <a:bodyPr/>
              <a:lstStyle/>
              <a:p>
                <a:pPr algn="ctr" eaLnBrk="0" hangingPunct="0"/>
                <a:endParaRPr lang="en-US" sz="2400" b="1">
                  <a:solidFill>
                    <a:srgbClr val="000000"/>
                  </a:solidFill>
                  <a:latin typeface="Arial Narrow" pitchFamily="34" charset="0"/>
                </a:endParaRPr>
              </a:p>
            </p:txBody>
          </p:sp>
        </p:grpSp>
        <p:sp>
          <p:nvSpPr>
            <p:cNvPr id="26642" name="Text Box 38"/>
            <p:cNvSpPr txBox="1">
              <a:spLocks noChangeArrowheads="1"/>
            </p:cNvSpPr>
            <p:nvPr/>
          </p:nvSpPr>
          <p:spPr bwMode="auto">
            <a:xfrm>
              <a:off x="547" y="1385"/>
              <a:ext cx="1188" cy="231"/>
            </a:xfrm>
            <a:prstGeom prst="rect">
              <a:avLst/>
            </a:prstGeom>
            <a:noFill/>
            <a:ln w="25400">
              <a:noFill/>
              <a:miter lim="800000"/>
              <a:headEnd/>
              <a:tailEnd/>
            </a:ln>
          </p:spPr>
          <p:txBody>
            <a:bodyPr wrap="none">
              <a:spAutoFit/>
            </a:bodyPr>
            <a:lstStyle/>
            <a:p>
              <a:pPr algn="ctr" eaLnBrk="0" hangingPunct="0"/>
              <a:r>
                <a:rPr lang="en-US" b="1" dirty="0">
                  <a:solidFill>
                    <a:srgbClr val="000000"/>
                  </a:solidFill>
                  <a:latin typeface="Arial Narrow" pitchFamily="34" charset="0"/>
                </a:rPr>
                <a:t>Design state space</a:t>
              </a:r>
            </a:p>
          </p:txBody>
        </p:sp>
        <p:sp>
          <p:nvSpPr>
            <p:cNvPr id="26643" name="Line 40"/>
            <p:cNvSpPr>
              <a:spLocks noChangeShapeType="1"/>
            </p:cNvSpPr>
            <p:nvPr/>
          </p:nvSpPr>
          <p:spPr bwMode="auto">
            <a:xfrm flipH="1">
              <a:off x="1677" y="873"/>
              <a:ext cx="315" cy="130"/>
            </a:xfrm>
            <a:prstGeom prst="line">
              <a:avLst/>
            </a:prstGeom>
            <a:noFill/>
            <a:ln w="57150">
              <a:solidFill>
                <a:srgbClr val="000066"/>
              </a:solidFill>
              <a:round/>
              <a:headEnd/>
              <a:tailEnd type="triangle" w="med" len="med"/>
            </a:ln>
          </p:spPr>
          <p:txBody>
            <a:bodyPr wrap="none" anchor="ctr"/>
            <a:lstStyle/>
            <a:p>
              <a:endParaRPr lang="en-US"/>
            </a:p>
          </p:txBody>
        </p:sp>
        <p:pic>
          <p:nvPicPr>
            <p:cNvPr id="26644" name="Picture 46" descr="j0346895"/>
            <p:cNvPicPr>
              <a:picLocks noChangeAspect="1" noChangeArrowheads="1"/>
            </p:cNvPicPr>
            <p:nvPr/>
          </p:nvPicPr>
          <p:blipFill>
            <a:blip r:embed="rId3" cstate="print"/>
            <a:srcRect/>
            <a:stretch>
              <a:fillRect/>
            </a:stretch>
          </p:blipFill>
          <p:spPr bwMode="auto">
            <a:xfrm rot="2700000">
              <a:off x="589" y="1104"/>
              <a:ext cx="239" cy="216"/>
            </a:xfrm>
            <a:prstGeom prst="rect">
              <a:avLst/>
            </a:prstGeom>
            <a:noFill/>
            <a:ln w="9525">
              <a:noFill/>
              <a:miter lim="800000"/>
              <a:headEnd/>
              <a:tailEnd/>
            </a:ln>
          </p:spPr>
        </p:pic>
        <p:pic>
          <p:nvPicPr>
            <p:cNvPr id="26645" name="Picture 47" descr="j0346895"/>
            <p:cNvPicPr>
              <a:picLocks noChangeAspect="1" noChangeArrowheads="1"/>
            </p:cNvPicPr>
            <p:nvPr/>
          </p:nvPicPr>
          <p:blipFill>
            <a:blip r:embed="rId3" cstate="print"/>
            <a:srcRect/>
            <a:stretch>
              <a:fillRect/>
            </a:stretch>
          </p:blipFill>
          <p:spPr bwMode="auto">
            <a:xfrm rot="2700000">
              <a:off x="1073" y="892"/>
              <a:ext cx="242" cy="217"/>
            </a:xfrm>
            <a:prstGeom prst="rect">
              <a:avLst/>
            </a:prstGeom>
            <a:noFill/>
            <a:ln w="9525">
              <a:noFill/>
              <a:miter lim="800000"/>
              <a:headEnd/>
              <a:tailEnd/>
            </a:ln>
          </p:spPr>
        </p:pic>
        <p:pic>
          <p:nvPicPr>
            <p:cNvPr id="26646" name="Picture 48" descr="j0346895"/>
            <p:cNvPicPr>
              <a:picLocks noChangeAspect="1" noChangeArrowheads="1"/>
            </p:cNvPicPr>
            <p:nvPr/>
          </p:nvPicPr>
          <p:blipFill>
            <a:blip r:embed="rId3" cstate="print"/>
            <a:srcRect/>
            <a:stretch>
              <a:fillRect/>
            </a:stretch>
          </p:blipFill>
          <p:spPr bwMode="auto">
            <a:xfrm rot="2700000">
              <a:off x="1098" y="1170"/>
              <a:ext cx="239" cy="216"/>
            </a:xfrm>
            <a:prstGeom prst="rect">
              <a:avLst/>
            </a:prstGeom>
            <a:noFill/>
            <a:ln w="9525">
              <a:noFill/>
              <a:miter lim="800000"/>
              <a:headEnd/>
              <a:tailEnd/>
            </a:ln>
          </p:spPr>
        </p:pic>
        <p:sp>
          <p:nvSpPr>
            <p:cNvPr id="1805385" name="Text Box 73"/>
            <p:cNvSpPr txBox="1">
              <a:spLocks noChangeArrowheads="1"/>
            </p:cNvSpPr>
            <p:nvPr/>
          </p:nvSpPr>
          <p:spPr bwMode="auto">
            <a:xfrm>
              <a:off x="658" y="1733"/>
              <a:ext cx="955" cy="291"/>
            </a:xfrm>
            <a:prstGeom prst="rect">
              <a:avLst/>
            </a:prstGeom>
            <a:noFill/>
            <a:ln w="25400">
              <a:noFill/>
              <a:miter lim="800000"/>
              <a:headEnd/>
              <a:tailEnd/>
            </a:ln>
            <a:effectLst/>
          </p:spPr>
          <p:txBody>
            <a:bodyPr wrap="none">
              <a:spAutoFit/>
            </a:bodyPr>
            <a:lstStyle/>
            <a:p>
              <a:pPr algn="ctr" eaLnBrk="0" hangingPunct="0">
                <a:defRPr/>
              </a:pPr>
              <a:r>
                <a:rPr lang="en-US" sz="2400" b="1" dirty="0" smtClean="0">
                  <a:solidFill>
                    <a:srgbClr val="000000"/>
                  </a:solidFill>
                  <a:effectLst>
                    <a:outerShdw blurRad="38100" dist="38100" dir="2700000" algn="tl">
                      <a:srgbClr val="C0C0C0"/>
                    </a:outerShdw>
                  </a:effectLst>
                  <a:latin typeface="Arial Narrow" pitchFamily="34" charset="0"/>
                  <a:cs typeface="Arial"/>
                </a:rPr>
                <a:t>Static View</a:t>
              </a:r>
              <a:endParaRPr lang="en-US" sz="2400" b="1" dirty="0">
                <a:solidFill>
                  <a:srgbClr val="000000"/>
                </a:solidFill>
                <a:effectLst>
                  <a:outerShdw blurRad="38100" dist="38100" dir="2700000" algn="tl">
                    <a:srgbClr val="C0C0C0"/>
                  </a:outerShdw>
                </a:effectLst>
                <a:latin typeface="Arial Narrow" pitchFamily="34" charset="0"/>
                <a:cs typeface="Arial"/>
              </a:endParaRPr>
            </a:p>
          </p:txBody>
        </p:sp>
        <p:sp>
          <p:nvSpPr>
            <p:cNvPr id="26648" name="Text Box 39"/>
            <p:cNvSpPr txBox="1">
              <a:spLocks noChangeArrowheads="1"/>
            </p:cNvSpPr>
            <p:nvPr/>
          </p:nvSpPr>
          <p:spPr bwMode="auto">
            <a:xfrm>
              <a:off x="1993" y="744"/>
              <a:ext cx="948" cy="563"/>
            </a:xfrm>
            <a:prstGeom prst="rect">
              <a:avLst/>
            </a:prstGeom>
            <a:solidFill>
              <a:srgbClr val="FFFFCC"/>
            </a:solidFill>
            <a:ln w="25400">
              <a:solidFill>
                <a:srgbClr val="000066"/>
              </a:solidFill>
              <a:miter lim="800000"/>
              <a:headEnd/>
              <a:tailEnd/>
            </a:ln>
          </p:spPr>
          <p:txBody>
            <a:bodyPr wrap="none">
              <a:spAutoFit/>
            </a:bodyPr>
            <a:lstStyle/>
            <a:p>
              <a:pPr algn="ctr" eaLnBrk="0" hangingPunct="0">
                <a:lnSpc>
                  <a:spcPct val="85000"/>
                </a:lnSpc>
              </a:pPr>
              <a:r>
                <a:rPr lang="en-US" sz="2000">
                  <a:solidFill>
                    <a:srgbClr val="000066"/>
                  </a:solidFill>
                  <a:latin typeface="Arial Narrow" pitchFamily="34" charset="0"/>
                </a:rPr>
                <a:t>Validated with</a:t>
              </a:r>
            </a:p>
            <a:p>
              <a:pPr algn="ctr" eaLnBrk="0" hangingPunct="0">
                <a:lnSpc>
                  <a:spcPct val="85000"/>
                </a:lnSpc>
              </a:pPr>
              <a:r>
                <a:rPr lang="en-US" sz="2000">
                  <a:solidFill>
                    <a:srgbClr val="000066"/>
                  </a:solidFill>
                  <a:latin typeface="Arial Narrow" pitchFamily="34" charset="0"/>
                </a:rPr>
                <a:t>design-time </a:t>
              </a:r>
              <a:br>
                <a:rPr lang="en-US" sz="2000">
                  <a:solidFill>
                    <a:srgbClr val="000066"/>
                  </a:solidFill>
                  <a:latin typeface="Arial Narrow" pitchFamily="34" charset="0"/>
                </a:rPr>
              </a:br>
              <a:r>
                <a:rPr lang="en-US" sz="2000">
                  <a:solidFill>
                    <a:srgbClr val="000066"/>
                  </a:solidFill>
                  <a:latin typeface="Arial Narrow" pitchFamily="34" charset="0"/>
                </a:rPr>
                <a:t>verification</a:t>
              </a:r>
            </a:p>
          </p:txBody>
        </p:sp>
      </p:grpSp>
      <p:grpSp>
        <p:nvGrpSpPr>
          <p:cNvPr id="4" name="Group 86"/>
          <p:cNvGrpSpPr>
            <a:grpSpLocks/>
          </p:cNvGrpSpPr>
          <p:nvPr/>
        </p:nvGrpSpPr>
        <p:grpSpPr bwMode="auto">
          <a:xfrm>
            <a:off x="4937125" y="1311275"/>
            <a:ext cx="2913063" cy="2174876"/>
            <a:chOff x="2904" y="654"/>
            <a:chExt cx="1835" cy="1370"/>
          </a:xfrm>
        </p:grpSpPr>
        <p:sp>
          <p:nvSpPr>
            <p:cNvPr id="26634" name="Freeform 74"/>
            <p:cNvSpPr>
              <a:spLocks/>
            </p:cNvSpPr>
            <p:nvPr/>
          </p:nvSpPr>
          <p:spPr bwMode="auto">
            <a:xfrm>
              <a:off x="3178" y="654"/>
              <a:ext cx="1561" cy="997"/>
            </a:xfrm>
            <a:custGeom>
              <a:avLst/>
              <a:gdLst>
                <a:gd name="T0" fmla="*/ 37 w 6521"/>
                <a:gd name="T1" fmla="*/ 11 h 4116"/>
                <a:gd name="T2" fmla="*/ 73 w 6521"/>
                <a:gd name="T3" fmla="*/ 5 h 4116"/>
                <a:gd name="T4" fmla="*/ 88 w 6521"/>
                <a:gd name="T5" fmla="*/ 23 h 4116"/>
                <a:gd name="T6" fmla="*/ 83 w 6521"/>
                <a:gd name="T7" fmla="*/ 46 h 4116"/>
                <a:gd name="T8" fmla="*/ 65 w 6521"/>
                <a:gd name="T9" fmla="*/ 56 h 4116"/>
                <a:gd name="T10" fmla="*/ 41 w 6521"/>
                <a:gd name="T11" fmla="*/ 57 h 4116"/>
                <a:gd name="T12" fmla="*/ 25 w 6521"/>
                <a:gd name="T13" fmla="*/ 54 h 4116"/>
                <a:gd name="T14" fmla="*/ 9 w 6521"/>
                <a:gd name="T15" fmla="*/ 51 h 4116"/>
                <a:gd name="T16" fmla="*/ 5 w 6521"/>
                <a:gd name="T17" fmla="*/ 23 h 4116"/>
                <a:gd name="T18" fmla="*/ 16 w 6521"/>
                <a:gd name="T19" fmla="*/ 17 h 4116"/>
                <a:gd name="T20" fmla="*/ 37 w 6521"/>
                <a:gd name="T21" fmla="*/ 11 h 4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21"/>
                <a:gd name="T34" fmla="*/ 0 h 4116"/>
                <a:gd name="T35" fmla="*/ 6521 w 6521"/>
                <a:gd name="T36" fmla="*/ 4116 h 4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21" h="4116">
                  <a:moveTo>
                    <a:pt x="2682" y="810"/>
                  </a:moveTo>
                  <a:cubicBezTo>
                    <a:pt x="3385" y="289"/>
                    <a:pt x="4484" y="0"/>
                    <a:pt x="5322" y="378"/>
                  </a:cubicBezTo>
                  <a:cubicBezTo>
                    <a:pt x="5826" y="605"/>
                    <a:pt x="6236" y="1072"/>
                    <a:pt x="6378" y="1626"/>
                  </a:cubicBezTo>
                  <a:cubicBezTo>
                    <a:pt x="6521" y="2180"/>
                    <a:pt x="6397" y="2821"/>
                    <a:pt x="6066" y="3234"/>
                  </a:cubicBezTo>
                  <a:cubicBezTo>
                    <a:pt x="5756" y="3622"/>
                    <a:pt x="5264" y="3809"/>
                    <a:pt x="4746" y="3930"/>
                  </a:cubicBezTo>
                  <a:cubicBezTo>
                    <a:pt x="4169" y="4065"/>
                    <a:pt x="3559" y="4116"/>
                    <a:pt x="2994" y="4026"/>
                  </a:cubicBezTo>
                  <a:cubicBezTo>
                    <a:pt x="2587" y="3961"/>
                    <a:pt x="2204" y="3823"/>
                    <a:pt x="1804" y="3761"/>
                  </a:cubicBezTo>
                  <a:cubicBezTo>
                    <a:pt x="1383" y="3695"/>
                    <a:pt x="945" y="3713"/>
                    <a:pt x="646" y="3565"/>
                  </a:cubicBezTo>
                  <a:cubicBezTo>
                    <a:pt x="0" y="3245"/>
                    <a:pt x="11" y="2149"/>
                    <a:pt x="375" y="1625"/>
                  </a:cubicBezTo>
                  <a:cubicBezTo>
                    <a:pt x="534" y="1397"/>
                    <a:pt x="760" y="1276"/>
                    <a:pt x="1168" y="1227"/>
                  </a:cubicBezTo>
                  <a:cubicBezTo>
                    <a:pt x="1412" y="1198"/>
                    <a:pt x="1722" y="1194"/>
                    <a:pt x="2682" y="810"/>
                  </a:cubicBezTo>
                </a:path>
              </a:pathLst>
            </a:custGeom>
            <a:solidFill>
              <a:srgbClr val="FFB600"/>
            </a:solidFill>
            <a:ln w="0">
              <a:solidFill>
                <a:srgbClr val="000000"/>
              </a:solidFill>
              <a:round/>
              <a:headEnd/>
              <a:tailEnd/>
            </a:ln>
          </p:spPr>
          <p:txBody>
            <a:bodyPr/>
            <a:lstStyle/>
            <a:p>
              <a:pPr algn="ctr" eaLnBrk="0" hangingPunct="0"/>
              <a:endParaRPr lang="en-US" sz="2400" b="1">
                <a:solidFill>
                  <a:srgbClr val="000000"/>
                </a:solidFill>
                <a:latin typeface="Arial Narrow" pitchFamily="34" charset="0"/>
              </a:endParaRPr>
            </a:p>
          </p:txBody>
        </p:sp>
        <p:sp>
          <p:nvSpPr>
            <p:cNvPr id="26635" name="Freeform 75"/>
            <p:cNvSpPr>
              <a:spLocks/>
            </p:cNvSpPr>
            <p:nvPr/>
          </p:nvSpPr>
          <p:spPr bwMode="auto">
            <a:xfrm>
              <a:off x="3308" y="654"/>
              <a:ext cx="1431" cy="997"/>
            </a:xfrm>
            <a:custGeom>
              <a:avLst/>
              <a:gdLst>
                <a:gd name="T0" fmla="*/ 106 w 3148"/>
                <a:gd name="T1" fmla="*/ 41 h 2167"/>
                <a:gd name="T2" fmla="*/ 236 w 3148"/>
                <a:gd name="T3" fmla="*/ 19 h 2167"/>
                <a:gd name="T4" fmla="*/ 289 w 3148"/>
                <a:gd name="T5" fmla="*/ 83 h 2167"/>
                <a:gd name="T6" fmla="*/ 273 w 3148"/>
                <a:gd name="T7" fmla="*/ 166 h 2167"/>
                <a:gd name="T8" fmla="*/ 208 w 3148"/>
                <a:gd name="T9" fmla="*/ 202 h 2167"/>
                <a:gd name="T10" fmla="*/ 121 w 3148"/>
                <a:gd name="T11" fmla="*/ 207 h 2167"/>
                <a:gd name="T12" fmla="*/ 62 w 3148"/>
                <a:gd name="T13" fmla="*/ 193 h 2167"/>
                <a:gd name="T14" fmla="*/ 48 w 3148"/>
                <a:gd name="T15" fmla="*/ 152 h 2167"/>
                <a:gd name="T16" fmla="*/ 18 w 3148"/>
                <a:gd name="T17" fmla="*/ 106 h 2167"/>
                <a:gd name="T18" fmla="*/ 31 w 3148"/>
                <a:gd name="T19" fmla="*/ 63 h 2167"/>
                <a:gd name="T20" fmla="*/ 106 w 3148"/>
                <a:gd name="T21" fmla="*/ 41 h 2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48"/>
                <a:gd name="T34" fmla="*/ 0 h 2167"/>
                <a:gd name="T35" fmla="*/ 3148 w 3148"/>
                <a:gd name="T36" fmla="*/ 2167 h 2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48" h="2167">
                  <a:moveTo>
                    <a:pt x="1127" y="426"/>
                  </a:moveTo>
                  <a:cubicBezTo>
                    <a:pt x="1497" y="152"/>
                    <a:pt x="2076" y="0"/>
                    <a:pt x="2517" y="199"/>
                  </a:cubicBezTo>
                  <a:cubicBezTo>
                    <a:pt x="2782" y="319"/>
                    <a:pt x="2998" y="564"/>
                    <a:pt x="3073" y="856"/>
                  </a:cubicBezTo>
                  <a:cubicBezTo>
                    <a:pt x="3148" y="1148"/>
                    <a:pt x="3083" y="1485"/>
                    <a:pt x="2908" y="1703"/>
                  </a:cubicBezTo>
                  <a:cubicBezTo>
                    <a:pt x="2745" y="1907"/>
                    <a:pt x="2486" y="2005"/>
                    <a:pt x="2214" y="2069"/>
                  </a:cubicBezTo>
                  <a:cubicBezTo>
                    <a:pt x="1910" y="2140"/>
                    <a:pt x="1589" y="2167"/>
                    <a:pt x="1291" y="2120"/>
                  </a:cubicBezTo>
                  <a:cubicBezTo>
                    <a:pt x="1077" y="2085"/>
                    <a:pt x="875" y="2013"/>
                    <a:pt x="665" y="1980"/>
                  </a:cubicBezTo>
                  <a:cubicBezTo>
                    <a:pt x="443" y="1945"/>
                    <a:pt x="666" y="1644"/>
                    <a:pt x="509" y="1566"/>
                  </a:cubicBezTo>
                  <a:cubicBezTo>
                    <a:pt x="169" y="1397"/>
                    <a:pt x="0" y="1361"/>
                    <a:pt x="191" y="1086"/>
                  </a:cubicBezTo>
                  <a:cubicBezTo>
                    <a:pt x="275" y="965"/>
                    <a:pt x="115" y="672"/>
                    <a:pt x="330" y="646"/>
                  </a:cubicBezTo>
                  <a:cubicBezTo>
                    <a:pt x="458" y="631"/>
                    <a:pt x="622" y="629"/>
                    <a:pt x="1127" y="426"/>
                  </a:cubicBezTo>
                </a:path>
              </a:pathLst>
            </a:custGeom>
            <a:solidFill>
              <a:srgbClr val="003DB8"/>
            </a:solidFill>
            <a:ln w="0">
              <a:solidFill>
                <a:srgbClr val="000000"/>
              </a:solidFill>
              <a:round/>
              <a:headEnd/>
              <a:tailEnd/>
            </a:ln>
          </p:spPr>
          <p:txBody>
            <a:bodyPr/>
            <a:lstStyle/>
            <a:p>
              <a:pPr algn="ctr" eaLnBrk="0" hangingPunct="0"/>
              <a:endParaRPr lang="en-US" sz="2400" b="1">
                <a:solidFill>
                  <a:srgbClr val="000000"/>
                </a:solidFill>
                <a:latin typeface="Arial Narrow" pitchFamily="34" charset="0"/>
              </a:endParaRPr>
            </a:p>
          </p:txBody>
        </p:sp>
        <p:sp>
          <p:nvSpPr>
            <p:cNvPr id="26636" name="Freeform 76"/>
            <p:cNvSpPr>
              <a:spLocks/>
            </p:cNvSpPr>
            <p:nvPr/>
          </p:nvSpPr>
          <p:spPr bwMode="auto">
            <a:xfrm>
              <a:off x="3337" y="960"/>
              <a:ext cx="253" cy="594"/>
            </a:xfrm>
            <a:custGeom>
              <a:avLst/>
              <a:gdLst>
                <a:gd name="T0" fmla="*/ 22 w 557"/>
                <a:gd name="T1" fmla="*/ 0 h 1290"/>
                <a:gd name="T2" fmla="*/ 15 w 557"/>
                <a:gd name="T3" fmla="*/ 7 h 1290"/>
                <a:gd name="T4" fmla="*/ 14 w 557"/>
                <a:gd name="T5" fmla="*/ 34 h 1290"/>
                <a:gd name="T6" fmla="*/ 5 w 557"/>
                <a:gd name="T7" fmla="*/ 64 h 1290"/>
                <a:gd name="T8" fmla="*/ 45 w 557"/>
                <a:gd name="T9" fmla="*/ 91 h 1290"/>
                <a:gd name="T10" fmla="*/ 46 w 557"/>
                <a:gd name="T11" fmla="*/ 117 h 1290"/>
                <a:gd name="T12" fmla="*/ 52 w 557"/>
                <a:gd name="T13" fmla="*/ 126 h 1290"/>
                <a:gd name="T14" fmla="*/ 0 60000 65536"/>
                <a:gd name="T15" fmla="*/ 0 60000 65536"/>
                <a:gd name="T16" fmla="*/ 0 60000 65536"/>
                <a:gd name="T17" fmla="*/ 0 60000 65536"/>
                <a:gd name="T18" fmla="*/ 0 60000 65536"/>
                <a:gd name="T19" fmla="*/ 0 60000 65536"/>
                <a:gd name="T20" fmla="*/ 0 60000 65536"/>
                <a:gd name="T21" fmla="*/ 0 w 557"/>
                <a:gd name="T22" fmla="*/ 0 h 1290"/>
                <a:gd name="T23" fmla="*/ 557 w 557"/>
                <a:gd name="T24" fmla="*/ 1290 h 12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1290">
                  <a:moveTo>
                    <a:pt x="235" y="0"/>
                  </a:moveTo>
                  <a:cubicBezTo>
                    <a:pt x="221" y="12"/>
                    <a:pt x="168" y="12"/>
                    <a:pt x="154" y="69"/>
                  </a:cubicBezTo>
                  <a:cubicBezTo>
                    <a:pt x="140" y="129"/>
                    <a:pt x="161" y="241"/>
                    <a:pt x="151" y="345"/>
                  </a:cubicBezTo>
                  <a:cubicBezTo>
                    <a:pt x="135" y="443"/>
                    <a:pt x="0" y="562"/>
                    <a:pt x="55" y="660"/>
                  </a:cubicBezTo>
                  <a:cubicBezTo>
                    <a:pt x="110" y="757"/>
                    <a:pt x="412" y="839"/>
                    <a:pt x="484" y="933"/>
                  </a:cubicBezTo>
                  <a:cubicBezTo>
                    <a:pt x="557" y="1023"/>
                    <a:pt x="483" y="1137"/>
                    <a:pt x="496" y="1200"/>
                  </a:cubicBezTo>
                  <a:cubicBezTo>
                    <a:pt x="509" y="1263"/>
                    <a:pt x="539" y="1271"/>
                    <a:pt x="550" y="1290"/>
                  </a:cubicBezTo>
                </a:path>
              </a:pathLst>
            </a:custGeom>
            <a:noFill/>
            <a:ln w="73025">
              <a:solidFill>
                <a:srgbClr val="000000"/>
              </a:solidFill>
              <a:miter lim="800000"/>
              <a:headEnd/>
              <a:tailEnd/>
            </a:ln>
          </p:spPr>
          <p:txBody>
            <a:bodyPr/>
            <a:lstStyle/>
            <a:p>
              <a:pPr algn="ctr" eaLnBrk="0" hangingPunct="0"/>
              <a:endParaRPr lang="en-US" sz="2400" b="1">
                <a:solidFill>
                  <a:srgbClr val="000000"/>
                </a:solidFill>
                <a:latin typeface="Arial Narrow" pitchFamily="34" charset="0"/>
              </a:endParaRPr>
            </a:p>
          </p:txBody>
        </p:sp>
        <p:pic>
          <p:nvPicPr>
            <p:cNvPr id="26637" name="Picture 77" descr="j0346895"/>
            <p:cNvPicPr>
              <a:picLocks noChangeAspect="1" noChangeArrowheads="1"/>
            </p:cNvPicPr>
            <p:nvPr/>
          </p:nvPicPr>
          <p:blipFill>
            <a:blip r:embed="rId3" cstate="print"/>
            <a:srcRect/>
            <a:stretch>
              <a:fillRect/>
            </a:stretch>
          </p:blipFill>
          <p:spPr bwMode="auto">
            <a:xfrm rot="2700000">
              <a:off x="3323" y="1360"/>
              <a:ext cx="214" cy="196"/>
            </a:xfrm>
            <a:prstGeom prst="rect">
              <a:avLst/>
            </a:prstGeom>
            <a:noFill/>
            <a:ln w="9525">
              <a:noFill/>
              <a:miter lim="800000"/>
              <a:headEnd/>
              <a:tailEnd/>
            </a:ln>
          </p:spPr>
        </p:pic>
        <p:pic>
          <p:nvPicPr>
            <p:cNvPr id="26638" name="Picture 78" descr="j0346895"/>
            <p:cNvPicPr>
              <a:picLocks noChangeAspect="1" noChangeArrowheads="1"/>
            </p:cNvPicPr>
            <p:nvPr/>
          </p:nvPicPr>
          <p:blipFill>
            <a:blip r:embed="rId3" cstate="print"/>
            <a:srcRect/>
            <a:stretch>
              <a:fillRect/>
            </a:stretch>
          </p:blipFill>
          <p:spPr bwMode="auto">
            <a:xfrm rot="2700000">
              <a:off x="3210" y="973"/>
              <a:ext cx="216" cy="196"/>
            </a:xfrm>
            <a:prstGeom prst="rect">
              <a:avLst/>
            </a:prstGeom>
            <a:noFill/>
            <a:ln w="9525">
              <a:noFill/>
              <a:miter lim="800000"/>
              <a:headEnd/>
              <a:tailEnd/>
            </a:ln>
          </p:spPr>
        </p:pic>
        <p:sp>
          <p:nvSpPr>
            <p:cNvPr id="26639" name="Line 80"/>
            <p:cNvSpPr>
              <a:spLocks noChangeShapeType="1"/>
            </p:cNvSpPr>
            <p:nvPr/>
          </p:nvSpPr>
          <p:spPr bwMode="auto">
            <a:xfrm>
              <a:off x="2904" y="795"/>
              <a:ext cx="1065" cy="130"/>
            </a:xfrm>
            <a:prstGeom prst="line">
              <a:avLst/>
            </a:prstGeom>
            <a:noFill/>
            <a:ln w="57150">
              <a:solidFill>
                <a:srgbClr val="000066"/>
              </a:solidFill>
              <a:round/>
              <a:headEnd/>
              <a:tailEnd type="triangle" w="med" len="med"/>
            </a:ln>
          </p:spPr>
          <p:txBody>
            <a:bodyPr wrap="none" anchor="ctr"/>
            <a:lstStyle/>
            <a:p>
              <a:endParaRPr lang="en-US"/>
            </a:p>
          </p:txBody>
        </p:sp>
        <p:sp>
          <p:nvSpPr>
            <p:cNvPr id="1805393" name="Text Box 81"/>
            <p:cNvSpPr txBox="1">
              <a:spLocks noChangeArrowheads="1"/>
            </p:cNvSpPr>
            <p:nvPr/>
          </p:nvSpPr>
          <p:spPr bwMode="auto">
            <a:xfrm>
              <a:off x="3417" y="1733"/>
              <a:ext cx="1186" cy="291"/>
            </a:xfrm>
            <a:prstGeom prst="rect">
              <a:avLst/>
            </a:prstGeom>
            <a:noFill/>
            <a:ln w="25400">
              <a:noFill/>
              <a:miter lim="800000"/>
              <a:headEnd/>
              <a:tailEnd/>
            </a:ln>
            <a:effectLst/>
          </p:spPr>
          <p:txBody>
            <a:bodyPr wrap="none">
              <a:spAutoFit/>
            </a:bodyPr>
            <a:lstStyle/>
            <a:p>
              <a:pPr algn="ctr" eaLnBrk="0" hangingPunct="0">
                <a:defRPr/>
              </a:pPr>
              <a:r>
                <a:rPr lang="en-US" sz="2400" b="1" dirty="0" smtClean="0">
                  <a:solidFill>
                    <a:srgbClr val="000000"/>
                  </a:solidFill>
                  <a:effectLst>
                    <a:outerShdw blurRad="38100" dist="38100" dir="2700000" algn="tl">
                      <a:srgbClr val="000000">
                        <a:alpha val="43137"/>
                      </a:srgbClr>
                    </a:outerShdw>
                  </a:effectLst>
                  <a:latin typeface="Arial Narrow" pitchFamily="34" charset="0"/>
                  <a:cs typeface="Arial"/>
                </a:rPr>
                <a:t>Dynamic View</a:t>
              </a:r>
              <a:endParaRPr lang="en-US" sz="2400" b="1" dirty="0">
                <a:solidFill>
                  <a:srgbClr val="000000"/>
                </a:solidFill>
                <a:effectLst>
                  <a:outerShdw blurRad="38100" dist="38100" dir="2700000" algn="tl">
                    <a:srgbClr val="000000">
                      <a:alpha val="43137"/>
                    </a:srgbClr>
                  </a:outerShdw>
                </a:effectLst>
                <a:latin typeface="Arial Narrow" pitchFamily="34" charset="0"/>
                <a:cs typeface="Arial"/>
              </a:endParaRPr>
            </a:p>
          </p:txBody>
        </p:sp>
      </p:grpSp>
      <p:sp>
        <p:nvSpPr>
          <p:cNvPr id="1805394" name="Text Box 82"/>
          <p:cNvSpPr txBox="1">
            <a:spLocks noChangeArrowheads="1"/>
          </p:cNvSpPr>
          <p:nvPr/>
        </p:nvSpPr>
        <p:spPr bwMode="auto">
          <a:xfrm>
            <a:off x="787400" y="3989388"/>
            <a:ext cx="6226175" cy="885825"/>
          </a:xfrm>
          <a:prstGeom prst="rect">
            <a:avLst/>
          </a:prstGeom>
          <a:noFill/>
          <a:ln w="25400">
            <a:noFill/>
            <a:miter lim="800000"/>
            <a:headEnd/>
            <a:tailEnd/>
          </a:ln>
        </p:spPr>
        <p:txBody>
          <a:bodyPr wrap="none">
            <a:spAutoFit/>
          </a:bodyPr>
          <a:lstStyle/>
          <a:p>
            <a:pPr eaLnBrk="0" hangingPunct="0"/>
            <a:r>
              <a:rPr lang="en-US" sz="2600" b="1" i="1" dirty="0">
                <a:solidFill>
                  <a:srgbClr val="CC0000"/>
                </a:solidFill>
                <a:latin typeface="Arial Narrow" pitchFamily="34" charset="0"/>
              </a:rPr>
              <a:t>However, most of the runtime is spent in a few </a:t>
            </a:r>
            <a:br>
              <a:rPr lang="en-US" sz="2600" b="1" i="1" dirty="0">
                <a:solidFill>
                  <a:srgbClr val="CC0000"/>
                </a:solidFill>
                <a:latin typeface="Arial Narrow" pitchFamily="34" charset="0"/>
              </a:rPr>
            </a:br>
            <a:r>
              <a:rPr lang="en-US" sz="2600" b="1" i="1" dirty="0">
                <a:solidFill>
                  <a:srgbClr val="CC0000"/>
                </a:solidFill>
                <a:latin typeface="Arial Narrow" pitchFamily="34" charset="0"/>
              </a:rPr>
              <a:t>frequent &amp; verified states. Thus:</a:t>
            </a:r>
          </a:p>
        </p:txBody>
      </p:sp>
      <p:sp>
        <p:nvSpPr>
          <p:cNvPr id="1805395" name="Rectangle 83"/>
          <p:cNvSpPr>
            <a:spLocks noChangeArrowheads="1"/>
          </p:cNvSpPr>
          <p:nvPr/>
        </p:nvSpPr>
        <p:spPr bwMode="auto">
          <a:xfrm>
            <a:off x="908050" y="5064125"/>
            <a:ext cx="7219950" cy="1015663"/>
          </a:xfrm>
          <a:prstGeom prst="rect">
            <a:avLst/>
          </a:prstGeom>
          <a:solidFill>
            <a:schemeClr val="accent1">
              <a:lumMod val="20000"/>
              <a:lumOff val="80000"/>
            </a:schemeClr>
          </a:solidFill>
          <a:ln w="25400">
            <a:solidFill>
              <a:schemeClr val="tx1"/>
            </a:solidFill>
            <a:miter lim="800000"/>
            <a:headEnd/>
            <a:tailEnd/>
          </a:ln>
          <a:effectLst/>
        </p:spPr>
        <p:txBody>
          <a:bodyPr>
            <a:spAutoFit/>
          </a:bodyPr>
          <a:lstStyle/>
          <a:p>
            <a:pPr marL="457200" indent="-457200" eaLnBrk="0" hangingPunct="0">
              <a:buFont typeface="+mj-lt"/>
              <a:buAutoNum type="arabicPeriod"/>
              <a:defRPr/>
            </a:pPr>
            <a:r>
              <a:rPr lang="en-US" sz="2000" dirty="0" smtClean="0">
                <a:solidFill>
                  <a:srgbClr val="000000"/>
                </a:solidFill>
                <a:latin typeface="Arial Narrow" pitchFamily="34" charset="0"/>
                <a:cs typeface="Arial"/>
              </a:rPr>
              <a:t>Verify </a:t>
            </a:r>
            <a:r>
              <a:rPr lang="en-US" sz="2000" dirty="0">
                <a:solidFill>
                  <a:srgbClr val="000000"/>
                </a:solidFill>
                <a:latin typeface="Arial Narrow" pitchFamily="34" charset="0"/>
                <a:cs typeface="Arial"/>
              </a:rPr>
              <a:t>at design-time the most frequent configurations </a:t>
            </a:r>
            <a:endParaRPr lang="en-US" sz="2000" dirty="0" smtClean="0">
              <a:solidFill>
                <a:srgbClr val="000000"/>
              </a:solidFill>
              <a:latin typeface="Arial Narrow" pitchFamily="34" charset="0"/>
              <a:cs typeface="Arial"/>
            </a:endParaRPr>
          </a:p>
          <a:p>
            <a:pPr marL="457200" indent="-457200" eaLnBrk="0" hangingPunct="0">
              <a:buFont typeface="+mj-lt"/>
              <a:buAutoNum type="arabicPeriod"/>
              <a:defRPr/>
            </a:pPr>
            <a:r>
              <a:rPr lang="en-US" sz="2000" dirty="0" smtClean="0">
                <a:solidFill>
                  <a:srgbClr val="000000"/>
                </a:solidFill>
                <a:latin typeface="Arial Narrow" pitchFamily="34" charset="0"/>
                <a:cs typeface="Arial"/>
              </a:rPr>
              <a:t>Detect </a:t>
            </a:r>
            <a:r>
              <a:rPr lang="en-US" sz="2000" dirty="0">
                <a:solidFill>
                  <a:srgbClr val="000000"/>
                </a:solidFill>
                <a:latin typeface="Arial Narrow" pitchFamily="34" charset="0"/>
                <a:cs typeface="Arial"/>
              </a:rPr>
              <a:t>at runtime when the system crosses the validated </a:t>
            </a:r>
            <a:r>
              <a:rPr lang="en-US" sz="2000" dirty="0" smtClean="0">
                <a:solidFill>
                  <a:srgbClr val="000000"/>
                </a:solidFill>
                <a:latin typeface="Arial Narrow" pitchFamily="34" charset="0"/>
                <a:cs typeface="Arial"/>
              </a:rPr>
              <a:t>boundary</a:t>
            </a:r>
          </a:p>
          <a:p>
            <a:pPr marL="457200" indent="-457200" eaLnBrk="0" hangingPunct="0">
              <a:buFont typeface="+mj-lt"/>
              <a:buAutoNum type="arabicPeriod"/>
              <a:defRPr/>
            </a:pPr>
            <a:r>
              <a:rPr lang="en-US" sz="2000" dirty="0" smtClean="0">
                <a:solidFill>
                  <a:srgbClr val="000000"/>
                </a:solidFill>
                <a:latin typeface="Arial Narrow" pitchFamily="34" charset="0"/>
                <a:cs typeface="Arial"/>
              </a:rPr>
              <a:t>Use </a:t>
            </a:r>
            <a:r>
              <a:rPr lang="en-US" sz="2000" dirty="0">
                <a:solidFill>
                  <a:srgbClr val="000000"/>
                </a:solidFill>
                <a:latin typeface="Arial Narrow" pitchFamily="34" charset="0"/>
                <a:cs typeface="Arial"/>
              </a:rPr>
              <a:t>the </a:t>
            </a:r>
            <a:r>
              <a:rPr lang="en-US" sz="2000" b="1" i="1" dirty="0">
                <a:solidFill>
                  <a:srgbClr val="CC0000"/>
                </a:solidFill>
                <a:latin typeface="Arial Narrow" pitchFamily="34" charset="0"/>
                <a:cs typeface="Arial"/>
              </a:rPr>
              <a:t>inner core</a:t>
            </a:r>
            <a:r>
              <a:rPr lang="en-US" sz="2000" dirty="0">
                <a:solidFill>
                  <a:srgbClr val="000000"/>
                </a:solidFill>
                <a:latin typeface="Arial Narrow" pitchFamily="34" charset="0"/>
                <a:cs typeface="Arial"/>
              </a:rPr>
              <a:t> to walk through the unverified scenarios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53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053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5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353" grpId="0"/>
      <p:bldP spid="1805394" grpId="0"/>
      <p:bldP spid="180539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p:txBody>
          <a:bodyPr/>
          <a:lstStyle/>
          <a:p>
            <a:pPr>
              <a:defRPr/>
            </a:pPr>
            <a:fld id="{B43FD55E-BF59-4141-A41D-0925C48219A8}" type="slidenum">
              <a:rPr lang="en-US" smtClean="0"/>
              <a:pPr>
                <a:defRPr/>
              </a:pPr>
              <a:t>24</a:t>
            </a:fld>
            <a:endParaRPr lang="en-US" smtClean="0"/>
          </a:p>
        </p:txBody>
      </p:sp>
      <p:sp>
        <p:nvSpPr>
          <p:cNvPr id="2052" name="Rectangle 2"/>
          <p:cNvSpPr>
            <a:spLocks noGrp="1" noChangeArrowheads="1"/>
          </p:cNvSpPr>
          <p:nvPr>
            <p:ph type="title"/>
          </p:nvPr>
        </p:nvSpPr>
        <p:spPr/>
        <p:txBody>
          <a:bodyPr/>
          <a:lstStyle/>
          <a:p>
            <a:pPr eaLnBrk="1" hangingPunct="1"/>
            <a:r>
              <a:rPr lang="en-US" dirty="0" smtClean="0"/>
              <a:t>Balancing Performance and Correctness</a:t>
            </a:r>
          </a:p>
        </p:txBody>
      </p:sp>
      <p:graphicFrame>
        <p:nvGraphicFramePr>
          <p:cNvPr id="2050" name="Object 2"/>
          <p:cNvGraphicFramePr>
            <a:graphicFrameLocks noChangeAspect="1"/>
          </p:cNvGraphicFramePr>
          <p:nvPr/>
        </p:nvGraphicFramePr>
        <p:xfrm>
          <a:off x="546100" y="1123950"/>
          <a:ext cx="7977188" cy="5476875"/>
        </p:xfrm>
        <a:graphic>
          <a:graphicData uri="http://schemas.openxmlformats.org/presentationml/2006/ole">
            <mc:AlternateContent xmlns:mc="http://schemas.openxmlformats.org/markup-compatibility/2006">
              <mc:Choice xmlns:v="urn:schemas-microsoft-com:vml" Requires="v">
                <p:oleObj spid="_x0000_s19459" name="Visio" r:id="rId3" imgW="7977334" imgH="5477048" progId="">
                  <p:embed/>
                </p:oleObj>
              </mc:Choice>
              <mc:Fallback>
                <p:oleObj name="Visio" r:id="rId3" imgW="7977334" imgH="5477048"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1123950"/>
                        <a:ext cx="7977188"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p:txBody>
          <a:bodyPr/>
          <a:lstStyle/>
          <a:p>
            <a:pPr>
              <a:defRPr/>
            </a:pPr>
            <a:fld id="{F6040DBD-996A-491A-8C08-C228E1FDB170}" type="slidenum">
              <a:rPr lang="en-US" smtClean="0"/>
              <a:pPr>
                <a:defRPr/>
              </a:pPr>
              <a:t>25</a:t>
            </a:fld>
            <a:endParaRPr lang="en-US" smtClean="0"/>
          </a:p>
        </p:txBody>
      </p:sp>
      <p:grpSp>
        <p:nvGrpSpPr>
          <p:cNvPr id="2" name="Group 2"/>
          <p:cNvGrpSpPr>
            <a:grpSpLocks/>
          </p:cNvGrpSpPr>
          <p:nvPr/>
        </p:nvGrpSpPr>
        <p:grpSpPr bwMode="auto">
          <a:xfrm>
            <a:off x="614363" y="1817688"/>
            <a:ext cx="2076450" cy="2076450"/>
            <a:chOff x="387" y="1145"/>
            <a:chExt cx="1308" cy="1308"/>
          </a:xfrm>
        </p:grpSpPr>
        <p:sp>
          <p:nvSpPr>
            <p:cNvPr id="4125" name="Rectangle 3"/>
            <p:cNvSpPr>
              <a:spLocks noChangeArrowheads="1"/>
            </p:cNvSpPr>
            <p:nvPr/>
          </p:nvSpPr>
          <p:spPr bwMode="auto">
            <a:xfrm>
              <a:off x="389" y="1174"/>
              <a:ext cx="1306" cy="1279"/>
            </a:xfrm>
            <a:prstGeom prst="rect">
              <a:avLst/>
            </a:prstGeom>
            <a:solidFill>
              <a:srgbClr val="336600"/>
            </a:solidFill>
            <a:ln w="19050">
              <a:solidFill>
                <a:schemeClr val="tx1"/>
              </a:solidFill>
              <a:miter lim="800000"/>
              <a:headEnd/>
              <a:tailEnd/>
            </a:ln>
          </p:spPr>
          <p:txBody>
            <a:bodyPr anchor="ctr">
              <a:spAutoFit/>
            </a:bodyPr>
            <a:lstStyle/>
            <a:p>
              <a:pPr algn="ctr" eaLnBrk="0" hangingPunct="0"/>
              <a:endParaRPr lang="en-US" sz="2400" b="1">
                <a:solidFill>
                  <a:srgbClr val="000000"/>
                </a:solidFill>
                <a:latin typeface="Arial Narrow" pitchFamily="34" charset="0"/>
              </a:endParaRPr>
            </a:p>
          </p:txBody>
        </p:sp>
        <p:sp>
          <p:nvSpPr>
            <p:cNvPr id="4126" name="Rectangle 4"/>
            <p:cNvSpPr>
              <a:spLocks noChangeArrowheads="1"/>
            </p:cNvSpPr>
            <p:nvPr/>
          </p:nvSpPr>
          <p:spPr bwMode="auto">
            <a:xfrm>
              <a:off x="809" y="2062"/>
              <a:ext cx="278" cy="208"/>
            </a:xfrm>
            <a:prstGeom prst="rect">
              <a:avLst/>
            </a:prstGeom>
            <a:solidFill>
              <a:srgbClr val="FF9900"/>
            </a:solidFill>
            <a:ln w="57150">
              <a:solidFill>
                <a:schemeClr val="bg1"/>
              </a:solidFill>
              <a:miter lim="800000"/>
              <a:headEnd/>
              <a:tailEnd/>
            </a:ln>
          </p:spPr>
          <p:txBody>
            <a:bodyPr anchor="ctr">
              <a:spAutoFit/>
            </a:bodyPr>
            <a:lstStyle/>
            <a:p>
              <a:pPr algn="ctr">
                <a:lnSpc>
                  <a:spcPct val="85000"/>
                </a:lnSpc>
                <a:spcBef>
                  <a:spcPct val="50000"/>
                </a:spcBef>
              </a:pPr>
              <a:endParaRPr lang="ru-RU" sz="1400">
                <a:solidFill>
                  <a:srgbClr val="000000"/>
                </a:solidFill>
              </a:endParaRPr>
            </a:p>
          </p:txBody>
        </p:sp>
        <p:sp>
          <p:nvSpPr>
            <p:cNvPr id="4127" name="Freeform 5"/>
            <p:cNvSpPr>
              <a:spLocks/>
            </p:cNvSpPr>
            <p:nvPr/>
          </p:nvSpPr>
          <p:spPr bwMode="auto">
            <a:xfrm>
              <a:off x="623" y="1590"/>
              <a:ext cx="282" cy="469"/>
            </a:xfrm>
            <a:custGeom>
              <a:avLst/>
              <a:gdLst>
                <a:gd name="T0" fmla="*/ 282 w 282"/>
                <a:gd name="T1" fmla="*/ 469 h 469"/>
                <a:gd name="T2" fmla="*/ 215 w 282"/>
                <a:gd name="T3" fmla="*/ 193 h 469"/>
                <a:gd name="T4" fmla="*/ 0 w 282"/>
                <a:gd name="T5" fmla="*/ 0 h 469"/>
                <a:gd name="T6" fmla="*/ 0 60000 65536"/>
                <a:gd name="T7" fmla="*/ 0 60000 65536"/>
                <a:gd name="T8" fmla="*/ 0 60000 65536"/>
                <a:gd name="T9" fmla="*/ 0 w 282"/>
                <a:gd name="T10" fmla="*/ 0 h 469"/>
                <a:gd name="T11" fmla="*/ 282 w 282"/>
                <a:gd name="T12" fmla="*/ 469 h 469"/>
              </a:gdLst>
              <a:ahLst/>
              <a:cxnLst>
                <a:cxn ang="T6">
                  <a:pos x="T0" y="T1"/>
                </a:cxn>
                <a:cxn ang="T7">
                  <a:pos x="T2" y="T3"/>
                </a:cxn>
                <a:cxn ang="T8">
                  <a:pos x="T4" y="T5"/>
                </a:cxn>
              </a:cxnLst>
              <a:rect l="T9" t="T10" r="T11" b="T12"/>
              <a:pathLst>
                <a:path w="282" h="469">
                  <a:moveTo>
                    <a:pt x="282" y="469"/>
                  </a:moveTo>
                  <a:lnTo>
                    <a:pt x="215" y="193"/>
                  </a:lnTo>
                  <a:lnTo>
                    <a:pt x="0" y="0"/>
                  </a:lnTo>
                </a:path>
              </a:pathLst>
            </a:custGeom>
            <a:noFill/>
            <a:ln w="28575">
              <a:solidFill>
                <a:schemeClr val="bg1"/>
              </a:solidFill>
              <a:round/>
              <a:headEnd/>
              <a:tailEnd type="oval" w="lg" len="lg"/>
            </a:ln>
          </p:spPr>
          <p:txBody>
            <a:bodyPr wrap="none" anchor="ctr">
              <a:spAutoFit/>
            </a:bodyPr>
            <a:lstStyle/>
            <a:p>
              <a:pPr algn="ctr" eaLnBrk="0" hangingPunct="0"/>
              <a:endParaRPr lang="en-US" sz="2400" b="1">
                <a:solidFill>
                  <a:srgbClr val="000000"/>
                </a:solidFill>
                <a:latin typeface="Arial Narrow" pitchFamily="34" charset="0"/>
              </a:endParaRPr>
            </a:p>
          </p:txBody>
        </p:sp>
        <p:sp>
          <p:nvSpPr>
            <p:cNvPr id="4128" name="Freeform 6"/>
            <p:cNvSpPr>
              <a:spLocks/>
            </p:cNvSpPr>
            <p:nvPr/>
          </p:nvSpPr>
          <p:spPr bwMode="auto">
            <a:xfrm>
              <a:off x="932" y="1503"/>
              <a:ext cx="140" cy="563"/>
            </a:xfrm>
            <a:custGeom>
              <a:avLst/>
              <a:gdLst>
                <a:gd name="T0" fmla="*/ 40 w 140"/>
                <a:gd name="T1" fmla="*/ 563 h 563"/>
                <a:gd name="T2" fmla="*/ 0 w 140"/>
                <a:gd name="T3" fmla="*/ 240 h 563"/>
                <a:gd name="T4" fmla="*/ 140 w 140"/>
                <a:gd name="T5" fmla="*/ 0 h 563"/>
                <a:gd name="T6" fmla="*/ 0 60000 65536"/>
                <a:gd name="T7" fmla="*/ 0 60000 65536"/>
                <a:gd name="T8" fmla="*/ 0 60000 65536"/>
                <a:gd name="T9" fmla="*/ 0 w 140"/>
                <a:gd name="T10" fmla="*/ 0 h 563"/>
                <a:gd name="T11" fmla="*/ 140 w 140"/>
                <a:gd name="T12" fmla="*/ 563 h 563"/>
              </a:gdLst>
              <a:ahLst/>
              <a:cxnLst>
                <a:cxn ang="T6">
                  <a:pos x="T0" y="T1"/>
                </a:cxn>
                <a:cxn ang="T7">
                  <a:pos x="T2" y="T3"/>
                </a:cxn>
                <a:cxn ang="T8">
                  <a:pos x="T4" y="T5"/>
                </a:cxn>
              </a:cxnLst>
              <a:rect l="T9" t="T10" r="T11" b="T12"/>
              <a:pathLst>
                <a:path w="140" h="563">
                  <a:moveTo>
                    <a:pt x="40" y="563"/>
                  </a:moveTo>
                  <a:lnTo>
                    <a:pt x="0" y="240"/>
                  </a:lnTo>
                  <a:lnTo>
                    <a:pt x="140" y="0"/>
                  </a:lnTo>
                </a:path>
              </a:pathLst>
            </a:custGeom>
            <a:noFill/>
            <a:ln w="28575">
              <a:solidFill>
                <a:schemeClr val="bg1"/>
              </a:solidFill>
              <a:round/>
              <a:headEnd/>
              <a:tailEnd type="oval" w="lg" len="lg"/>
            </a:ln>
          </p:spPr>
          <p:txBody>
            <a:bodyPr wrap="none" anchor="ctr">
              <a:spAutoFit/>
            </a:bodyPr>
            <a:lstStyle/>
            <a:p>
              <a:pPr algn="ctr" eaLnBrk="0" hangingPunct="0"/>
              <a:endParaRPr lang="en-US" sz="2400" b="1">
                <a:solidFill>
                  <a:srgbClr val="000000"/>
                </a:solidFill>
                <a:latin typeface="Arial Narrow" pitchFamily="34" charset="0"/>
              </a:endParaRPr>
            </a:p>
          </p:txBody>
        </p:sp>
        <p:sp>
          <p:nvSpPr>
            <p:cNvPr id="4129" name="Freeform 7"/>
            <p:cNvSpPr>
              <a:spLocks/>
            </p:cNvSpPr>
            <p:nvPr/>
          </p:nvSpPr>
          <p:spPr bwMode="auto">
            <a:xfrm>
              <a:off x="503" y="2158"/>
              <a:ext cx="328" cy="134"/>
            </a:xfrm>
            <a:custGeom>
              <a:avLst/>
              <a:gdLst>
                <a:gd name="T0" fmla="*/ 328 w 328"/>
                <a:gd name="T1" fmla="*/ 0 h 134"/>
                <a:gd name="T2" fmla="*/ 194 w 328"/>
                <a:gd name="T3" fmla="*/ 134 h 134"/>
                <a:gd name="T4" fmla="*/ 0 w 328"/>
                <a:gd name="T5" fmla="*/ 127 h 134"/>
                <a:gd name="T6" fmla="*/ 0 60000 65536"/>
                <a:gd name="T7" fmla="*/ 0 60000 65536"/>
                <a:gd name="T8" fmla="*/ 0 60000 65536"/>
                <a:gd name="T9" fmla="*/ 0 w 328"/>
                <a:gd name="T10" fmla="*/ 0 h 134"/>
                <a:gd name="T11" fmla="*/ 328 w 328"/>
                <a:gd name="T12" fmla="*/ 134 h 134"/>
              </a:gdLst>
              <a:ahLst/>
              <a:cxnLst>
                <a:cxn ang="T6">
                  <a:pos x="T0" y="T1"/>
                </a:cxn>
                <a:cxn ang="T7">
                  <a:pos x="T2" y="T3"/>
                </a:cxn>
                <a:cxn ang="T8">
                  <a:pos x="T4" y="T5"/>
                </a:cxn>
              </a:cxnLst>
              <a:rect l="T9" t="T10" r="T11" b="T12"/>
              <a:pathLst>
                <a:path w="328" h="134">
                  <a:moveTo>
                    <a:pt x="328" y="0"/>
                  </a:moveTo>
                  <a:lnTo>
                    <a:pt x="194" y="134"/>
                  </a:lnTo>
                  <a:lnTo>
                    <a:pt x="0" y="127"/>
                  </a:lnTo>
                </a:path>
              </a:pathLst>
            </a:custGeom>
            <a:noFill/>
            <a:ln w="28575">
              <a:solidFill>
                <a:schemeClr val="bg1"/>
              </a:solidFill>
              <a:round/>
              <a:headEnd/>
              <a:tailEnd type="oval" w="lg" len="lg"/>
            </a:ln>
          </p:spPr>
          <p:txBody>
            <a:bodyPr wrap="none" anchor="ctr">
              <a:spAutoFit/>
            </a:bodyPr>
            <a:lstStyle/>
            <a:p>
              <a:pPr algn="ctr" eaLnBrk="0" hangingPunct="0"/>
              <a:endParaRPr lang="en-US" sz="2400" b="1">
                <a:solidFill>
                  <a:srgbClr val="000000"/>
                </a:solidFill>
                <a:latin typeface="Arial Narrow" pitchFamily="34" charset="0"/>
              </a:endParaRPr>
            </a:p>
          </p:txBody>
        </p:sp>
        <p:sp>
          <p:nvSpPr>
            <p:cNvPr id="4130" name="Line 8"/>
            <p:cNvSpPr>
              <a:spLocks noChangeShapeType="1"/>
            </p:cNvSpPr>
            <p:nvPr/>
          </p:nvSpPr>
          <p:spPr bwMode="auto">
            <a:xfrm>
              <a:off x="958" y="2265"/>
              <a:ext cx="74" cy="134"/>
            </a:xfrm>
            <a:prstGeom prst="line">
              <a:avLst/>
            </a:prstGeom>
            <a:noFill/>
            <a:ln w="28575">
              <a:solidFill>
                <a:schemeClr val="bg1"/>
              </a:solidFill>
              <a:round/>
              <a:headEnd/>
              <a:tailEnd type="oval" w="lg" len="lg"/>
            </a:ln>
          </p:spPr>
          <p:txBody>
            <a:bodyPr wrap="none" anchor="ctr">
              <a:spAutoFit/>
            </a:bodyPr>
            <a:lstStyle/>
            <a:p>
              <a:endParaRPr lang="en-US"/>
            </a:p>
          </p:txBody>
        </p:sp>
        <p:sp>
          <p:nvSpPr>
            <p:cNvPr id="4131" name="Freeform 9"/>
            <p:cNvSpPr>
              <a:spLocks/>
            </p:cNvSpPr>
            <p:nvPr/>
          </p:nvSpPr>
          <p:spPr bwMode="auto">
            <a:xfrm>
              <a:off x="1065" y="2111"/>
              <a:ext cx="262" cy="74"/>
            </a:xfrm>
            <a:custGeom>
              <a:avLst/>
              <a:gdLst>
                <a:gd name="T0" fmla="*/ 0 w 262"/>
                <a:gd name="T1" fmla="*/ 40 h 74"/>
                <a:gd name="T2" fmla="*/ 134 w 262"/>
                <a:gd name="T3" fmla="*/ 0 h 74"/>
                <a:gd name="T4" fmla="*/ 262 w 262"/>
                <a:gd name="T5" fmla="*/ 74 h 74"/>
                <a:gd name="T6" fmla="*/ 0 60000 65536"/>
                <a:gd name="T7" fmla="*/ 0 60000 65536"/>
                <a:gd name="T8" fmla="*/ 0 60000 65536"/>
                <a:gd name="T9" fmla="*/ 0 w 262"/>
                <a:gd name="T10" fmla="*/ 0 h 74"/>
                <a:gd name="T11" fmla="*/ 262 w 262"/>
                <a:gd name="T12" fmla="*/ 74 h 74"/>
              </a:gdLst>
              <a:ahLst/>
              <a:cxnLst>
                <a:cxn ang="T6">
                  <a:pos x="T0" y="T1"/>
                </a:cxn>
                <a:cxn ang="T7">
                  <a:pos x="T2" y="T3"/>
                </a:cxn>
                <a:cxn ang="T8">
                  <a:pos x="T4" y="T5"/>
                </a:cxn>
              </a:cxnLst>
              <a:rect l="T9" t="T10" r="T11" b="T12"/>
              <a:pathLst>
                <a:path w="262" h="74">
                  <a:moveTo>
                    <a:pt x="0" y="40"/>
                  </a:moveTo>
                  <a:lnTo>
                    <a:pt x="134" y="0"/>
                  </a:lnTo>
                  <a:lnTo>
                    <a:pt x="262" y="74"/>
                  </a:lnTo>
                </a:path>
              </a:pathLst>
            </a:custGeom>
            <a:noFill/>
            <a:ln w="28575">
              <a:solidFill>
                <a:schemeClr val="bg1"/>
              </a:solidFill>
              <a:round/>
              <a:headEnd/>
              <a:tailEnd type="oval" w="lg" len="lg"/>
            </a:ln>
          </p:spPr>
          <p:txBody>
            <a:bodyPr wrap="none" anchor="ctr">
              <a:spAutoFit/>
            </a:bodyPr>
            <a:lstStyle/>
            <a:p>
              <a:pPr algn="ctr" eaLnBrk="0" hangingPunct="0"/>
              <a:endParaRPr lang="en-US" sz="2400" b="1">
                <a:solidFill>
                  <a:srgbClr val="000000"/>
                </a:solidFill>
                <a:latin typeface="Arial Narrow" pitchFamily="34" charset="0"/>
              </a:endParaRPr>
            </a:p>
          </p:txBody>
        </p:sp>
        <p:sp>
          <p:nvSpPr>
            <p:cNvPr id="4132" name="Freeform 10"/>
            <p:cNvSpPr>
              <a:spLocks/>
            </p:cNvSpPr>
            <p:nvPr/>
          </p:nvSpPr>
          <p:spPr bwMode="auto">
            <a:xfrm>
              <a:off x="1053" y="1327"/>
              <a:ext cx="489" cy="743"/>
            </a:xfrm>
            <a:custGeom>
              <a:avLst/>
              <a:gdLst>
                <a:gd name="T0" fmla="*/ 0 w 489"/>
                <a:gd name="T1" fmla="*/ 743 h 743"/>
                <a:gd name="T2" fmla="*/ 167 w 489"/>
                <a:gd name="T3" fmla="*/ 334 h 743"/>
                <a:gd name="T4" fmla="*/ 489 w 489"/>
                <a:gd name="T5" fmla="*/ 0 h 743"/>
                <a:gd name="T6" fmla="*/ 0 60000 65536"/>
                <a:gd name="T7" fmla="*/ 0 60000 65536"/>
                <a:gd name="T8" fmla="*/ 0 60000 65536"/>
                <a:gd name="T9" fmla="*/ 0 w 489"/>
                <a:gd name="T10" fmla="*/ 0 h 743"/>
                <a:gd name="T11" fmla="*/ 489 w 489"/>
                <a:gd name="T12" fmla="*/ 743 h 743"/>
              </a:gdLst>
              <a:ahLst/>
              <a:cxnLst>
                <a:cxn ang="T6">
                  <a:pos x="T0" y="T1"/>
                </a:cxn>
                <a:cxn ang="T7">
                  <a:pos x="T2" y="T3"/>
                </a:cxn>
                <a:cxn ang="T8">
                  <a:pos x="T4" y="T5"/>
                </a:cxn>
              </a:cxnLst>
              <a:rect l="T9" t="T10" r="T11" b="T12"/>
              <a:pathLst>
                <a:path w="489" h="743">
                  <a:moveTo>
                    <a:pt x="0" y="743"/>
                  </a:moveTo>
                  <a:lnTo>
                    <a:pt x="167" y="334"/>
                  </a:lnTo>
                  <a:lnTo>
                    <a:pt x="489" y="0"/>
                  </a:lnTo>
                </a:path>
              </a:pathLst>
            </a:custGeom>
            <a:noFill/>
            <a:ln w="28575">
              <a:solidFill>
                <a:schemeClr val="bg1"/>
              </a:solidFill>
              <a:round/>
              <a:headEnd/>
              <a:tailEnd type="oval" w="lg" len="lg"/>
            </a:ln>
          </p:spPr>
          <p:txBody>
            <a:bodyPr wrap="none" anchor="ctr">
              <a:spAutoFit/>
            </a:bodyPr>
            <a:lstStyle/>
            <a:p>
              <a:pPr algn="ctr" eaLnBrk="0" hangingPunct="0"/>
              <a:endParaRPr lang="en-US" sz="2400" b="1">
                <a:solidFill>
                  <a:srgbClr val="000000"/>
                </a:solidFill>
                <a:latin typeface="Arial Narrow" pitchFamily="34" charset="0"/>
              </a:endParaRPr>
            </a:p>
          </p:txBody>
        </p:sp>
        <p:sp>
          <p:nvSpPr>
            <p:cNvPr id="4133" name="Freeform 11"/>
            <p:cNvSpPr>
              <a:spLocks/>
            </p:cNvSpPr>
            <p:nvPr/>
          </p:nvSpPr>
          <p:spPr bwMode="auto">
            <a:xfrm>
              <a:off x="1062" y="1821"/>
              <a:ext cx="495" cy="287"/>
            </a:xfrm>
            <a:custGeom>
              <a:avLst/>
              <a:gdLst>
                <a:gd name="T0" fmla="*/ 0 w 489"/>
                <a:gd name="T1" fmla="*/ 43 h 743"/>
                <a:gd name="T2" fmla="*/ 173 w 489"/>
                <a:gd name="T3" fmla="*/ 19 h 743"/>
                <a:gd name="T4" fmla="*/ 507 w 489"/>
                <a:gd name="T5" fmla="*/ 0 h 743"/>
                <a:gd name="T6" fmla="*/ 0 60000 65536"/>
                <a:gd name="T7" fmla="*/ 0 60000 65536"/>
                <a:gd name="T8" fmla="*/ 0 60000 65536"/>
                <a:gd name="T9" fmla="*/ 0 w 489"/>
                <a:gd name="T10" fmla="*/ 0 h 743"/>
                <a:gd name="T11" fmla="*/ 489 w 489"/>
                <a:gd name="T12" fmla="*/ 743 h 743"/>
              </a:gdLst>
              <a:ahLst/>
              <a:cxnLst>
                <a:cxn ang="T6">
                  <a:pos x="T0" y="T1"/>
                </a:cxn>
                <a:cxn ang="T7">
                  <a:pos x="T2" y="T3"/>
                </a:cxn>
                <a:cxn ang="T8">
                  <a:pos x="T4" y="T5"/>
                </a:cxn>
              </a:cxnLst>
              <a:rect l="T9" t="T10" r="T11" b="T12"/>
              <a:pathLst>
                <a:path w="489" h="743">
                  <a:moveTo>
                    <a:pt x="0" y="743"/>
                  </a:moveTo>
                  <a:lnTo>
                    <a:pt x="167" y="334"/>
                  </a:lnTo>
                  <a:lnTo>
                    <a:pt x="489" y="0"/>
                  </a:lnTo>
                </a:path>
              </a:pathLst>
            </a:custGeom>
            <a:noFill/>
            <a:ln w="28575">
              <a:solidFill>
                <a:schemeClr val="bg1"/>
              </a:solidFill>
              <a:round/>
              <a:headEnd/>
              <a:tailEnd type="oval" w="lg" len="lg"/>
            </a:ln>
          </p:spPr>
          <p:txBody>
            <a:bodyPr anchor="ctr">
              <a:spAutoFit/>
            </a:bodyPr>
            <a:lstStyle/>
            <a:p>
              <a:pPr algn="ctr" eaLnBrk="0" hangingPunct="0"/>
              <a:endParaRPr lang="en-US" sz="2400" b="1">
                <a:solidFill>
                  <a:srgbClr val="000000"/>
                </a:solidFill>
                <a:latin typeface="Arial Narrow" pitchFamily="34" charset="0"/>
              </a:endParaRPr>
            </a:p>
          </p:txBody>
        </p:sp>
        <p:sp>
          <p:nvSpPr>
            <p:cNvPr id="4134" name="Rectangle 12"/>
            <p:cNvSpPr>
              <a:spLocks noChangeArrowheads="1"/>
            </p:cNvSpPr>
            <p:nvPr/>
          </p:nvSpPr>
          <p:spPr bwMode="auto">
            <a:xfrm>
              <a:off x="387" y="1145"/>
              <a:ext cx="929" cy="254"/>
            </a:xfrm>
            <a:prstGeom prst="rect">
              <a:avLst/>
            </a:prstGeom>
            <a:noFill/>
            <a:ln w="12700">
              <a:noFill/>
              <a:miter lim="800000"/>
              <a:headEnd/>
              <a:tailEnd/>
            </a:ln>
          </p:spPr>
          <p:txBody>
            <a:bodyPr wrap="none">
              <a:spAutoFit/>
            </a:bodyPr>
            <a:lstStyle/>
            <a:p>
              <a:pPr algn="ctr">
                <a:lnSpc>
                  <a:spcPct val="85000"/>
                </a:lnSpc>
                <a:spcBef>
                  <a:spcPct val="50000"/>
                </a:spcBef>
              </a:pPr>
              <a:r>
                <a:rPr lang="en-US" sz="2400">
                  <a:solidFill>
                    <a:srgbClr val="FFFFFF"/>
                  </a:solidFill>
                  <a:latin typeface="Symbol" pitchFamily="18" charset="2"/>
                </a:rPr>
                <a:t>m</a:t>
              </a:r>
              <a:r>
                <a:rPr lang="en-US" sz="2000">
                  <a:solidFill>
                    <a:srgbClr val="FFFFFF"/>
                  </a:solidFill>
                </a:rPr>
                <a:t>processor</a:t>
              </a:r>
              <a:endParaRPr lang="ru-RU" sz="2000">
                <a:solidFill>
                  <a:srgbClr val="FFFFFF"/>
                </a:solidFill>
              </a:endParaRPr>
            </a:p>
          </p:txBody>
        </p:sp>
        <p:sp>
          <p:nvSpPr>
            <p:cNvPr id="4135" name="Text Box 13"/>
            <p:cNvSpPr txBox="1">
              <a:spLocks noChangeArrowheads="1"/>
            </p:cNvSpPr>
            <p:nvPr/>
          </p:nvSpPr>
          <p:spPr bwMode="auto">
            <a:xfrm>
              <a:off x="783" y="2021"/>
              <a:ext cx="344" cy="288"/>
            </a:xfrm>
            <a:prstGeom prst="rect">
              <a:avLst/>
            </a:prstGeom>
            <a:noFill/>
            <a:ln w="25400">
              <a:noFill/>
              <a:miter lim="800000"/>
              <a:headEnd/>
              <a:tailEnd/>
            </a:ln>
          </p:spPr>
          <p:txBody>
            <a:bodyPr wrap="none">
              <a:spAutoFit/>
            </a:bodyPr>
            <a:lstStyle/>
            <a:p>
              <a:pPr algn="ctr" eaLnBrk="0" hangingPunct="0"/>
              <a:r>
                <a:rPr lang="en-US" sz="2400" b="1">
                  <a:solidFill>
                    <a:srgbClr val="000066"/>
                  </a:solidFill>
                  <a:latin typeface="Arial Narrow" pitchFamily="34" charset="0"/>
                </a:rPr>
                <a:t>SG</a:t>
              </a:r>
            </a:p>
          </p:txBody>
        </p:sp>
      </p:grpSp>
      <p:sp>
        <p:nvSpPr>
          <p:cNvPr id="4102" name="Rectangle 14"/>
          <p:cNvSpPr>
            <a:spLocks noGrp="1" noChangeArrowheads="1"/>
          </p:cNvSpPr>
          <p:nvPr>
            <p:ph type="title"/>
          </p:nvPr>
        </p:nvSpPr>
        <p:spPr/>
        <p:txBody>
          <a:bodyPr/>
          <a:lstStyle/>
          <a:p>
            <a:pPr eaLnBrk="1" hangingPunct="1"/>
            <a:r>
              <a:rPr lang="en-US" smtClean="0"/>
              <a:t>Semantic Guardian</a:t>
            </a:r>
          </a:p>
        </p:txBody>
      </p:sp>
      <p:sp>
        <p:nvSpPr>
          <p:cNvPr id="2008079" name="Rectangle 15"/>
          <p:cNvSpPr>
            <a:spLocks noGrp="1" noChangeArrowheads="1"/>
          </p:cNvSpPr>
          <p:nvPr>
            <p:ph type="body" idx="1"/>
          </p:nvPr>
        </p:nvSpPr>
        <p:spPr>
          <a:xfrm>
            <a:off x="566738" y="1047750"/>
            <a:ext cx="8001000" cy="5373688"/>
          </a:xfrm>
        </p:spPr>
        <p:txBody>
          <a:bodyPr/>
          <a:lstStyle/>
          <a:p>
            <a:pPr marL="533400" indent="-533400" eaLnBrk="1" hangingPunct="1">
              <a:lnSpc>
                <a:spcPct val="90000"/>
              </a:lnSpc>
              <a:buFont typeface="Wingdings" pitchFamily="2" charset="2"/>
              <a:buAutoNum type="arabicPeriod"/>
            </a:pPr>
            <a:r>
              <a:rPr lang="en-US" sz="2400" smtClean="0"/>
              <a:t>Partition state space in trusted/untrusted (validated)</a:t>
            </a:r>
          </a:p>
          <a:p>
            <a:pPr marL="533400" indent="-533400" eaLnBrk="1" hangingPunct="1">
              <a:lnSpc>
                <a:spcPct val="90000"/>
              </a:lnSpc>
              <a:buFont typeface="Wingdings" pitchFamily="2" charset="2"/>
              <a:buAutoNum type="arabicPeriod"/>
            </a:pPr>
            <a:endParaRPr lang="en-US" sz="2400" smtClean="0"/>
          </a:p>
          <a:p>
            <a:pPr marL="533400" indent="-533400" eaLnBrk="1" hangingPunct="1">
              <a:lnSpc>
                <a:spcPct val="90000"/>
              </a:lnSpc>
              <a:buFont typeface="Wingdings" pitchFamily="2" charset="2"/>
              <a:buAutoNum type="arabicPeriod"/>
            </a:pPr>
            <a:endParaRPr lang="en-US" sz="2400" smtClean="0"/>
          </a:p>
          <a:p>
            <a:pPr marL="533400" indent="-533400" eaLnBrk="1" hangingPunct="1">
              <a:lnSpc>
                <a:spcPct val="90000"/>
              </a:lnSpc>
              <a:buFont typeface="Wingdings" pitchFamily="2" charset="2"/>
              <a:buAutoNum type="arabicPeriod"/>
            </a:pPr>
            <a:endParaRPr lang="en-US" sz="2400" smtClean="0"/>
          </a:p>
          <a:p>
            <a:pPr marL="533400" indent="-533400" eaLnBrk="1" hangingPunct="1">
              <a:lnSpc>
                <a:spcPct val="90000"/>
              </a:lnSpc>
              <a:buFont typeface="Wingdings" pitchFamily="2" charset="2"/>
              <a:buAutoNum type="arabicPeriod"/>
            </a:pPr>
            <a:endParaRPr lang="en-US" sz="2400" smtClean="0"/>
          </a:p>
          <a:p>
            <a:pPr marL="533400" indent="-533400" eaLnBrk="1" hangingPunct="1">
              <a:lnSpc>
                <a:spcPct val="90000"/>
              </a:lnSpc>
              <a:buFont typeface="Wingdings" pitchFamily="2" charset="2"/>
              <a:buAutoNum type="arabicPeriod"/>
            </a:pPr>
            <a:endParaRPr lang="en-US" sz="2400" smtClean="0"/>
          </a:p>
          <a:p>
            <a:pPr marL="533400" indent="-533400" eaLnBrk="1" hangingPunct="1">
              <a:lnSpc>
                <a:spcPct val="90000"/>
              </a:lnSpc>
              <a:buFont typeface="Wingdings" pitchFamily="2" charset="2"/>
              <a:buAutoNum type="arabicPeriod"/>
            </a:pPr>
            <a:endParaRPr lang="en-US" sz="2400" smtClean="0"/>
          </a:p>
          <a:p>
            <a:pPr marL="533400" indent="-533400" eaLnBrk="1" hangingPunct="1">
              <a:lnSpc>
                <a:spcPct val="90000"/>
              </a:lnSpc>
              <a:buFont typeface="Wingdings" pitchFamily="2" charset="2"/>
              <a:buAutoNum type="arabicPeriod"/>
            </a:pPr>
            <a:endParaRPr lang="en-US" sz="2400" smtClean="0"/>
          </a:p>
          <a:p>
            <a:pPr marL="533400" indent="-533400" eaLnBrk="1" hangingPunct="1">
              <a:lnSpc>
                <a:spcPct val="90000"/>
              </a:lnSpc>
              <a:buFont typeface="Wingdings" pitchFamily="2" charset="2"/>
              <a:buAutoNum type="arabicPeriod"/>
            </a:pPr>
            <a:endParaRPr lang="en-US" sz="2400" smtClean="0"/>
          </a:p>
          <a:p>
            <a:pPr marL="533400" indent="-533400" eaLnBrk="1" hangingPunct="1">
              <a:lnSpc>
                <a:spcPct val="90000"/>
              </a:lnSpc>
              <a:buFont typeface="Wingdings" pitchFamily="2" charset="2"/>
              <a:buAutoNum type="arabicPeriod"/>
            </a:pPr>
            <a:r>
              <a:rPr lang="en-US" sz="2400" smtClean="0"/>
              <a:t>Synthesize Semantic Guardian (SG) from untrusted states (projected over critical signals)</a:t>
            </a:r>
          </a:p>
          <a:p>
            <a:pPr marL="533400" indent="-533400" eaLnBrk="1" hangingPunct="1">
              <a:lnSpc>
                <a:spcPct val="90000"/>
              </a:lnSpc>
              <a:buFont typeface="Wingdings" pitchFamily="2" charset="2"/>
              <a:buAutoNum type="arabicPeriod"/>
            </a:pPr>
            <a:r>
              <a:rPr lang="en-US" sz="2400" smtClean="0"/>
              <a:t>@Runtime use SG to trigger </a:t>
            </a:r>
            <a:r>
              <a:rPr lang="en-US" sz="2400" b="1" smtClean="0"/>
              <a:t>inner-core mode</a:t>
            </a:r>
            <a:r>
              <a:rPr lang="en-US" sz="2400" smtClean="0"/>
              <a:t> </a:t>
            </a:r>
            <a:br>
              <a:rPr lang="en-US" sz="2400" smtClean="0"/>
            </a:br>
            <a:r>
              <a:rPr lang="en-US" sz="2400" smtClean="0"/>
              <a:t>(formally verified complete subset of the design)</a:t>
            </a:r>
          </a:p>
        </p:txBody>
      </p:sp>
      <p:graphicFrame>
        <p:nvGraphicFramePr>
          <p:cNvPr id="2008080" name="Object 2"/>
          <p:cNvGraphicFramePr>
            <a:graphicFrameLocks noChangeAspect="1"/>
          </p:cNvGraphicFramePr>
          <p:nvPr/>
        </p:nvGraphicFramePr>
        <p:xfrm>
          <a:off x="3529013" y="1524000"/>
          <a:ext cx="5516562" cy="3125788"/>
        </p:xfrm>
        <a:graphic>
          <a:graphicData uri="http://schemas.openxmlformats.org/presentationml/2006/ole">
            <mc:AlternateContent xmlns:mc="http://schemas.openxmlformats.org/markup-compatibility/2006">
              <mc:Choice xmlns:v="urn:schemas-microsoft-com:vml" Requires="v">
                <p:oleObj spid="_x0000_s17412" name="Chart" r:id="rId4" imgW="9212529" imgH="5212130" progId="Excel.Sheet.8">
                  <p:embed/>
                </p:oleObj>
              </mc:Choice>
              <mc:Fallback>
                <p:oleObj name="Chart" r:id="rId4" imgW="9212529" imgH="521213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013" y="1524000"/>
                        <a:ext cx="5516562"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08081" name="Line 17"/>
          <p:cNvSpPr>
            <a:spLocks noChangeShapeType="1"/>
          </p:cNvSpPr>
          <p:nvPr/>
        </p:nvSpPr>
        <p:spPr bwMode="auto">
          <a:xfrm>
            <a:off x="8240713" y="1698625"/>
            <a:ext cx="0" cy="2476500"/>
          </a:xfrm>
          <a:prstGeom prst="line">
            <a:avLst/>
          </a:prstGeom>
          <a:noFill/>
          <a:ln w="28575">
            <a:solidFill>
              <a:schemeClr val="accent2"/>
            </a:solidFill>
            <a:prstDash val="sysDot"/>
            <a:round/>
            <a:headEnd type="none" w="sm" len="sm"/>
            <a:tailEnd type="none" w="med" len="lg"/>
          </a:ln>
        </p:spPr>
        <p:txBody>
          <a:bodyPr/>
          <a:lstStyle/>
          <a:p>
            <a:endParaRPr lang="en-US"/>
          </a:p>
        </p:txBody>
      </p:sp>
      <p:sp>
        <p:nvSpPr>
          <p:cNvPr id="2008082" name="Text Box 18"/>
          <p:cNvSpPr txBox="1">
            <a:spLocks noChangeArrowheads="1"/>
          </p:cNvSpPr>
          <p:nvPr/>
        </p:nvSpPr>
        <p:spPr bwMode="auto">
          <a:xfrm rot="-5400000">
            <a:off x="7296944" y="3017044"/>
            <a:ext cx="1404938" cy="457200"/>
          </a:xfrm>
          <a:prstGeom prst="rect">
            <a:avLst/>
          </a:prstGeom>
          <a:noFill/>
          <a:ln w="9525">
            <a:noFill/>
            <a:miter lim="800000"/>
            <a:headEnd type="none" w="sm" len="sm"/>
            <a:tailEnd type="none" w="med" len="lg"/>
          </a:ln>
        </p:spPr>
        <p:txBody>
          <a:bodyPr wrap="none">
            <a:spAutoFit/>
          </a:bodyPr>
          <a:lstStyle/>
          <a:p>
            <a:pPr eaLnBrk="0" hangingPunct="0"/>
            <a:r>
              <a:rPr lang="en-US" sz="2400">
                <a:solidFill>
                  <a:srgbClr val="CC0000"/>
                </a:solidFill>
              </a:rPr>
              <a:t>Tape-out</a:t>
            </a:r>
            <a:endParaRPr lang="ru-RU" sz="2400">
              <a:solidFill>
                <a:srgbClr val="CC0000"/>
              </a:solidFill>
            </a:endParaRPr>
          </a:p>
        </p:txBody>
      </p:sp>
      <p:grpSp>
        <p:nvGrpSpPr>
          <p:cNvPr id="3" name="Group 19"/>
          <p:cNvGrpSpPr>
            <a:grpSpLocks/>
          </p:cNvGrpSpPr>
          <p:nvPr/>
        </p:nvGrpSpPr>
        <p:grpSpPr bwMode="auto">
          <a:xfrm>
            <a:off x="3990975" y="1971675"/>
            <a:ext cx="4257675" cy="2085975"/>
            <a:chOff x="2292" y="1032"/>
            <a:chExt cx="2904" cy="1404"/>
          </a:xfrm>
        </p:grpSpPr>
        <p:grpSp>
          <p:nvGrpSpPr>
            <p:cNvPr id="4" name="Group 20"/>
            <p:cNvGrpSpPr>
              <a:grpSpLocks/>
            </p:cNvGrpSpPr>
            <p:nvPr/>
          </p:nvGrpSpPr>
          <p:grpSpPr bwMode="auto">
            <a:xfrm>
              <a:off x="2292" y="1032"/>
              <a:ext cx="2904" cy="1404"/>
              <a:chOff x="2292" y="1032"/>
              <a:chExt cx="2904" cy="1404"/>
            </a:xfrm>
          </p:grpSpPr>
          <p:sp>
            <p:nvSpPr>
              <p:cNvPr id="4122" name="Line 21"/>
              <p:cNvSpPr>
                <a:spLocks noChangeShapeType="1"/>
              </p:cNvSpPr>
              <p:nvPr/>
            </p:nvSpPr>
            <p:spPr bwMode="auto">
              <a:xfrm flipH="1">
                <a:off x="2310" y="1044"/>
                <a:ext cx="2886" cy="0"/>
              </a:xfrm>
              <a:prstGeom prst="line">
                <a:avLst/>
              </a:prstGeom>
              <a:noFill/>
              <a:ln w="38100">
                <a:solidFill>
                  <a:srgbClr val="003DB8"/>
                </a:solidFill>
                <a:round/>
                <a:headEnd/>
                <a:tailEnd/>
              </a:ln>
            </p:spPr>
            <p:txBody>
              <a:bodyPr wrap="none" anchor="ctr"/>
              <a:lstStyle/>
              <a:p>
                <a:endParaRPr lang="en-US"/>
              </a:p>
            </p:txBody>
          </p:sp>
          <p:sp>
            <p:nvSpPr>
              <p:cNvPr id="4123" name="Line 22"/>
              <p:cNvSpPr>
                <a:spLocks noChangeShapeType="1"/>
              </p:cNvSpPr>
              <p:nvPr/>
            </p:nvSpPr>
            <p:spPr bwMode="auto">
              <a:xfrm>
                <a:off x="2478" y="1032"/>
                <a:ext cx="0" cy="1404"/>
              </a:xfrm>
              <a:prstGeom prst="line">
                <a:avLst/>
              </a:prstGeom>
              <a:noFill/>
              <a:ln w="38100">
                <a:solidFill>
                  <a:srgbClr val="003DB8"/>
                </a:solidFill>
                <a:round/>
                <a:headEnd/>
                <a:tailEnd/>
              </a:ln>
            </p:spPr>
            <p:txBody>
              <a:bodyPr wrap="none" anchor="ctr"/>
              <a:lstStyle/>
              <a:p>
                <a:endParaRPr lang="en-US"/>
              </a:p>
            </p:txBody>
          </p:sp>
          <p:sp>
            <p:nvSpPr>
              <p:cNvPr id="4124" name="Line 23"/>
              <p:cNvSpPr>
                <a:spLocks noChangeShapeType="1"/>
              </p:cNvSpPr>
              <p:nvPr/>
            </p:nvSpPr>
            <p:spPr bwMode="auto">
              <a:xfrm flipH="1">
                <a:off x="2292" y="2430"/>
                <a:ext cx="312" cy="0"/>
              </a:xfrm>
              <a:prstGeom prst="line">
                <a:avLst/>
              </a:prstGeom>
              <a:noFill/>
              <a:ln w="38100">
                <a:solidFill>
                  <a:srgbClr val="003DB8"/>
                </a:solidFill>
                <a:round/>
                <a:headEnd/>
                <a:tailEnd/>
              </a:ln>
            </p:spPr>
            <p:txBody>
              <a:bodyPr wrap="none" anchor="ctr"/>
              <a:lstStyle/>
              <a:p>
                <a:endParaRPr lang="en-US"/>
              </a:p>
            </p:txBody>
          </p:sp>
        </p:grpSp>
        <p:sp>
          <p:nvSpPr>
            <p:cNvPr id="4121" name="Text Box 24"/>
            <p:cNvSpPr txBox="1">
              <a:spLocks noChangeArrowheads="1"/>
            </p:cNvSpPr>
            <p:nvPr/>
          </p:nvSpPr>
          <p:spPr bwMode="auto">
            <a:xfrm rot="-5400000">
              <a:off x="2270" y="1526"/>
              <a:ext cx="694" cy="312"/>
            </a:xfrm>
            <a:prstGeom prst="rect">
              <a:avLst/>
            </a:prstGeom>
            <a:noFill/>
            <a:ln w="25400">
              <a:noFill/>
              <a:miter lim="800000"/>
              <a:headEnd/>
              <a:tailEnd/>
            </a:ln>
          </p:spPr>
          <p:txBody>
            <a:bodyPr wrap="none">
              <a:spAutoFit/>
            </a:bodyPr>
            <a:lstStyle/>
            <a:p>
              <a:pPr algn="ctr" eaLnBrk="0" hangingPunct="0"/>
              <a:r>
                <a:rPr lang="en-US" sz="2400" b="1">
                  <a:solidFill>
                    <a:srgbClr val="003DB8"/>
                  </a:solidFill>
                  <a:latin typeface="Arial Narrow" pitchFamily="34" charset="0"/>
                </a:rPr>
                <a:t>trusted</a:t>
              </a:r>
            </a:p>
          </p:txBody>
        </p:sp>
      </p:grpSp>
      <p:sp>
        <p:nvSpPr>
          <p:cNvPr id="2008089" name="Text Box 25"/>
          <p:cNvSpPr txBox="1">
            <a:spLocks noChangeArrowheads="1"/>
          </p:cNvSpPr>
          <p:nvPr/>
        </p:nvSpPr>
        <p:spPr bwMode="auto">
          <a:xfrm>
            <a:off x="5240338" y="1493838"/>
            <a:ext cx="2784475" cy="419100"/>
          </a:xfrm>
          <a:prstGeom prst="rect">
            <a:avLst/>
          </a:prstGeom>
          <a:solidFill>
            <a:srgbClr val="FFFF99"/>
          </a:solidFill>
          <a:ln w="25400">
            <a:noFill/>
            <a:miter lim="800000"/>
            <a:headEnd/>
            <a:tailEnd/>
          </a:ln>
        </p:spPr>
        <p:txBody>
          <a:bodyPr lIns="45720" tIns="27432" rIns="45720" bIns="27432">
            <a:spAutoFit/>
          </a:bodyPr>
          <a:lstStyle/>
          <a:p>
            <a:pPr algn="ctr" eaLnBrk="0" hangingPunct="0"/>
            <a:r>
              <a:rPr lang="en-US" sz="2400" b="1">
                <a:solidFill>
                  <a:srgbClr val="000000"/>
                </a:solidFill>
                <a:latin typeface="Arial Narrow" pitchFamily="34" charset="0"/>
              </a:rPr>
              <a:t>VALIDATION EFFORT</a:t>
            </a:r>
          </a:p>
        </p:txBody>
      </p:sp>
      <p:grpSp>
        <p:nvGrpSpPr>
          <p:cNvPr id="5" name="Group 26"/>
          <p:cNvGrpSpPr>
            <a:grpSpLocks/>
          </p:cNvGrpSpPr>
          <p:nvPr/>
        </p:nvGrpSpPr>
        <p:grpSpPr bwMode="auto">
          <a:xfrm>
            <a:off x="7315200" y="5164137"/>
            <a:ext cx="1225550" cy="1236663"/>
            <a:chOff x="1133" y="288"/>
            <a:chExt cx="1229" cy="1329"/>
          </a:xfrm>
        </p:grpSpPr>
        <p:pic>
          <p:nvPicPr>
            <p:cNvPr id="4117" name="Picture 27"/>
            <p:cNvPicPr>
              <a:picLocks noChangeAspect="1" noChangeArrowheads="1"/>
            </p:cNvPicPr>
            <p:nvPr/>
          </p:nvPicPr>
          <p:blipFill>
            <a:blip r:embed="rId6" cstate="print"/>
            <a:srcRect/>
            <a:stretch>
              <a:fillRect/>
            </a:stretch>
          </p:blipFill>
          <p:spPr bwMode="auto">
            <a:xfrm>
              <a:off x="1133" y="288"/>
              <a:ext cx="1229" cy="1329"/>
            </a:xfrm>
            <a:prstGeom prst="rect">
              <a:avLst/>
            </a:prstGeom>
            <a:noFill/>
            <a:ln w="9525">
              <a:noFill/>
              <a:miter lim="800000"/>
              <a:headEnd type="none" w="sm" len="sm"/>
              <a:tailEnd type="none" w="med" len="lg"/>
            </a:ln>
          </p:spPr>
        </p:pic>
        <p:sp>
          <p:nvSpPr>
            <p:cNvPr id="4118" name="Freeform 28"/>
            <p:cNvSpPr>
              <a:spLocks/>
            </p:cNvSpPr>
            <p:nvPr/>
          </p:nvSpPr>
          <p:spPr bwMode="auto">
            <a:xfrm>
              <a:off x="1171" y="337"/>
              <a:ext cx="1144" cy="1228"/>
            </a:xfrm>
            <a:custGeom>
              <a:avLst/>
              <a:gdLst>
                <a:gd name="T0" fmla="*/ 221 w 1144"/>
                <a:gd name="T1" fmla="*/ 345 h 1228"/>
                <a:gd name="T2" fmla="*/ 220 w 1144"/>
                <a:gd name="T3" fmla="*/ 139 h 1228"/>
                <a:gd name="T4" fmla="*/ 505 w 1144"/>
                <a:gd name="T5" fmla="*/ 139 h 1228"/>
                <a:gd name="T6" fmla="*/ 508 w 1144"/>
                <a:gd name="T7" fmla="*/ 211 h 1228"/>
                <a:gd name="T8" fmla="*/ 845 w 1144"/>
                <a:gd name="T9" fmla="*/ 211 h 1228"/>
                <a:gd name="T10" fmla="*/ 845 w 1144"/>
                <a:gd name="T11" fmla="*/ 347 h 1228"/>
                <a:gd name="T12" fmla="*/ 1127 w 1144"/>
                <a:gd name="T13" fmla="*/ 347 h 1228"/>
                <a:gd name="T14" fmla="*/ 1124 w 1144"/>
                <a:gd name="T15" fmla="*/ 571 h 1228"/>
                <a:gd name="T16" fmla="*/ 848 w 1144"/>
                <a:gd name="T17" fmla="*/ 571 h 1228"/>
                <a:gd name="T18" fmla="*/ 665 w 1144"/>
                <a:gd name="T19" fmla="*/ 657 h 1228"/>
                <a:gd name="T20" fmla="*/ 658 w 1144"/>
                <a:gd name="T21" fmla="*/ 1126 h 1228"/>
                <a:gd name="T22" fmla="*/ 468 w 1144"/>
                <a:gd name="T23" fmla="*/ 1123 h 1228"/>
                <a:gd name="T24" fmla="*/ 464 w 1144"/>
                <a:gd name="T25" fmla="*/ 875 h 1228"/>
                <a:gd name="T26" fmla="*/ 271 w 1144"/>
                <a:gd name="T27" fmla="*/ 878 h 1228"/>
                <a:gd name="T28" fmla="*/ 271 w 1144"/>
                <a:gd name="T29" fmla="*/ 657 h 1228"/>
                <a:gd name="T30" fmla="*/ 495 w 1144"/>
                <a:gd name="T31" fmla="*/ 386 h 1228"/>
                <a:gd name="T32" fmla="*/ 237 w 1144"/>
                <a:gd name="T33" fmla="*/ 386 h 1228"/>
                <a:gd name="T34" fmla="*/ 237 w 1144"/>
                <a:gd name="T35" fmla="*/ 345 h 1228"/>
                <a:gd name="T36" fmla="*/ 3 w 1144"/>
                <a:gd name="T37" fmla="*/ 357 h 1228"/>
                <a:gd name="T38" fmla="*/ 3 w 1144"/>
                <a:gd name="T39" fmla="*/ 746 h 1228"/>
                <a:gd name="T40" fmla="*/ 3 w 1144"/>
                <a:gd name="T41" fmla="*/ 1219 h 1228"/>
                <a:gd name="T42" fmla="*/ 1144 w 1144"/>
                <a:gd name="T43" fmla="*/ 1228 h 1228"/>
                <a:gd name="T44" fmla="*/ 1134 w 1144"/>
                <a:gd name="T45" fmla="*/ 0 h 1228"/>
                <a:gd name="T46" fmla="*/ 0 w 1144"/>
                <a:gd name="T47" fmla="*/ 2 h 1228"/>
                <a:gd name="T48" fmla="*/ 0 w 1144"/>
                <a:gd name="T49" fmla="*/ 357 h 1228"/>
                <a:gd name="T50" fmla="*/ 221 w 1144"/>
                <a:gd name="T51" fmla="*/ 345 h 1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44"/>
                <a:gd name="T79" fmla="*/ 0 h 1228"/>
                <a:gd name="T80" fmla="*/ 1144 w 1144"/>
                <a:gd name="T81" fmla="*/ 1228 h 1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44" h="1228">
                  <a:moveTo>
                    <a:pt x="221" y="345"/>
                  </a:moveTo>
                  <a:lnTo>
                    <a:pt x="220" y="139"/>
                  </a:lnTo>
                  <a:lnTo>
                    <a:pt x="505" y="139"/>
                  </a:lnTo>
                  <a:lnTo>
                    <a:pt x="508" y="211"/>
                  </a:lnTo>
                  <a:lnTo>
                    <a:pt x="845" y="211"/>
                  </a:lnTo>
                  <a:lnTo>
                    <a:pt x="845" y="347"/>
                  </a:lnTo>
                  <a:lnTo>
                    <a:pt x="1127" y="347"/>
                  </a:lnTo>
                  <a:lnTo>
                    <a:pt x="1124" y="571"/>
                  </a:lnTo>
                  <a:lnTo>
                    <a:pt x="848" y="571"/>
                  </a:lnTo>
                  <a:lnTo>
                    <a:pt x="665" y="657"/>
                  </a:lnTo>
                  <a:lnTo>
                    <a:pt x="658" y="1126"/>
                  </a:lnTo>
                  <a:lnTo>
                    <a:pt x="468" y="1123"/>
                  </a:lnTo>
                  <a:lnTo>
                    <a:pt x="464" y="875"/>
                  </a:lnTo>
                  <a:lnTo>
                    <a:pt x="271" y="878"/>
                  </a:lnTo>
                  <a:lnTo>
                    <a:pt x="271" y="657"/>
                  </a:lnTo>
                  <a:lnTo>
                    <a:pt x="495" y="386"/>
                  </a:lnTo>
                  <a:lnTo>
                    <a:pt x="237" y="386"/>
                  </a:lnTo>
                  <a:lnTo>
                    <a:pt x="237" y="345"/>
                  </a:lnTo>
                  <a:lnTo>
                    <a:pt x="3" y="357"/>
                  </a:lnTo>
                  <a:lnTo>
                    <a:pt x="3" y="746"/>
                  </a:lnTo>
                  <a:lnTo>
                    <a:pt x="3" y="1219"/>
                  </a:lnTo>
                  <a:lnTo>
                    <a:pt x="1144" y="1228"/>
                  </a:lnTo>
                  <a:lnTo>
                    <a:pt x="1134" y="0"/>
                  </a:lnTo>
                  <a:lnTo>
                    <a:pt x="0" y="2"/>
                  </a:lnTo>
                  <a:lnTo>
                    <a:pt x="0" y="357"/>
                  </a:lnTo>
                  <a:lnTo>
                    <a:pt x="221" y="345"/>
                  </a:lnTo>
                  <a:close/>
                </a:path>
              </a:pathLst>
            </a:custGeom>
            <a:solidFill>
              <a:srgbClr val="DDDDDD">
                <a:alpha val="89803"/>
              </a:srgbClr>
            </a:solidFill>
            <a:ln w="28575">
              <a:noFill/>
              <a:round/>
              <a:headEnd type="none" w="sm" len="sm"/>
              <a:tailEnd type="none" w="med" len="lg"/>
            </a:ln>
          </p:spPr>
          <p:txBody>
            <a:bodyPr/>
            <a:lstStyle/>
            <a:p>
              <a:pPr algn="ctr" eaLnBrk="0" hangingPunct="0"/>
              <a:endParaRPr lang="en-US" sz="2400" b="1">
                <a:solidFill>
                  <a:srgbClr val="000000"/>
                </a:solidFill>
                <a:latin typeface="Arial Narrow" pitchFamily="34" charset="0"/>
              </a:endParaRPr>
            </a:p>
          </p:txBody>
        </p:sp>
        <p:sp>
          <p:nvSpPr>
            <p:cNvPr id="4119" name="Freeform 29"/>
            <p:cNvSpPr>
              <a:spLocks/>
            </p:cNvSpPr>
            <p:nvPr/>
          </p:nvSpPr>
          <p:spPr bwMode="auto">
            <a:xfrm>
              <a:off x="1442" y="548"/>
              <a:ext cx="573" cy="446"/>
            </a:xfrm>
            <a:custGeom>
              <a:avLst/>
              <a:gdLst>
                <a:gd name="T0" fmla="*/ 51 w 1184"/>
                <a:gd name="T1" fmla="*/ 39 h 948"/>
                <a:gd name="T2" fmla="*/ 55 w 1184"/>
                <a:gd name="T3" fmla="*/ 0 h 948"/>
                <a:gd name="T4" fmla="*/ 74 w 1184"/>
                <a:gd name="T5" fmla="*/ 0 h 948"/>
                <a:gd name="T6" fmla="*/ 73 w 1184"/>
                <a:gd name="T7" fmla="*/ 50 h 948"/>
                <a:gd name="T8" fmla="*/ 134 w 1184"/>
                <a:gd name="T9" fmla="*/ 50 h 948"/>
                <a:gd name="T10" fmla="*/ 134 w 1184"/>
                <a:gd name="T11" fmla="*/ 80 h 948"/>
                <a:gd name="T12" fmla="*/ 92 w 1184"/>
                <a:gd name="T13" fmla="*/ 99 h 948"/>
                <a:gd name="T14" fmla="*/ 0 w 1184"/>
                <a:gd name="T15" fmla="*/ 99 h 948"/>
                <a:gd name="T16" fmla="*/ 51 w 1184"/>
                <a:gd name="T17" fmla="*/ 39 h 9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4"/>
                <a:gd name="T28" fmla="*/ 0 h 948"/>
                <a:gd name="T29" fmla="*/ 1184 w 1184"/>
                <a:gd name="T30" fmla="*/ 948 h 9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4" h="948">
                  <a:moveTo>
                    <a:pt x="455" y="377"/>
                  </a:moveTo>
                  <a:lnTo>
                    <a:pt x="481" y="0"/>
                  </a:lnTo>
                  <a:lnTo>
                    <a:pt x="649" y="0"/>
                  </a:lnTo>
                  <a:lnTo>
                    <a:pt x="647" y="485"/>
                  </a:lnTo>
                  <a:lnTo>
                    <a:pt x="1184" y="482"/>
                  </a:lnTo>
                  <a:lnTo>
                    <a:pt x="1184" y="773"/>
                  </a:lnTo>
                  <a:lnTo>
                    <a:pt x="817" y="948"/>
                  </a:lnTo>
                  <a:lnTo>
                    <a:pt x="0" y="948"/>
                  </a:lnTo>
                  <a:lnTo>
                    <a:pt x="455" y="377"/>
                  </a:lnTo>
                  <a:close/>
                </a:path>
              </a:pathLst>
            </a:custGeom>
            <a:solidFill>
              <a:srgbClr val="DDDDDD">
                <a:alpha val="89803"/>
              </a:srgbClr>
            </a:solidFill>
            <a:ln w="28575">
              <a:noFill/>
              <a:round/>
              <a:headEnd type="none" w="sm" len="sm"/>
              <a:tailEnd type="none" w="med" len="lg"/>
            </a:ln>
          </p:spPr>
          <p:txBody>
            <a:bodyPr/>
            <a:lstStyle/>
            <a:p>
              <a:pPr algn="ctr" eaLnBrk="0" hangingPunct="0"/>
              <a:endParaRPr lang="en-US" sz="2400" b="1">
                <a:solidFill>
                  <a:srgbClr val="000000"/>
                </a:solidFill>
                <a:latin typeface="Arial Narrow" pitchFamily="34" charset="0"/>
              </a:endParaRPr>
            </a:p>
          </p:txBody>
        </p:sp>
      </p:grpSp>
      <p:grpSp>
        <p:nvGrpSpPr>
          <p:cNvPr id="6" name="Group 30"/>
          <p:cNvGrpSpPr>
            <a:grpSpLocks/>
          </p:cNvGrpSpPr>
          <p:nvPr/>
        </p:nvGrpSpPr>
        <p:grpSpPr bwMode="auto">
          <a:xfrm>
            <a:off x="3529013" y="1504950"/>
            <a:ext cx="5516562" cy="3125788"/>
            <a:chOff x="2223" y="960"/>
            <a:chExt cx="3475" cy="1969"/>
          </a:xfrm>
        </p:grpSpPr>
        <p:graphicFrame>
          <p:nvGraphicFramePr>
            <p:cNvPr id="4099" name="Object 3"/>
            <p:cNvGraphicFramePr>
              <a:graphicFrameLocks noChangeAspect="1"/>
            </p:cNvGraphicFramePr>
            <p:nvPr/>
          </p:nvGraphicFramePr>
          <p:xfrm>
            <a:off x="2223" y="960"/>
            <a:ext cx="3475" cy="1969"/>
          </p:xfrm>
          <a:graphic>
            <a:graphicData uri="http://schemas.openxmlformats.org/presentationml/2006/ole">
              <mc:AlternateContent xmlns:mc="http://schemas.openxmlformats.org/markup-compatibility/2006">
                <mc:Choice xmlns:v="urn:schemas-microsoft-com:vml" Requires="v">
                  <p:oleObj spid="_x0000_s17413" name="Chart" r:id="rId8" imgW="9212529" imgH="5212130" progId="Excel.Sheet.8">
                    <p:embed/>
                  </p:oleObj>
                </mc:Choice>
                <mc:Fallback>
                  <p:oleObj name="Chart" r:id="rId8" imgW="9212529" imgH="521213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3" y="960"/>
                          <a:ext cx="3475" cy="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32"/>
            <p:cNvGrpSpPr>
              <a:grpSpLocks/>
            </p:cNvGrpSpPr>
            <p:nvPr/>
          </p:nvGrpSpPr>
          <p:grpSpPr bwMode="auto">
            <a:xfrm>
              <a:off x="2514" y="1242"/>
              <a:ext cx="2682" cy="1314"/>
              <a:chOff x="2292" y="1032"/>
              <a:chExt cx="2904" cy="1404"/>
            </a:xfrm>
          </p:grpSpPr>
          <p:grpSp>
            <p:nvGrpSpPr>
              <p:cNvPr id="8" name="Group 33"/>
              <p:cNvGrpSpPr>
                <a:grpSpLocks/>
              </p:cNvGrpSpPr>
              <p:nvPr/>
            </p:nvGrpSpPr>
            <p:grpSpPr bwMode="auto">
              <a:xfrm>
                <a:off x="2292" y="1032"/>
                <a:ext cx="2904" cy="1404"/>
                <a:chOff x="2292" y="1032"/>
                <a:chExt cx="2904" cy="1404"/>
              </a:xfrm>
            </p:grpSpPr>
            <p:sp>
              <p:nvSpPr>
                <p:cNvPr id="4114" name="Line 34"/>
                <p:cNvSpPr>
                  <a:spLocks noChangeShapeType="1"/>
                </p:cNvSpPr>
                <p:nvPr/>
              </p:nvSpPr>
              <p:spPr bwMode="auto">
                <a:xfrm flipH="1">
                  <a:off x="2310" y="1044"/>
                  <a:ext cx="2886" cy="0"/>
                </a:xfrm>
                <a:prstGeom prst="line">
                  <a:avLst/>
                </a:prstGeom>
                <a:noFill/>
                <a:ln w="38100">
                  <a:solidFill>
                    <a:srgbClr val="003DB8"/>
                  </a:solidFill>
                  <a:round/>
                  <a:headEnd/>
                  <a:tailEnd/>
                </a:ln>
              </p:spPr>
              <p:txBody>
                <a:bodyPr wrap="none" anchor="ctr"/>
                <a:lstStyle/>
                <a:p>
                  <a:endParaRPr lang="en-US"/>
                </a:p>
              </p:txBody>
            </p:sp>
            <p:sp>
              <p:nvSpPr>
                <p:cNvPr id="4115" name="Line 35"/>
                <p:cNvSpPr>
                  <a:spLocks noChangeShapeType="1"/>
                </p:cNvSpPr>
                <p:nvPr/>
              </p:nvSpPr>
              <p:spPr bwMode="auto">
                <a:xfrm>
                  <a:off x="2478" y="1032"/>
                  <a:ext cx="0" cy="1404"/>
                </a:xfrm>
                <a:prstGeom prst="line">
                  <a:avLst/>
                </a:prstGeom>
                <a:noFill/>
                <a:ln w="38100">
                  <a:solidFill>
                    <a:srgbClr val="003DB8"/>
                  </a:solidFill>
                  <a:round/>
                  <a:headEnd/>
                  <a:tailEnd/>
                </a:ln>
              </p:spPr>
              <p:txBody>
                <a:bodyPr wrap="none" anchor="ctr"/>
                <a:lstStyle/>
                <a:p>
                  <a:endParaRPr lang="en-US"/>
                </a:p>
              </p:txBody>
            </p:sp>
            <p:sp>
              <p:nvSpPr>
                <p:cNvPr id="4116" name="Line 36"/>
                <p:cNvSpPr>
                  <a:spLocks noChangeShapeType="1"/>
                </p:cNvSpPr>
                <p:nvPr/>
              </p:nvSpPr>
              <p:spPr bwMode="auto">
                <a:xfrm flipH="1">
                  <a:off x="2292" y="2430"/>
                  <a:ext cx="312" cy="0"/>
                </a:xfrm>
                <a:prstGeom prst="line">
                  <a:avLst/>
                </a:prstGeom>
                <a:noFill/>
                <a:ln w="38100">
                  <a:solidFill>
                    <a:srgbClr val="003DB8"/>
                  </a:solidFill>
                  <a:round/>
                  <a:headEnd/>
                  <a:tailEnd/>
                </a:ln>
              </p:spPr>
              <p:txBody>
                <a:bodyPr wrap="none" anchor="ctr"/>
                <a:lstStyle/>
                <a:p>
                  <a:endParaRPr lang="en-US"/>
                </a:p>
              </p:txBody>
            </p:sp>
          </p:grpSp>
          <p:sp>
            <p:nvSpPr>
              <p:cNvPr id="4113" name="Text Box 37"/>
              <p:cNvSpPr txBox="1">
                <a:spLocks noChangeArrowheads="1"/>
              </p:cNvSpPr>
              <p:nvPr/>
            </p:nvSpPr>
            <p:spPr bwMode="auto">
              <a:xfrm rot="-5400000">
                <a:off x="2270" y="1526"/>
                <a:ext cx="694" cy="312"/>
              </a:xfrm>
              <a:prstGeom prst="rect">
                <a:avLst/>
              </a:prstGeom>
              <a:noFill/>
              <a:ln w="25400">
                <a:noFill/>
                <a:miter lim="800000"/>
                <a:headEnd/>
                <a:tailEnd/>
              </a:ln>
            </p:spPr>
            <p:txBody>
              <a:bodyPr wrap="none">
                <a:spAutoFit/>
              </a:bodyPr>
              <a:lstStyle/>
              <a:p>
                <a:pPr algn="ctr" eaLnBrk="0" hangingPunct="0"/>
                <a:r>
                  <a:rPr lang="en-US" sz="2400" b="1">
                    <a:solidFill>
                      <a:srgbClr val="003DB8"/>
                    </a:solidFill>
                    <a:latin typeface="Arial Narrow" pitchFamily="34" charset="0"/>
                  </a:rPr>
                  <a:t>trusted</a:t>
                </a:r>
              </a:p>
            </p:txBody>
          </p:sp>
        </p:grpSp>
      </p:grpSp>
      <p:sp>
        <p:nvSpPr>
          <p:cNvPr id="2008102" name="Text Box 38"/>
          <p:cNvSpPr txBox="1">
            <a:spLocks noChangeArrowheads="1"/>
          </p:cNvSpPr>
          <p:nvPr/>
        </p:nvSpPr>
        <p:spPr bwMode="auto">
          <a:xfrm>
            <a:off x="3284538" y="2641600"/>
            <a:ext cx="5748337" cy="422275"/>
          </a:xfrm>
          <a:prstGeom prst="rect">
            <a:avLst/>
          </a:prstGeom>
          <a:solidFill>
            <a:schemeClr val="accent1">
              <a:lumMod val="20000"/>
              <a:lumOff val="80000"/>
            </a:schemeClr>
          </a:solidFill>
          <a:ln w="25400">
            <a:solidFill>
              <a:schemeClr val="tx1"/>
            </a:solidFill>
            <a:miter lim="800000"/>
            <a:headEnd/>
            <a:tailEnd/>
          </a:ln>
        </p:spPr>
        <p:txBody>
          <a:bodyPr wrap="none">
            <a:spAutoFit/>
          </a:bodyPr>
          <a:lstStyle/>
          <a:p>
            <a:pPr defTabSz="342900" eaLnBrk="0" hangingPunct="0"/>
            <a:r>
              <a:rPr lang="en-US" sz="2000" b="1">
                <a:solidFill>
                  <a:srgbClr val="000066"/>
                </a:solidFill>
                <a:latin typeface="Arial Narrow" pitchFamily="34" charset="0"/>
              </a:rPr>
              <a:t>Area and performance can be traded-off with each other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0808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0080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08081"/>
                                        </p:tgtEl>
                                        <p:attrNameLst>
                                          <p:attrName>style.visibility</p:attrName>
                                        </p:attrNameLst>
                                      </p:cBhvr>
                                      <p:to>
                                        <p:strVal val="visible"/>
                                      </p:to>
                                    </p:set>
                                    <p:animEffect transition="in" filter="wipe(down)">
                                      <p:cBhvr>
                                        <p:cTn id="15" dur="500"/>
                                        <p:tgtEl>
                                          <p:spTgt spid="200808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08082"/>
                                        </p:tgtEl>
                                        <p:attrNameLst>
                                          <p:attrName>style.visibility</p:attrName>
                                        </p:attrNameLst>
                                      </p:cBhvr>
                                      <p:to>
                                        <p:strVal val="visible"/>
                                      </p:to>
                                    </p:set>
                                    <p:animEffect transition="in" filter="wipe(down)">
                                      <p:cBhvr>
                                        <p:cTn id="18" dur="500"/>
                                        <p:tgtEl>
                                          <p:spTgt spid="200808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00808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00808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008089"/>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00808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par>
                          <p:cTn id="37" fill="hold">
                            <p:stCondLst>
                              <p:cond delay="0"/>
                            </p:stCondLst>
                            <p:childTnLst>
                              <p:par>
                                <p:cTn id="38" presetID="0" presetClass="path" presetSubtype="0" decel="50000" fill="hold" nodeType="afterEffect">
                                  <p:stCondLst>
                                    <p:cond delay="0"/>
                                  </p:stCondLst>
                                  <p:childTnLst>
                                    <p:animMotion origin="layout" path="M -0.00243 -0.02222 C -0.03333 -0.04004 -0.13403 -0.11412 -0.1875 -0.12916 C -0.24097 -0.14421 -0.26944 -0.1419 -0.32292 -0.1125 C -0.37639 -0.0831 -0.46979 0.01389 -0.50833 0.04722 " pathEditMode="relative" rAng="0" ptsTypes="aaaa">
                                      <p:cBhvr>
                                        <p:cTn id="39" dur="2000" fill="hold"/>
                                        <p:tgtEl>
                                          <p:spTgt spid="6"/>
                                        </p:tgtEl>
                                        <p:attrNameLst>
                                          <p:attrName>ppt_x</p:attrName>
                                          <p:attrName>ppt_y</p:attrName>
                                        </p:attrNameLst>
                                      </p:cBhvr>
                                      <p:rCtr x="-25300" y="-2600"/>
                                    </p:animMotion>
                                  </p:childTnLst>
                                </p:cTn>
                              </p:par>
                              <p:par>
                                <p:cTn id="40" presetID="6" presetClass="emph" presetSubtype="0" fill="hold" nodeType="withEffect">
                                  <p:stCondLst>
                                    <p:cond delay="0"/>
                                  </p:stCondLst>
                                  <p:childTnLst>
                                    <p:animScale>
                                      <p:cBhvr>
                                        <p:cTn id="41" dur="2000" fill="hold"/>
                                        <p:tgtEl>
                                          <p:spTgt spid="6"/>
                                        </p:tgtEl>
                                      </p:cBhvr>
                                      <p:by x="10000" y="10000"/>
                                    </p:animScale>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008079">
                                            <p:txEl>
                                              <p:pRg st="9" end="9"/>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008079">
                                            <p:txEl>
                                              <p:pRg st="10" end="10"/>
                                            </p:txEl>
                                          </p:spTgt>
                                        </p:tgtEl>
                                        <p:attrNameLst>
                                          <p:attrName>style.visibility</p:attrName>
                                        </p:attrNameLst>
                                      </p:cBhvr>
                                      <p:to>
                                        <p:strVal val="visible"/>
                                      </p:to>
                                    </p:set>
                                  </p:childTnLst>
                                </p:cTn>
                              </p:par>
                              <p:par>
                                <p:cTn id="50" presetID="10"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0810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2008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8079" grpId="0" uiExpand="1" build="p"/>
      <p:bldOleChart spid="2008080" grpId="0"/>
      <p:bldOleChart spid="2008080" grpId="1"/>
      <p:bldP spid="2008081" grpId="0" animBg="1"/>
      <p:bldP spid="2008081" grpId="1" animBg="1"/>
      <p:bldP spid="2008082" grpId="0"/>
      <p:bldP spid="2008082" grpId="1"/>
      <p:bldP spid="2008089" grpId="0" animBg="1"/>
      <p:bldP spid="2008089" grpId="1" animBg="1"/>
      <p:bldP spid="2008102" grpId="0" animBg="1"/>
      <p:bldP spid="200810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Micro-architectural Case-Studies for Runtime Verification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solidFill>
                  <a:schemeClr val="bg1">
                    <a:lumMod val="50000"/>
                  </a:schemeClr>
                </a:solidFill>
              </a:rPr>
              <a:t>Uni</a:t>
            </a:r>
            <a:r>
              <a:rPr lang="en-US" dirty="0" smtClean="0">
                <a:solidFill>
                  <a:schemeClr val="bg1">
                    <a:lumMod val="50000"/>
                  </a:schemeClr>
                </a:solidFill>
              </a:rPr>
              <a:t>-processor Verification</a:t>
            </a:r>
          </a:p>
          <a:p>
            <a:pPr lvl="1"/>
            <a:r>
              <a:rPr lang="en-US" dirty="0" smtClean="0">
                <a:solidFill>
                  <a:schemeClr val="bg1">
                    <a:lumMod val="50000"/>
                  </a:schemeClr>
                </a:solidFill>
              </a:rPr>
              <a:t>DIVA</a:t>
            </a:r>
          </a:p>
          <a:p>
            <a:pPr lvl="2"/>
            <a:r>
              <a:rPr lang="en-US" dirty="0" smtClean="0">
                <a:solidFill>
                  <a:schemeClr val="bg1">
                    <a:lumMod val="50000"/>
                  </a:schemeClr>
                </a:solidFill>
              </a:rPr>
              <a:t>Todd Austin, Michigan</a:t>
            </a:r>
          </a:p>
          <a:p>
            <a:pPr lvl="1"/>
            <a:r>
              <a:rPr lang="en-US" dirty="0" smtClean="0">
                <a:solidFill>
                  <a:schemeClr val="bg1">
                    <a:lumMod val="50000"/>
                  </a:schemeClr>
                </a:solidFill>
              </a:rPr>
              <a:t>Semantic Guardians</a:t>
            </a:r>
          </a:p>
          <a:p>
            <a:pPr lvl="2"/>
            <a:r>
              <a:rPr lang="en-US" dirty="0" smtClean="0">
                <a:solidFill>
                  <a:schemeClr val="bg1">
                    <a:lumMod val="50000"/>
                  </a:schemeClr>
                </a:solidFill>
              </a:rPr>
              <a:t>Valeria Bertacco, Michigan</a:t>
            </a:r>
          </a:p>
          <a:p>
            <a:r>
              <a:rPr lang="en-US" dirty="0" smtClean="0"/>
              <a:t>Multi-Processor Verification</a:t>
            </a:r>
          </a:p>
          <a:p>
            <a:pPr lvl="1"/>
            <a:r>
              <a:rPr lang="en-US" dirty="0" smtClean="0"/>
              <a:t>Memory Consistency</a:t>
            </a:r>
          </a:p>
          <a:p>
            <a:pPr lvl="2"/>
            <a:r>
              <a:rPr lang="en-US" dirty="0" smtClean="0"/>
              <a:t>Sharad Malik, Princeton</a:t>
            </a:r>
          </a:p>
          <a:p>
            <a:pPr lvl="2"/>
            <a:r>
              <a:rPr lang="en-US" dirty="0" smtClean="0"/>
              <a:t>Daniel </a:t>
            </a:r>
            <a:r>
              <a:rPr lang="en-US" dirty="0" err="1" smtClean="0"/>
              <a:t>Sorin</a:t>
            </a:r>
            <a:r>
              <a:rPr lang="en-US" dirty="0" smtClean="0"/>
              <a:t>, Duke</a:t>
            </a:r>
          </a:p>
          <a:p>
            <a:r>
              <a:rPr lang="en-US" dirty="0" smtClean="0"/>
              <a:t>Recovery Mechanisms</a:t>
            </a:r>
          </a:p>
          <a:p>
            <a:pPr lvl="1"/>
            <a:r>
              <a:rPr lang="en-US" dirty="0" err="1" smtClean="0"/>
              <a:t>Checkpointing</a:t>
            </a:r>
            <a:r>
              <a:rPr lang="en-US" dirty="0" smtClean="0"/>
              <a:t> and Rollback</a:t>
            </a:r>
          </a:p>
          <a:p>
            <a:pPr lvl="2"/>
            <a:r>
              <a:rPr lang="en-US" dirty="0" smtClean="0"/>
              <a:t>Safety Net: </a:t>
            </a:r>
            <a:r>
              <a:rPr lang="en-US" dirty="0" err="1" smtClean="0"/>
              <a:t>Sorin</a:t>
            </a:r>
            <a:r>
              <a:rPr lang="en-US" dirty="0" smtClean="0"/>
              <a:t>, Hill, Wisconsin</a:t>
            </a:r>
          </a:p>
          <a:p>
            <a:pPr lvl="2"/>
            <a:r>
              <a:rPr lang="en-US" dirty="0" smtClean="0"/>
              <a:t>Revive: Josep </a:t>
            </a:r>
            <a:r>
              <a:rPr lang="en-US" dirty="0" err="1" smtClean="0"/>
              <a:t>Torellas</a:t>
            </a:r>
            <a:r>
              <a:rPr lang="en-US" dirty="0" smtClean="0"/>
              <a:t>, UIUC  (Not Covered)</a:t>
            </a:r>
          </a:p>
          <a:p>
            <a:pPr lvl="1"/>
            <a:r>
              <a:rPr lang="en-US" dirty="0" smtClean="0"/>
              <a:t>Bug Patching</a:t>
            </a:r>
          </a:p>
          <a:p>
            <a:pPr lvl="2"/>
            <a:r>
              <a:rPr lang="en-US" dirty="0" err="1" smtClean="0"/>
              <a:t>FRiCLeValeria</a:t>
            </a:r>
            <a:r>
              <a:rPr lang="en-US" dirty="0" smtClean="0"/>
              <a:t> Bertacco, Michigan</a:t>
            </a:r>
          </a:p>
          <a:p>
            <a:pPr lvl="2"/>
            <a:r>
              <a:rPr lang="en-US" dirty="0" err="1" smtClean="0"/>
              <a:t>Josep</a:t>
            </a:r>
            <a:r>
              <a:rPr lang="en-US" dirty="0" smtClean="0"/>
              <a:t> </a:t>
            </a:r>
            <a:r>
              <a:rPr lang="en-US" dirty="0" err="1" smtClean="0"/>
              <a:t>Torellas</a:t>
            </a:r>
            <a:r>
              <a:rPr lang="en-US" dirty="0" smtClean="0"/>
              <a:t>, UIUC</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txBox="1">
            <a:spLocks noGrp="1"/>
          </p:cNvSpPr>
          <p:nvPr/>
        </p:nvSpPr>
        <p:spPr bwMode="auto">
          <a:xfrm>
            <a:off x="8610600" y="6534150"/>
            <a:ext cx="533400" cy="476250"/>
          </a:xfrm>
          <a:prstGeom prst="rect">
            <a:avLst/>
          </a:prstGeom>
          <a:noFill/>
          <a:ln w="9525">
            <a:noFill/>
            <a:miter lim="800000"/>
            <a:headEnd/>
            <a:tailEnd/>
          </a:ln>
        </p:spPr>
        <p:txBody>
          <a:bodyPr/>
          <a:lstStyle/>
          <a:p>
            <a:pPr algn="ctr"/>
            <a:fld id="{59F84FBC-7B11-44A7-892F-F5EC117975AB}" type="slidenum">
              <a:rPr lang="zh-CN" altLang="en-US" sz="1400">
                <a:solidFill>
                  <a:srgbClr val="E6EBF1"/>
                </a:solidFill>
                <a:ea typeface="宋体" pitchFamily="2" charset="-122"/>
              </a:rPr>
              <a:pPr algn="ctr"/>
              <a:t>27</a:t>
            </a:fld>
            <a:endParaRPr lang="en-US" altLang="zh-CN" sz="1400">
              <a:solidFill>
                <a:srgbClr val="E6EBF1"/>
              </a:solidFill>
              <a:ea typeface="宋体" pitchFamily="2" charset="-122"/>
            </a:endParaRPr>
          </a:p>
        </p:txBody>
      </p:sp>
      <p:sp>
        <p:nvSpPr>
          <p:cNvPr id="41987" name="Rectangle 2"/>
          <p:cNvSpPr>
            <a:spLocks noGrp="1" noChangeArrowheads="1"/>
          </p:cNvSpPr>
          <p:nvPr>
            <p:ph type="title" idx="4294967295"/>
          </p:nvPr>
        </p:nvSpPr>
        <p:spPr>
          <a:xfrm>
            <a:off x="533400" y="381000"/>
            <a:ext cx="8229600" cy="673100"/>
          </a:xfrm>
        </p:spPr>
        <p:txBody>
          <a:bodyPr>
            <a:normAutofit fontScale="90000"/>
          </a:bodyPr>
          <a:lstStyle/>
          <a:p>
            <a:pPr eaLnBrk="1" hangingPunct="1"/>
            <a:r>
              <a:rPr lang="en-US" altLang="zh-CN" sz="3600" dirty="0" smtClean="0">
                <a:solidFill>
                  <a:schemeClr val="tx2"/>
                </a:solidFill>
                <a:ea typeface="宋体" pitchFamily="2" charset="-122"/>
              </a:rPr>
              <a:t>Checking Memory Consistency [Chen, Malik ’07]</a:t>
            </a:r>
          </a:p>
        </p:txBody>
      </p:sp>
      <p:sp>
        <p:nvSpPr>
          <p:cNvPr id="41988" name="Rectangle 3"/>
          <p:cNvSpPr>
            <a:spLocks noGrp="1" noChangeArrowheads="1"/>
          </p:cNvSpPr>
          <p:nvPr>
            <p:ph type="body" idx="4294967295"/>
          </p:nvPr>
        </p:nvSpPr>
        <p:spPr>
          <a:xfrm>
            <a:off x="152400" y="1295400"/>
            <a:ext cx="8991600" cy="5715000"/>
          </a:xfrm>
        </p:spPr>
        <p:txBody>
          <a:bodyPr/>
          <a:lstStyle/>
          <a:p>
            <a:pPr eaLnBrk="1" hangingPunct="1"/>
            <a:r>
              <a:rPr lang="en-US" altLang="zh-CN" sz="2400" dirty="0" err="1" smtClean="0">
                <a:ea typeface="宋体" pitchFamily="2" charset="-122"/>
              </a:rPr>
              <a:t>Uniprocessor</a:t>
            </a:r>
            <a:r>
              <a:rPr lang="en-US" altLang="zh-CN" sz="2400" dirty="0" smtClean="0">
                <a:ea typeface="宋体" pitchFamily="2" charset="-122"/>
              </a:rPr>
              <a:t> optimizations may break global consistency</a:t>
            </a:r>
          </a:p>
          <a:p>
            <a:pPr lvl="1" eaLnBrk="1" hangingPunct="1">
              <a:lnSpc>
                <a:spcPct val="150000"/>
              </a:lnSpc>
              <a:spcBef>
                <a:spcPct val="30000"/>
              </a:spcBef>
            </a:pPr>
            <a:r>
              <a:rPr lang="en-US" altLang="zh-CN" sz="2000" dirty="0" smtClean="0">
                <a:ea typeface="宋体" pitchFamily="2" charset="-122"/>
              </a:rPr>
              <a:t>Program example</a:t>
            </a:r>
          </a:p>
          <a:p>
            <a:pPr lvl="2">
              <a:lnSpc>
                <a:spcPct val="150000"/>
              </a:lnSpc>
              <a:spcBef>
                <a:spcPct val="30000"/>
              </a:spcBef>
            </a:pPr>
            <a:r>
              <a:rPr lang="en-US" altLang="zh-CN" sz="1600" dirty="0" smtClean="0">
                <a:ea typeface="宋体" pitchFamily="2" charset="-122"/>
              </a:rPr>
              <a:t>Initial Values: A, B = 0</a:t>
            </a:r>
          </a:p>
          <a:p>
            <a:pPr eaLnBrk="1" hangingPunct="1"/>
            <a:endParaRPr lang="en-US" altLang="zh-CN" sz="2000"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buFontTx/>
              <a:buNone/>
            </a:pPr>
            <a:endParaRPr lang="en-US" altLang="zh-CN" dirty="0" smtClean="0">
              <a:ea typeface="宋体" pitchFamily="2" charset="-122"/>
            </a:endParaRPr>
          </a:p>
        </p:txBody>
      </p:sp>
      <p:sp>
        <p:nvSpPr>
          <p:cNvPr id="496645" name="Text Box 4"/>
          <p:cNvSpPr txBox="1">
            <a:spLocks noChangeAspect="1" noChangeArrowheads="1"/>
          </p:cNvSpPr>
          <p:nvPr/>
        </p:nvSpPr>
        <p:spPr bwMode="auto">
          <a:xfrm>
            <a:off x="762000" y="3124200"/>
            <a:ext cx="2179638" cy="2286000"/>
          </a:xfrm>
          <a:prstGeom prst="rect">
            <a:avLst/>
          </a:prstGeom>
          <a:solidFill>
            <a:schemeClr val="accent1">
              <a:lumMod val="20000"/>
              <a:lumOff val="80000"/>
            </a:schemeClr>
          </a:solidFill>
          <a:ln w="9525">
            <a:solidFill>
              <a:srgbClr val="000000"/>
            </a:solidFill>
            <a:miter lim="800000"/>
            <a:headEnd/>
            <a:tailEnd/>
          </a:ln>
        </p:spPr>
        <p:txBody>
          <a:bodyPr/>
          <a:lstStyle/>
          <a:p>
            <a:pPr eaLnBrk="0" hangingPunct="0"/>
            <a:r>
              <a:rPr lang="en-US" altLang="zh-CN" sz="1300" b="1" dirty="0">
                <a:solidFill>
                  <a:srgbClr val="003399"/>
                </a:solidFill>
                <a:latin typeface="Times New Roman" pitchFamily="18" charset="0"/>
                <a:ea typeface="宋体" pitchFamily="2" charset="-122"/>
              </a:rPr>
              <a:t>Processor-1</a:t>
            </a:r>
          </a:p>
          <a:p>
            <a:pPr eaLnBrk="0" hangingPunct="0">
              <a:lnSpc>
                <a:spcPct val="30000"/>
              </a:lnSpc>
            </a:pPr>
            <a:endParaRPr lang="en-US" altLang="zh-CN" sz="1300" b="1" dirty="0">
              <a:solidFill>
                <a:srgbClr val="003399"/>
              </a:solidFill>
              <a:latin typeface="Times New Roman" pitchFamily="18" charset="0"/>
              <a:ea typeface="宋体" pitchFamily="2" charset="-122"/>
            </a:endParaRPr>
          </a:p>
          <a:p>
            <a:pPr eaLnBrk="0" hangingPunct="0"/>
            <a:r>
              <a:rPr lang="en-US" altLang="zh-CN" sz="1300" b="1" dirty="0">
                <a:solidFill>
                  <a:srgbClr val="003399"/>
                </a:solidFill>
                <a:latin typeface="Times New Roman" pitchFamily="18" charset="0"/>
                <a:ea typeface="宋体" pitchFamily="2" charset="-122"/>
              </a:rPr>
              <a:t>        …</a:t>
            </a:r>
          </a:p>
          <a:p>
            <a:pPr eaLnBrk="0" hangingPunct="0">
              <a:lnSpc>
                <a:spcPct val="60000"/>
              </a:lnSpc>
            </a:pPr>
            <a:endParaRPr lang="en-US" altLang="zh-CN" sz="1300" b="1" dirty="0">
              <a:solidFill>
                <a:srgbClr val="003399"/>
              </a:solidFill>
              <a:latin typeface="Times New Roman" pitchFamily="18" charset="0"/>
              <a:ea typeface="宋体" pitchFamily="2" charset="-122"/>
            </a:endParaRPr>
          </a:p>
          <a:p>
            <a:pPr eaLnBrk="0" hangingPunct="0">
              <a:spcAft>
                <a:spcPct val="30000"/>
              </a:spcAft>
            </a:pPr>
            <a:r>
              <a:rPr lang="en-US" altLang="zh-CN" sz="1300" b="1" i="1" dirty="0">
                <a:solidFill>
                  <a:srgbClr val="003399"/>
                </a:solidFill>
                <a:latin typeface="Times New Roman" pitchFamily="18" charset="0"/>
                <a:ea typeface="宋体" pitchFamily="2" charset="-122"/>
              </a:rPr>
              <a:t>(1.1)</a:t>
            </a:r>
            <a:r>
              <a:rPr lang="en-US" altLang="zh-CN" sz="1300" b="1" dirty="0">
                <a:solidFill>
                  <a:srgbClr val="003399"/>
                </a:solidFill>
                <a:latin typeface="Times New Roman" pitchFamily="18" charset="0"/>
                <a:ea typeface="宋体" pitchFamily="2" charset="-122"/>
              </a:rPr>
              <a:t> A = 1;</a:t>
            </a:r>
          </a:p>
          <a:p>
            <a:pPr eaLnBrk="0" hangingPunct="0">
              <a:spcAft>
                <a:spcPct val="30000"/>
              </a:spcAft>
            </a:pPr>
            <a:endParaRPr lang="en-US" altLang="zh-CN" sz="1300" b="1" dirty="0">
              <a:solidFill>
                <a:srgbClr val="003399"/>
              </a:solidFill>
              <a:latin typeface="Times New Roman" pitchFamily="18" charset="0"/>
              <a:ea typeface="宋体" pitchFamily="2" charset="-122"/>
            </a:endParaRPr>
          </a:p>
          <a:p>
            <a:pPr eaLnBrk="0" hangingPunct="0">
              <a:spcAft>
                <a:spcPct val="30000"/>
              </a:spcAft>
            </a:pPr>
            <a:r>
              <a:rPr lang="en-US" altLang="zh-CN" sz="1300" b="1" i="1" dirty="0">
                <a:solidFill>
                  <a:srgbClr val="003399"/>
                </a:solidFill>
                <a:latin typeface="Times New Roman" pitchFamily="18" charset="0"/>
                <a:ea typeface="宋体" pitchFamily="2" charset="-122"/>
              </a:rPr>
              <a:t>(1.2)</a:t>
            </a:r>
            <a:r>
              <a:rPr lang="en-US" altLang="zh-CN" sz="1300" b="1" dirty="0">
                <a:solidFill>
                  <a:srgbClr val="003399"/>
                </a:solidFill>
                <a:latin typeface="Times New Roman" pitchFamily="18" charset="0"/>
                <a:ea typeface="宋体" pitchFamily="2" charset="-122"/>
              </a:rPr>
              <a:t> if (B == 0)                                          </a:t>
            </a:r>
          </a:p>
          <a:p>
            <a:pPr eaLnBrk="0" hangingPunct="0">
              <a:spcAft>
                <a:spcPct val="30000"/>
              </a:spcAft>
            </a:pPr>
            <a:r>
              <a:rPr lang="en-US" altLang="zh-CN" sz="1300" b="1" dirty="0">
                <a:solidFill>
                  <a:srgbClr val="003399"/>
                </a:solidFill>
                <a:latin typeface="Times New Roman" pitchFamily="18" charset="0"/>
                <a:ea typeface="宋体" pitchFamily="2" charset="-122"/>
              </a:rPr>
              <a:t>       { </a:t>
            </a:r>
          </a:p>
          <a:p>
            <a:pPr eaLnBrk="0" hangingPunct="0">
              <a:spcAft>
                <a:spcPct val="30000"/>
              </a:spcAft>
            </a:pPr>
            <a:r>
              <a:rPr lang="en-US" altLang="zh-CN" sz="1300" b="1" dirty="0">
                <a:solidFill>
                  <a:srgbClr val="003399"/>
                </a:solidFill>
                <a:latin typeface="Times New Roman" pitchFamily="18" charset="0"/>
                <a:ea typeface="宋体" pitchFamily="2" charset="-122"/>
              </a:rPr>
              <a:t>          // critical section</a:t>
            </a:r>
          </a:p>
          <a:p>
            <a:pPr eaLnBrk="0" hangingPunct="0">
              <a:spcAft>
                <a:spcPct val="30000"/>
              </a:spcAft>
            </a:pPr>
            <a:r>
              <a:rPr lang="en-US" altLang="zh-CN" sz="1300" b="1" dirty="0">
                <a:solidFill>
                  <a:srgbClr val="003399"/>
                </a:solidFill>
                <a:latin typeface="Times New Roman" pitchFamily="18" charset="0"/>
                <a:ea typeface="宋体" pitchFamily="2" charset="-122"/>
              </a:rPr>
              <a:t>          …</a:t>
            </a:r>
          </a:p>
        </p:txBody>
      </p:sp>
      <p:sp>
        <p:nvSpPr>
          <p:cNvPr id="496646" name="Text Box 5"/>
          <p:cNvSpPr txBox="1">
            <a:spLocks noChangeAspect="1" noChangeArrowheads="1"/>
          </p:cNvSpPr>
          <p:nvPr/>
        </p:nvSpPr>
        <p:spPr bwMode="auto">
          <a:xfrm>
            <a:off x="3568700" y="3124200"/>
            <a:ext cx="2179638" cy="2209800"/>
          </a:xfrm>
          <a:prstGeom prst="rect">
            <a:avLst/>
          </a:prstGeom>
          <a:solidFill>
            <a:schemeClr val="accent1">
              <a:lumMod val="20000"/>
              <a:lumOff val="80000"/>
            </a:schemeClr>
          </a:solidFill>
          <a:ln w="9525">
            <a:solidFill>
              <a:srgbClr val="000000"/>
            </a:solidFill>
            <a:miter lim="800000"/>
            <a:headEnd/>
            <a:tailEnd/>
          </a:ln>
        </p:spPr>
        <p:txBody>
          <a:bodyPr/>
          <a:lstStyle/>
          <a:p>
            <a:pPr eaLnBrk="0" hangingPunct="0"/>
            <a:r>
              <a:rPr lang="en-US" altLang="zh-CN" sz="1300" b="1">
                <a:solidFill>
                  <a:srgbClr val="003399"/>
                </a:solidFill>
                <a:latin typeface="Times New Roman" pitchFamily="18" charset="0"/>
                <a:ea typeface="宋体" pitchFamily="2" charset="-122"/>
              </a:rPr>
              <a:t>Processor-2</a:t>
            </a:r>
          </a:p>
          <a:p>
            <a:pPr eaLnBrk="0" hangingPunct="0">
              <a:lnSpc>
                <a:spcPct val="30000"/>
              </a:lnSpc>
            </a:pPr>
            <a:endParaRPr lang="en-US" altLang="zh-CN" sz="1300" b="1">
              <a:solidFill>
                <a:srgbClr val="003399"/>
              </a:solidFill>
              <a:latin typeface="Times New Roman" pitchFamily="18" charset="0"/>
              <a:ea typeface="宋体" pitchFamily="2" charset="-122"/>
            </a:endParaRPr>
          </a:p>
          <a:p>
            <a:pPr eaLnBrk="0" hangingPunct="0"/>
            <a:r>
              <a:rPr lang="en-US" altLang="zh-CN" sz="1300" b="1">
                <a:solidFill>
                  <a:srgbClr val="003399"/>
                </a:solidFill>
                <a:latin typeface="Times New Roman" pitchFamily="18" charset="0"/>
                <a:ea typeface="宋体" pitchFamily="2" charset="-122"/>
              </a:rPr>
              <a:t>        …</a:t>
            </a:r>
          </a:p>
          <a:p>
            <a:pPr eaLnBrk="0" hangingPunct="0">
              <a:lnSpc>
                <a:spcPct val="60000"/>
              </a:lnSpc>
            </a:pPr>
            <a:endParaRPr lang="en-US" altLang="zh-CN" sz="1300" b="1">
              <a:solidFill>
                <a:srgbClr val="003399"/>
              </a:solidFill>
              <a:latin typeface="Times New Roman" pitchFamily="18" charset="0"/>
              <a:ea typeface="宋体" pitchFamily="2" charset="-122"/>
            </a:endParaRPr>
          </a:p>
          <a:p>
            <a:pPr eaLnBrk="0" hangingPunct="0">
              <a:spcAft>
                <a:spcPct val="30000"/>
              </a:spcAft>
            </a:pPr>
            <a:r>
              <a:rPr lang="en-US" altLang="zh-CN" sz="1300" b="1" i="1">
                <a:solidFill>
                  <a:srgbClr val="003399"/>
                </a:solidFill>
                <a:latin typeface="Times New Roman" pitchFamily="18" charset="0"/>
                <a:ea typeface="宋体" pitchFamily="2" charset="-122"/>
              </a:rPr>
              <a:t>(2.1)</a:t>
            </a:r>
            <a:r>
              <a:rPr lang="en-US" altLang="zh-CN" sz="1300" b="1">
                <a:solidFill>
                  <a:srgbClr val="003399"/>
                </a:solidFill>
                <a:latin typeface="Times New Roman" pitchFamily="18" charset="0"/>
                <a:ea typeface="宋体" pitchFamily="2" charset="-122"/>
              </a:rPr>
              <a:t> B = 1;</a:t>
            </a:r>
          </a:p>
          <a:p>
            <a:pPr eaLnBrk="0" hangingPunct="0">
              <a:spcAft>
                <a:spcPct val="30000"/>
              </a:spcAft>
            </a:pPr>
            <a:endParaRPr lang="en-US" altLang="zh-CN" sz="1300" b="1">
              <a:solidFill>
                <a:srgbClr val="003399"/>
              </a:solidFill>
              <a:latin typeface="Times New Roman" pitchFamily="18" charset="0"/>
              <a:ea typeface="宋体" pitchFamily="2" charset="-122"/>
            </a:endParaRPr>
          </a:p>
          <a:p>
            <a:pPr eaLnBrk="0" hangingPunct="0">
              <a:spcAft>
                <a:spcPct val="30000"/>
              </a:spcAft>
            </a:pPr>
            <a:r>
              <a:rPr lang="en-US" altLang="zh-CN" sz="1300" b="1" i="1">
                <a:solidFill>
                  <a:srgbClr val="003399"/>
                </a:solidFill>
                <a:latin typeface="Times New Roman" pitchFamily="18" charset="0"/>
                <a:ea typeface="宋体" pitchFamily="2" charset="-122"/>
              </a:rPr>
              <a:t>(2.2)</a:t>
            </a:r>
            <a:r>
              <a:rPr lang="en-US" altLang="zh-CN" sz="1300" b="1">
                <a:solidFill>
                  <a:srgbClr val="003399"/>
                </a:solidFill>
                <a:latin typeface="Times New Roman" pitchFamily="18" charset="0"/>
                <a:ea typeface="宋体" pitchFamily="2" charset="-122"/>
              </a:rPr>
              <a:t> if (A == 0)</a:t>
            </a:r>
          </a:p>
          <a:p>
            <a:pPr eaLnBrk="0" hangingPunct="0">
              <a:spcAft>
                <a:spcPct val="30000"/>
              </a:spcAft>
            </a:pPr>
            <a:r>
              <a:rPr lang="en-US" altLang="zh-CN" sz="1300" b="1">
                <a:solidFill>
                  <a:srgbClr val="003399"/>
                </a:solidFill>
                <a:latin typeface="Times New Roman" pitchFamily="18" charset="0"/>
                <a:ea typeface="宋体" pitchFamily="2" charset="-122"/>
              </a:rPr>
              <a:t>       { </a:t>
            </a:r>
          </a:p>
          <a:p>
            <a:pPr eaLnBrk="0" hangingPunct="0">
              <a:spcAft>
                <a:spcPct val="30000"/>
              </a:spcAft>
            </a:pPr>
            <a:r>
              <a:rPr lang="en-US" altLang="zh-CN" sz="1300" b="1">
                <a:solidFill>
                  <a:srgbClr val="003399"/>
                </a:solidFill>
                <a:latin typeface="Times New Roman" pitchFamily="18" charset="0"/>
                <a:ea typeface="宋体" pitchFamily="2" charset="-122"/>
              </a:rPr>
              <a:t>          // critical section </a:t>
            </a:r>
          </a:p>
          <a:p>
            <a:pPr eaLnBrk="0" hangingPunct="0">
              <a:spcAft>
                <a:spcPct val="30000"/>
              </a:spcAft>
            </a:pPr>
            <a:r>
              <a:rPr lang="en-US" altLang="zh-CN" sz="1300" b="1">
                <a:solidFill>
                  <a:srgbClr val="003399"/>
                </a:solidFill>
                <a:latin typeface="Times New Roman" pitchFamily="18" charset="0"/>
                <a:ea typeface="宋体" pitchFamily="2" charset="-122"/>
              </a:rPr>
              <a:t>          …</a:t>
            </a:r>
          </a:p>
        </p:txBody>
      </p:sp>
      <p:sp>
        <p:nvSpPr>
          <p:cNvPr id="8" name="Slide Number Placeholder 7"/>
          <p:cNvSpPr>
            <a:spLocks noGrp="1"/>
          </p:cNvSpPr>
          <p:nvPr>
            <p:ph type="sldNum" sz="quarter" idx="12"/>
          </p:nvPr>
        </p:nvSpPr>
        <p:spPr/>
        <p:txBody>
          <a:bodyPr/>
          <a:lstStyle/>
          <a:p>
            <a:fld id="{920F2589-C29C-4C9D-93C1-6F0B311A5845}" type="slidenum">
              <a:rPr lang="en-US" smtClean="0"/>
              <a:pPr/>
              <a:t>27</a:t>
            </a:fld>
            <a:endParaRPr lang="en-US"/>
          </a:p>
        </p:txBody>
      </p:sp>
      <p:sp>
        <p:nvSpPr>
          <p:cNvPr id="9" name="TextBox 8"/>
          <p:cNvSpPr txBox="1"/>
          <p:nvPr/>
        </p:nvSpPr>
        <p:spPr>
          <a:xfrm>
            <a:off x="5943600" y="3352800"/>
            <a:ext cx="184731" cy="369332"/>
          </a:xfrm>
          <a:prstGeom prst="rect">
            <a:avLst/>
          </a:prstGeom>
          <a:noFill/>
        </p:spPr>
        <p:txBody>
          <a:bodyPr wrap="none" rtlCol="0">
            <a:spAutoFit/>
          </a:bodyPr>
          <a:lstStyle/>
          <a:p>
            <a:endParaRPr lang="en-US" dirty="0"/>
          </a:p>
        </p:txBody>
      </p:sp>
      <p:sp>
        <p:nvSpPr>
          <p:cNvPr id="10" name="Rounded Rectangle 9"/>
          <p:cNvSpPr/>
          <p:nvPr/>
        </p:nvSpPr>
        <p:spPr>
          <a:xfrm>
            <a:off x="6324600" y="2971800"/>
            <a:ext cx="24384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Memory consistency rules disallow such re-orderings!</a:t>
            </a:r>
          </a:p>
          <a:p>
            <a:endParaRPr lang="en-US" dirty="0" smtClean="0"/>
          </a:p>
          <a:p>
            <a:r>
              <a:rPr lang="en-US" dirty="0" smtClean="0"/>
              <a:t>Their implementation needs to be verified.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96645">
                                            <p:txEl>
                                              <p:pRg st="6" end="6"/>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496645">
                                            <p:txEl>
                                              <p:pRg st="7" end="7"/>
                                            </p:txEl>
                                          </p:spTgt>
                                        </p:tgtEl>
                                        <p:attrNameLst>
                                          <p:attrName>style.color</p:attrName>
                                        </p:attrNameLst>
                                      </p:cBhvr>
                                      <p:to>
                                        <a:schemeClr val="accent2"/>
                                      </p:to>
                                    </p:animClr>
                                  </p:childTnLst>
                                </p:cTn>
                              </p:par>
                              <p:par>
                                <p:cTn id="11" presetID="3" presetClass="emph" presetSubtype="2" fill="hold" nodeType="withEffect">
                                  <p:stCondLst>
                                    <p:cond delay="0"/>
                                  </p:stCondLst>
                                  <p:childTnLst>
                                    <p:animClr clrSpc="rgb" dir="cw">
                                      <p:cBhvr override="childStyle">
                                        <p:cTn id="12" dur="500" fill="hold"/>
                                        <p:tgtEl>
                                          <p:spTgt spid="496645">
                                            <p:txEl>
                                              <p:pRg st="8" end="8"/>
                                            </p:txEl>
                                          </p:spTgt>
                                        </p:tgtEl>
                                        <p:attrNameLst>
                                          <p:attrName>style.color</p:attrName>
                                        </p:attrNameLst>
                                      </p:cBhvr>
                                      <p:to>
                                        <a:schemeClr val="accent2"/>
                                      </p:to>
                                    </p:animClr>
                                  </p:childTnLst>
                                </p:cTn>
                              </p:par>
                              <p:par>
                                <p:cTn id="13" presetID="3" presetClass="emph" presetSubtype="2" fill="hold" nodeType="withEffect">
                                  <p:stCondLst>
                                    <p:cond delay="0"/>
                                  </p:stCondLst>
                                  <p:childTnLst>
                                    <p:animClr clrSpc="rgb" dir="cw">
                                      <p:cBhvr override="childStyle">
                                        <p:cTn id="14" dur="500" fill="hold"/>
                                        <p:tgtEl>
                                          <p:spTgt spid="496645">
                                            <p:txEl>
                                              <p:pRg st="9" end="9"/>
                                            </p:txEl>
                                          </p:spTgt>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496646">
                                            <p:txEl>
                                              <p:pRg st="4" end="4"/>
                                            </p:txEl>
                                          </p:spTgt>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500" fill="hold"/>
                                        <p:tgtEl>
                                          <p:spTgt spid="496646">
                                            <p:txEl>
                                              <p:pRg st="6" end="6"/>
                                            </p:txEl>
                                          </p:spTgt>
                                        </p:tgtEl>
                                        <p:attrNameLst>
                                          <p:attrName>style.color</p:attrName>
                                        </p:attrNameLst>
                                      </p:cBhvr>
                                      <p:to>
                                        <a:schemeClr val="accent2"/>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500" fill="hold"/>
                                        <p:tgtEl>
                                          <p:spTgt spid="496646">
                                            <p:txEl>
                                              <p:pRg st="7" end="7"/>
                                            </p:txEl>
                                          </p:spTgt>
                                        </p:tgtEl>
                                        <p:attrNameLst>
                                          <p:attrName>style.color</p:attrName>
                                        </p:attrNameLst>
                                      </p:cBhvr>
                                      <p:to>
                                        <a:schemeClr val="accent2"/>
                                      </p:to>
                                    </p:animClr>
                                  </p:childTnLst>
                                </p:cTn>
                              </p:par>
                              <p:par>
                                <p:cTn id="27" presetID="3" presetClass="emph" presetSubtype="2" fill="hold" nodeType="withEffect">
                                  <p:stCondLst>
                                    <p:cond delay="0"/>
                                  </p:stCondLst>
                                  <p:childTnLst>
                                    <p:animClr clrSpc="rgb" dir="cw">
                                      <p:cBhvr override="childStyle">
                                        <p:cTn id="28" dur="500" fill="hold"/>
                                        <p:tgtEl>
                                          <p:spTgt spid="496646">
                                            <p:txEl>
                                              <p:pRg st="8" end="8"/>
                                            </p:txEl>
                                          </p:spTgt>
                                        </p:tgtEl>
                                        <p:attrNameLst>
                                          <p:attrName>style.color</p:attrName>
                                        </p:attrNameLst>
                                      </p:cBhvr>
                                      <p:to>
                                        <a:schemeClr val="accent2"/>
                                      </p:to>
                                    </p:animClr>
                                  </p:childTnLst>
                                </p:cTn>
                              </p:par>
                              <p:par>
                                <p:cTn id="29" presetID="3" presetClass="emph" presetSubtype="2" fill="hold" nodeType="withEffect">
                                  <p:stCondLst>
                                    <p:cond delay="0"/>
                                  </p:stCondLst>
                                  <p:childTnLst>
                                    <p:animClr clrSpc="rgb" dir="cw">
                                      <p:cBhvr override="childStyle">
                                        <p:cTn id="30" dur="500" fill="hold"/>
                                        <p:tgtEl>
                                          <p:spTgt spid="496646">
                                            <p:txEl>
                                              <p:pRg st="9" end="9"/>
                                            </p:txEl>
                                          </p:spTgt>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500" fill="hold"/>
                                        <p:tgtEl>
                                          <p:spTgt spid="496645">
                                            <p:txEl>
                                              <p:pRg st="4" end="4"/>
                                            </p:txEl>
                                          </p:spTgt>
                                        </p:tgtEl>
                                        <p:attrNameLst>
                                          <p:attrName>style.color</p:attrName>
                                        </p:attrNameLst>
                                      </p:cBhvr>
                                      <p:to>
                                        <a:schemeClr val="accent2"/>
                                      </p:to>
                                    </p:animClr>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28600" y="228600"/>
            <a:ext cx="8229600" cy="673100"/>
          </a:xfrm>
        </p:spPr>
        <p:txBody>
          <a:bodyPr/>
          <a:lstStyle/>
          <a:p>
            <a:pPr eaLnBrk="1" hangingPunct="1"/>
            <a:r>
              <a:rPr lang="en-US" altLang="zh-CN" sz="3600" dirty="0" smtClean="0">
                <a:solidFill>
                  <a:schemeClr val="tx2"/>
                </a:solidFill>
                <a:ea typeface="宋体" pitchFamily="2" charset="-122"/>
              </a:rPr>
              <a:t>Constraint Graph Model</a:t>
            </a:r>
          </a:p>
        </p:txBody>
      </p:sp>
      <p:sp>
        <p:nvSpPr>
          <p:cNvPr id="43011" name="Rectangle 3"/>
          <p:cNvSpPr>
            <a:spLocks noGrp="1" noChangeArrowheads="1"/>
          </p:cNvSpPr>
          <p:nvPr>
            <p:ph type="body" idx="4294967295"/>
          </p:nvPr>
        </p:nvSpPr>
        <p:spPr>
          <a:xfrm>
            <a:off x="22225" y="1295400"/>
            <a:ext cx="9067800" cy="5715000"/>
          </a:xfrm>
          <a:ln>
            <a:noFill/>
          </a:ln>
        </p:spPr>
        <p:txBody>
          <a:bodyPr/>
          <a:lstStyle/>
          <a:p>
            <a:pPr eaLnBrk="1" hangingPunct="1">
              <a:lnSpc>
                <a:spcPct val="110000"/>
              </a:lnSpc>
            </a:pPr>
            <a:r>
              <a:rPr lang="en-US" altLang="zh-CN" sz="2200" dirty="0" smtClean="0">
                <a:ea typeface="宋体" pitchFamily="2" charset="-122"/>
              </a:rPr>
              <a:t>A directed graph that models memory ordering constraints</a:t>
            </a:r>
          </a:p>
          <a:p>
            <a:pPr lvl="1" eaLnBrk="1" hangingPunct="1">
              <a:lnSpc>
                <a:spcPct val="110000"/>
              </a:lnSpc>
            </a:pPr>
            <a:r>
              <a:rPr lang="en-US" altLang="zh-CN" sz="2000" b="1" dirty="0" smtClean="0">
                <a:solidFill>
                  <a:schemeClr val="accent3">
                    <a:lumMod val="75000"/>
                  </a:schemeClr>
                </a:solidFill>
                <a:ea typeface="宋体" pitchFamily="2" charset="-122"/>
              </a:rPr>
              <a:t>Vertices</a:t>
            </a:r>
            <a:r>
              <a:rPr lang="en-US" altLang="zh-CN" sz="2000" dirty="0" smtClean="0">
                <a:ea typeface="宋体" pitchFamily="2" charset="-122"/>
              </a:rPr>
              <a:t>: dynamic memory instruction instances</a:t>
            </a:r>
          </a:p>
          <a:p>
            <a:pPr lvl="1" eaLnBrk="1" hangingPunct="1">
              <a:lnSpc>
                <a:spcPct val="110000"/>
              </a:lnSpc>
            </a:pPr>
            <a:r>
              <a:rPr lang="en-US" altLang="zh-CN" sz="2000" b="1" dirty="0" smtClean="0">
                <a:ea typeface="宋体" pitchFamily="2" charset="-122"/>
              </a:rPr>
              <a:t>Edges</a:t>
            </a:r>
            <a:r>
              <a:rPr lang="en-US" altLang="zh-CN" sz="2000" dirty="0" smtClean="0">
                <a:ea typeface="宋体" pitchFamily="2" charset="-122"/>
              </a:rPr>
              <a:t>:</a:t>
            </a:r>
          </a:p>
          <a:p>
            <a:pPr lvl="2" eaLnBrk="1" hangingPunct="1"/>
            <a:r>
              <a:rPr lang="en-US" altLang="zh-CN" sz="1800" b="1" dirty="0" smtClean="0">
                <a:solidFill>
                  <a:schemeClr val="tx2">
                    <a:lumMod val="60000"/>
                    <a:lumOff val="40000"/>
                  </a:schemeClr>
                </a:solidFill>
                <a:ea typeface="宋体" pitchFamily="2" charset="-122"/>
              </a:rPr>
              <a:t>Consistency edges</a:t>
            </a:r>
            <a:endParaRPr lang="en-US" altLang="zh-CN" sz="1800" dirty="0" smtClean="0">
              <a:solidFill>
                <a:schemeClr val="tx2">
                  <a:lumMod val="60000"/>
                  <a:lumOff val="40000"/>
                </a:schemeClr>
              </a:solidFill>
              <a:ea typeface="宋体" pitchFamily="2" charset="-122"/>
            </a:endParaRPr>
          </a:p>
          <a:p>
            <a:pPr lvl="2" eaLnBrk="1" hangingPunct="1"/>
            <a:r>
              <a:rPr lang="en-US" altLang="zh-CN" sz="1800" b="1" dirty="0" smtClean="0">
                <a:solidFill>
                  <a:srgbClr val="C00000"/>
                </a:solidFill>
                <a:ea typeface="宋体" pitchFamily="2" charset="-122"/>
              </a:rPr>
              <a:t>Dependence edges</a:t>
            </a:r>
            <a:endParaRPr lang="en-US" altLang="zh-CN" sz="1800" dirty="0" smtClean="0">
              <a:solidFill>
                <a:srgbClr val="C00000"/>
              </a:solidFill>
              <a:ea typeface="宋体" pitchFamily="2" charset="-122"/>
            </a:endParaRPr>
          </a:p>
        </p:txBody>
      </p:sp>
      <p:sp>
        <p:nvSpPr>
          <p:cNvPr id="43012" name="Rectangle 4"/>
          <p:cNvSpPr>
            <a:spLocks noChangeArrowheads="1"/>
          </p:cNvSpPr>
          <p:nvPr/>
        </p:nvSpPr>
        <p:spPr bwMode="auto">
          <a:xfrm>
            <a:off x="6261100" y="1905000"/>
            <a:ext cx="2882900" cy="327025"/>
          </a:xfrm>
          <a:prstGeom prst="rect">
            <a:avLst/>
          </a:prstGeom>
          <a:noFill/>
          <a:ln w="25400">
            <a:noFill/>
            <a:miter lim="800000"/>
            <a:headEnd/>
            <a:tailEnd/>
          </a:ln>
        </p:spPr>
        <p:txBody>
          <a:bodyPr lIns="82945" tIns="41473" rIns="82945" bIns="41473">
            <a:spAutoFit/>
          </a:bodyPr>
          <a:lstStyle/>
          <a:p>
            <a:pPr algn="ctr" defTabSz="828675" eaLnBrk="0" hangingPunct="0"/>
            <a:r>
              <a:rPr lang="en-US" altLang="zh-CN" sz="1600" b="1" dirty="0">
                <a:solidFill>
                  <a:schemeClr val="accent1"/>
                </a:solidFill>
                <a:latin typeface="Arial Narrow" pitchFamily="34" charset="0"/>
                <a:ea typeface="宋体" pitchFamily="2" charset="-122"/>
              </a:rPr>
              <a:t>[</a:t>
            </a:r>
            <a:r>
              <a:rPr lang="da-DK" altLang="zh-CN" sz="1600" b="1" dirty="0">
                <a:solidFill>
                  <a:schemeClr val="accent1"/>
                </a:solidFill>
                <a:latin typeface="Arial Narrow" pitchFamily="34" charset="0"/>
                <a:ea typeface="宋体" pitchFamily="2" charset="-122"/>
              </a:rPr>
              <a:t>H</a:t>
            </a:r>
            <a:r>
              <a:rPr lang="da-DK" sz="1600" b="1" dirty="0">
                <a:solidFill>
                  <a:schemeClr val="accent1"/>
                </a:solidFill>
                <a:latin typeface="Arial Narrow" pitchFamily="34" charset="0"/>
              </a:rPr>
              <a:t>. W. Cain </a:t>
            </a:r>
            <a:r>
              <a:rPr lang="en-US" altLang="zh-CN" sz="1600" b="1" i="1" dirty="0">
                <a:solidFill>
                  <a:schemeClr val="accent1"/>
                </a:solidFill>
                <a:latin typeface="Arial Narrow" pitchFamily="34" charset="0"/>
                <a:ea typeface="宋体" pitchFamily="2" charset="-122"/>
              </a:rPr>
              <a:t>et al.</a:t>
            </a:r>
            <a:r>
              <a:rPr lang="en-US" altLang="zh-CN" sz="1600" b="1" dirty="0">
                <a:solidFill>
                  <a:schemeClr val="accent1"/>
                </a:solidFill>
                <a:latin typeface="Arial Narrow" pitchFamily="34" charset="0"/>
                <a:ea typeface="宋体" pitchFamily="2" charset="-122"/>
              </a:rPr>
              <a:t>, PACT’03]</a:t>
            </a:r>
          </a:p>
        </p:txBody>
      </p:sp>
      <p:sp>
        <p:nvSpPr>
          <p:cNvPr id="43013" name="Rectangle 4"/>
          <p:cNvSpPr>
            <a:spLocks noChangeArrowheads="1"/>
          </p:cNvSpPr>
          <p:nvPr/>
        </p:nvSpPr>
        <p:spPr bwMode="auto">
          <a:xfrm>
            <a:off x="6172200" y="1600200"/>
            <a:ext cx="2882900" cy="327025"/>
          </a:xfrm>
          <a:prstGeom prst="rect">
            <a:avLst/>
          </a:prstGeom>
          <a:noFill/>
          <a:ln w="25400">
            <a:noFill/>
            <a:miter lim="800000"/>
            <a:headEnd/>
            <a:tailEnd/>
          </a:ln>
        </p:spPr>
        <p:txBody>
          <a:bodyPr lIns="82945" tIns="41473" rIns="82945" bIns="41473">
            <a:spAutoFit/>
          </a:bodyPr>
          <a:lstStyle/>
          <a:p>
            <a:pPr algn="ctr" defTabSz="828675" eaLnBrk="0" hangingPunct="0"/>
            <a:r>
              <a:rPr lang="en-US" altLang="zh-CN" sz="1600" b="1" dirty="0">
                <a:solidFill>
                  <a:schemeClr val="accent1"/>
                </a:solidFill>
                <a:latin typeface="Arial Narrow" pitchFamily="34" charset="0"/>
                <a:ea typeface="宋体" pitchFamily="2" charset="-122"/>
              </a:rPr>
              <a:t>[</a:t>
            </a:r>
            <a:r>
              <a:rPr lang="da-DK" altLang="zh-CN" sz="1600" b="1" dirty="0">
                <a:solidFill>
                  <a:schemeClr val="accent1"/>
                </a:solidFill>
                <a:latin typeface="Arial Narrow" pitchFamily="34" charset="0"/>
                <a:ea typeface="宋体" pitchFamily="2" charset="-122"/>
              </a:rPr>
              <a:t>D. Shasha</a:t>
            </a:r>
            <a:r>
              <a:rPr lang="da-DK" sz="1600" b="1" dirty="0">
                <a:solidFill>
                  <a:schemeClr val="accent1"/>
                </a:solidFill>
                <a:latin typeface="Arial Narrow" pitchFamily="34" charset="0"/>
              </a:rPr>
              <a:t> </a:t>
            </a:r>
            <a:r>
              <a:rPr lang="en-US" altLang="zh-CN" sz="1600" b="1" i="1" dirty="0">
                <a:solidFill>
                  <a:schemeClr val="accent1"/>
                </a:solidFill>
                <a:latin typeface="Arial Narrow" pitchFamily="34" charset="0"/>
                <a:ea typeface="宋体" pitchFamily="2" charset="-122"/>
              </a:rPr>
              <a:t>et al.</a:t>
            </a:r>
            <a:r>
              <a:rPr lang="en-US" altLang="zh-CN" sz="1600" b="1" dirty="0">
                <a:solidFill>
                  <a:schemeClr val="accent1"/>
                </a:solidFill>
                <a:latin typeface="Arial Narrow" pitchFamily="34" charset="0"/>
                <a:ea typeface="宋体" pitchFamily="2" charset="-122"/>
              </a:rPr>
              <a:t>, TOPLAS’88]</a:t>
            </a:r>
          </a:p>
        </p:txBody>
      </p:sp>
      <p:sp>
        <p:nvSpPr>
          <p:cNvPr id="43014" name="Text Box 5"/>
          <p:cNvSpPr txBox="1">
            <a:spLocks noChangeArrowheads="1"/>
          </p:cNvSpPr>
          <p:nvPr/>
        </p:nvSpPr>
        <p:spPr bwMode="auto">
          <a:xfrm>
            <a:off x="542925" y="6180138"/>
            <a:ext cx="2209800" cy="336550"/>
          </a:xfrm>
          <a:prstGeom prst="rect">
            <a:avLst/>
          </a:prstGeom>
          <a:noFill/>
          <a:ln w="50800" algn="ctr">
            <a:noFill/>
            <a:miter lim="800000"/>
            <a:headEnd/>
            <a:tailEnd/>
          </a:ln>
        </p:spPr>
        <p:txBody>
          <a:bodyPr>
            <a:spAutoFit/>
          </a:bodyPr>
          <a:lstStyle/>
          <a:p>
            <a:pPr algn="ctr" eaLnBrk="0" hangingPunct="0">
              <a:spcBef>
                <a:spcPct val="50000"/>
              </a:spcBef>
            </a:pPr>
            <a:r>
              <a:rPr lang="en-US" altLang="zh-CN" sz="1600" b="1">
                <a:latin typeface="Arial Narrow" pitchFamily="34" charset="0"/>
                <a:ea typeface="宋体" pitchFamily="2" charset="-122"/>
              </a:rPr>
              <a:t>Sequential Consistency</a:t>
            </a:r>
          </a:p>
        </p:txBody>
      </p:sp>
      <p:sp>
        <p:nvSpPr>
          <p:cNvPr id="43015" name="Text Box 6"/>
          <p:cNvSpPr txBox="1">
            <a:spLocks noChangeArrowheads="1"/>
          </p:cNvSpPr>
          <p:nvPr/>
        </p:nvSpPr>
        <p:spPr bwMode="auto">
          <a:xfrm>
            <a:off x="3462338" y="6180138"/>
            <a:ext cx="2209800" cy="336550"/>
          </a:xfrm>
          <a:prstGeom prst="rect">
            <a:avLst/>
          </a:prstGeom>
          <a:noFill/>
          <a:ln w="50800" algn="ctr">
            <a:noFill/>
            <a:miter lim="800000"/>
            <a:headEnd/>
            <a:tailEnd/>
          </a:ln>
        </p:spPr>
        <p:txBody>
          <a:bodyPr>
            <a:spAutoFit/>
          </a:bodyPr>
          <a:lstStyle/>
          <a:p>
            <a:pPr algn="ctr" eaLnBrk="0" hangingPunct="0">
              <a:spcBef>
                <a:spcPct val="50000"/>
              </a:spcBef>
            </a:pPr>
            <a:r>
              <a:rPr lang="en-US" altLang="zh-CN" sz="1600" b="1">
                <a:latin typeface="Arial Narrow" pitchFamily="34" charset="0"/>
                <a:ea typeface="宋体" pitchFamily="2" charset="-122"/>
              </a:rPr>
              <a:t>Total Store Ordering</a:t>
            </a:r>
          </a:p>
        </p:txBody>
      </p:sp>
      <p:sp>
        <p:nvSpPr>
          <p:cNvPr id="43016" name="Text Box 7"/>
          <p:cNvSpPr txBox="1">
            <a:spLocks noChangeArrowheads="1"/>
          </p:cNvSpPr>
          <p:nvPr/>
        </p:nvSpPr>
        <p:spPr bwMode="auto">
          <a:xfrm>
            <a:off x="6435725" y="6186488"/>
            <a:ext cx="2209800" cy="336550"/>
          </a:xfrm>
          <a:prstGeom prst="rect">
            <a:avLst/>
          </a:prstGeom>
          <a:noFill/>
          <a:ln w="50800" algn="ctr">
            <a:noFill/>
            <a:miter lim="800000"/>
            <a:headEnd/>
            <a:tailEnd/>
          </a:ln>
        </p:spPr>
        <p:txBody>
          <a:bodyPr>
            <a:spAutoFit/>
          </a:bodyPr>
          <a:lstStyle/>
          <a:p>
            <a:pPr algn="ctr" eaLnBrk="0" hangingPunct="0">
              <a:spcBef>
                <a:spcPct val="50000"/>
              </a:spcBef>
            </a:pPr>
            <a:r>
              <a:rPr lang="en-US" altLang="zh-CN" sz="1600" b="1">
                <a:latin typeface="Arial Narrow" pitchFamily="34" charset="0"/>
                <a:ea typeface="宋体" pitchFamily="2" charset="-122"/>
              </a:rPr>
              <a:t>Weak Ordering</a:t>
            </a:r>
          </a:p>
        </p:txBody>
      </p:sp>
      <p:sp>
        <p:nvSpPr>
          <p:cNvPr id="43017" name="Rectangle 12"/>
          <p:cNvSpPr>
            <a:spLocks noChangeArrowheads="1"/>
          </p:cNvSpPr>
          <p:nvPr/>
        </p:nvSpPr>
        <p:spPr bwMode="auto">
          <a:xfrm>
            <a:off x="698500" y="3773488"/>
            <a:ext cx="830263" cy="2157412"/>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018" name="Rectangle 13"/>
          <p:cNvSpPr>
            <a:spLocks noChangeArrowheads="1"/>
          </p:cNvSpPr>
          <p:nvPr/>
        </p:nvSpPr>
        <p:spPr bwMode="auto">
          <a:xfrm>
            <a:off x="871538" y="3851275"/>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A</a:t>
            </a:r>
            <a:endParaRPr lang="en-US" altLang="zh-CN" b="1">
              <a:solidFill>
                <a:schemeClr val="accent3">
                  <a:lumMod val="75000"/>
                </a:schemeClr>
              </a:solidFill>
              <a:latin typeface="Arial Narrow" pitchFamily="34" charset="0"/>
              <a:ea typeface="宋体" pitchFamily="2" charset="-122"/>
            </a:endParaRPr>
          </a:p>
        </p:txBody>
      </p:sp>
      <p:sp>
        <p:nvSpPr>
          <p:cNvPr id="43019" name="Rectangle 14"/>
          <p:cNvSpPr>
            <a:spLocks noChangeArrowheads="1"/>
          </p:cNvSpPr>
          <p:nvPr/>
        </p:nvSpPr>
        <p:spPr bwMode="auto">
          <a:xfrm>
            <a:off x="869950" y="4294188"/>
            <a:ext cx="398463"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B</a:t>
            </a:r>
            <a:endParaRPr lang="en-US" altLang="zh-CN" b="1">
              <a:solidFill>
                <a:schemeClr val="accent3">
                  <a:lumMod val="75000"/>
                </a:schemeClr>
              </a:solidFill>
              <a:latin typeface="Arial Narrow" pitchFamily="34" charset="0"/>
              <a:ea typeface="宋体" pitchFamily="2" charset="-122"/>
            </a:endParaRPr>
          </a:p>
        </p:txBody>
      </p:sp>
      <p:sp>
        <p:nvSpPr>
          <p:cNvPr id="43020" name="Rectangle 15"/>
          <p:cNvSpPr>
            <a:spLocks noChangeArrowheads="1"/>
          </p:cNvSpPr>
          <p:nvPr/>
        </p:nvSpPr>
        <p:spPr bwMode="auto">
          <a:xfrm>
            <a:off x="869950" y="4737100"/>
            <a:ext cx="36353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B</a:t>
            </a:r>
            <a:endParaRPr lang="en-US" altLang="zh-CN" b="1">
              <a:solidFill>
                <a:schemeClr val="accent3">
                  <a:lumMod val="75000"/>
                </a:schemeClr>
              </a:solidFill>
              <a:latin typeface="Arial Narrow" pitchFamily="34" charset="0"/>
              <a:ea typeface="宋体" pitchFamily="2" charset="-122"/>
            </a:endParaRPr>
          </a:p>
        </p:txBody>
      </p:sp>
      <p:sp>
        <p:nvSpPr>
          <p:cNvPr id="43021" name="Rectangle 16"/>
          <p:cNvSpPr>
            <a:spLocks noChangeArrowheads="1"/>
          </p:cNvSpPr>
          <p:nvPr/>
        </p:nvSpPr>
        <p:spPr bwMode="auto">
          <a:xfrm>
            <a:off x="869950" y="5180013"/>
            <a:ext cx="36353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C</a:t>
            </a:r>
            <a:endParaRPr lang="en-US" altLang="zh-CN" b="1">
              <a:solidFill>
                <a:schemeClr val="accent3">
                  <a:lumMod val="75000"/>
                </a:schemeClr>
              </a:solidFill>
              <a:latin typeface="Arial Narrow" pitchFamily="34" charset="0"/>
              <a:ea typeface="宋体" pitchFamily="2" charset="-122"/>
            </a:endParaRPr>
          </a:p>
        </p:txBody>
      </p:sp>
      <p:sp>
        <p:nvSpPr>
          <p:cNvPr id="43022" name="Rectangle 17"/>
          <p:cNvSpPr>
            <a:spLocks noChangeArrowheads="1"/>
          </p:cNvSpPr>
          <p:nvPr/>
        </p:nvSpPr>
        <p:spPr bwMode="auto">
          <a:xfrm>
            <a:off x="871538" y="5621338"/>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A</a:t>
            </a:r>
            <a:endParaRPr lang="en-US" altLang="zh-CN" b="1">
              <a:solidFill>
                <a:schemeClr val="accent3">
                  <a:lumMod val="75000"/>
                </a:schemeClr>
              </a:solidFill>
              <a:latin typeface="Arial Narrow" pitchFamily="34" charset="0"/>
              <a:ea typeface="宋体" pitchFamily="2" charset="-122"/>
            </a:endParaRPr>
          </a:p>
        </p:txBody>
      </p:sp>
      <p:sp>
        <p:nvSpPr>
          <p:cNvPr id="43023" name="Rectangle 18"/>
          <p:cNvSpPr>
            <a:spLocks noChangeArrowheads="1"/>
          </p:cNvSpPr>
          <p:nvPr/>
        </p:nvSpPr>
        <p:spPr bwMode="auto">
          <a:xfrm>
            <a:off x="809625" y="3457575"/>
            <a:ext cx="498475" cy="33337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024" name="Rectangle 19"/>
          <p:cNvSpPr>
            <a:spLocks noChangeArrowheads="1"/>
          </p:cNvSpPr>
          <p:nvPr/>
        </p:nvSpPr>
        <p:spPr bwMode="auto">
          <a:xfrm>
            <a:off x="981075" y="3536950"/>
            <a:ext cx="19208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rgbClr val="000000"/>
                </a:solidFill>
                <a:latin typeface="Arial Narrow" pitchFamily="34" charset="0"/>
                <a:ea typeface="宋体" pitchFamily="2" charset="-122"/>
              </a:rPr>
              <a:t>P1</a:t>
            </a:r>
            <a:endParaRPr lang="en-US" altLang="zh-CN" b="1">
              <a:solidFill>
                <a:srgbClr val="C0C0C0"/>
              </a:solidFill>
              <a:latin typeface="Arial Narrow" pitchFamily="34" charset="0"/>
              <a:ea typeface="宋体" pitchFamily="2" charset="-122"/>
            </a:endParaRPr>
          </a:p>
        </p:txBody>
      </p:sp>
      <p:sp>
        <p:nvSpPr>
          <p:cNvPr id="43025" name="Rectangle 20"/>
          <p:cNvSpPr>
            <a:spLocks noChangeArrowheads="1"/>
          </p:cNvSpPr>
          <p:nvPr/>
        </p:nvSpPr>
        <p:spPr bwMode="auto">
          <a:xfrm>
            <a:off x="1860550" y="3465513"/>
            <a:ext cx="498475" cy="331787"/>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026" name="Rectangle 21"/>
          <p:cNvSpPr>
            <a:spLocks noChangeArrowheads="1"/>
          </p:cNvSpPr>
          <p:nvPr/>
        </p:nvSpPr>
        <p:spPr bwMode="auto">
          <a:xfrm>
            <a:off x="2033588" y="3544888"/>
            <a:ext cx="192087"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rgbClr val="000000"/>
                </a:solidFill>
                <a:latin typeface="Arial Narrow" pitchFamily="34" charset="0"/>
                <a:ea typeface="宋体" pitchFamily="2" charset="-122"/>
              </a:rPr>
              <a:t>P2</a:t>
            </a:r>
            <a:endParaRPr lang="en-US" altLang="zh-CN" b="1">
              <a:solidFill>
                <a:srgbClr val="C0C0C0"/>
              </a:solidFill>
              <a:latin typeface="Arial Narrow" pitchFamily="34" charset="0"/>
              <a:ea typeface="宋体" pitchFamily="2" charset="-122"/>
            </a:endParaRPr>
          </a:p>
        </p:txBody>
      </p:sp>
      <p:sp>
        <p:nvSpPr>
          <p:cNvPr id="43027" name="Rectangle 22"/>
          <p:cNvSpPr>
            <a:spLocks noChangeArrowheads="1"/>
          </p:cNvSpPr>
          <p:nvPr/>
        </p:nvSpPr>
        <p:spPr bwMode="auto">
          <a:xfrm>
            <a:off x="1695450" y="3760788"/>
            <a:ext cx="828675" cy="215582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028" name="Rectangle 23"/>
          <p:cNvSpPr>
            <a:spLocks noChangeArrowheads="1"/>
          </p:cNvSpPr>
          <p:nvPr/>
        </p:nvSpPr>
        <p:spPr bwMode="auto">
          <a:xfrm>
            <a:off x="1865313" y="4059238"/>
            <a:ext cx="363537"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A</a:t>
            </a:r>
            <a:endParaRPr lang="en-US" altLang="zh-CN" b="1">
              <a:solidFill>
                <a:schemeClr val="accent3">
                  <a:lumMod val="75000"/>
                </a:schemeClr>
              </a:solidFill>
              <a:latin typeface="Arial Narrow" pitchFamily="34" charset="0"/>
              <a:ea typeface="宋体" pitchFamily="2" charset="-122"/>
            </a:endParaRPr>
          </a:p>
        </p:txBody>
      </p:sp>
      <p:sp>
        <p:nvSpPr>
          <p:cNvPr id="43029" name="Rectangle 24"/>
          <p:cNvSpPr>
            <a:spLocks noChangeArrowheads="1"/>
          </p:cNvSpPr>
          <p:nvPr/>
        </p:nvSpPr>
        <p:spPr bwMode="auto">
          <a:xfrm>
            <a:off x="1866900" y="4724400"/>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A</a:t>
            </a:r>
            <a:endParaRPr lang="en-US" altLang="zh-CN" b="1">
              <a:solidFill>
                <a:schemeClr val="accent3">
                  <a:lumMod val="75000"/>
                </a:schemeClr>
              </a:solidFill>
              <a:latin typeface="Arial Narrow" pitchFamily="34" charset="0"/>
              <a:ea typeface="宋体" pitchFamily="2" charset="-122"/>
            </a:endParaRPr>
          </a:p>
        </p:txBody>
      </p:sp>
      <p:sp>
        <p:nvSpPr>
          <p:cNvPr id="43030" name="Rectangle 25"/>
          <p:cNvSpPr>
            <a:spLocks noChangeArrowheads="1"/>
          </p:cNvSpPr>
          <p:nvPr/>
        </p:nvSpPr>
        <p:spPr bwMode="auto">
          <a:xfrm>
            <a:off x="1866900" y="5387975"/>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C</a:t>
            </a:r>
            <a:endParaRPr lang="en-US" altLang="zh-CN" b="1">
              <a:solidFill>
                <a:schemeClr val="accent3">
                  <a:lumMod val="75000"/>
                </a:schemeClr>
              </a:solidFill>
              <a:latin typeface="Arial Narrow" pitchFamily="34" charset="0"/>
              <a:ea typeface="宋体" pitchFamily="2" charset="-122"/>
            </a:endParaRPr>
          </a:p>
        </p:txBody>
      </p:sp>
      <p:sp>
        <p:nvSpPr>
          <p:cNvPr id="43031" name="Rectangle 26"/>
          <p:cNvSpPr>
            <a:spLocks noChangeArrowheads="1"/>
          </p:cNvSpPr>
          <p:nvPr/>
        </p:nvSpPr>
        <p:spPr bwMode="auto">
          <a:xfrm>
            <a:off x="1852613" y="5753100"/>
            <a:ext cx="363537"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A</a:t>
            </a:r>
            <a:endParaRPr lang="en-US" altLang="zh-CN" b="1">
              <a:solidFill>
                <a:schemeClr val="accent3">
                  <a:lumMod val="75000"/>
                </a:schemeClr>
              </a:solidFill>
              <a:latin typeface="Arial Narrow" pitchFamily="34" charset="0"/>
              <a:ea typeface="宋体" pitchFamily="2" charset="-122"/>
            </a:endParaRPr>
          </a:p>
        </p:txBody>
      </p:sp>
      <p:sp>
        <p:nvSpPr>
          <p:cNvPr id="43032" name="Freeform 27"/>
          <p:cNvSpPr>
            <a:spLocks noEditPoints="1"/>
          </p:cNvSpPr>
          <p:nvPr/>
        </p:nvSpPr>
        <p:spPr bwMode="auto">
          <a:xfrm>
            <a:off x="1039813" y="4033838"/>
            <a:ext cx="74612" cy="274637"/>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6"/>
                </a:moveTo>
                <a:lnTo>
                  <a:pt x="333" y="1316"/>
                </a:lnTo>
                <a:cubicBezTo>
                  <a:pt x="333" y="1353"/>
                  <a:pt x="303" y="1383"/>
                  <a:pt x="266" y="1383"/>
                </a:cubicBezTo>
                <a:cubicBezTo>
                  <a:pt x="230" y="1383"/>
                  <a:pt x="200" y="1353"/>
                  <a:pt x="200" y="1316"/>
                </a:cubicBezTo>
                <a:lnTo>
                  <a:pt x="200" y="66"/>
                </a:lnTo>
                <a:cubicBezTo>
                  <a:pt x="200" y="30"/>
                  <a:pt x="230" y="0"/>
                  <a:pt x="266" y="0"/>
                </a:cubicBezTo>
                <a:cubicBezTo>
                  <a:pt x="303" y="0"/>
                  <a:pt x="333" y="30"/>
                  <a:pt x="333" y="66"/>
                </a:cubicBezTo>
                <a:close/>
                <a:moveTo>
                  <a:pt x="533" y="1183"/>
                </a:moveTo>
                <a:lnTo>
                  <a:pt x="266" y="1983"/>
                </a:lnTo>
                <a:lnTo>
                  <a:pt x="0" y="1183"/>
                </a:lnTo>
                <a:lnTo>
                  <a:pt x="533" y="1183"/>
                </a:lnTo>
                <a:close/>
              </a:path>
            </a:pathLst>
          </a:custGeom>
          <a:solidFill>
            <a:srgbClr val="0000FF"/>
          </a:solidFill>
          <a:ln w="1588">
            <a:solidFill>
              <a:srgbClr val="0000FF"/>
            </a:solidFill>
            <a:bevel/>
            <a:headEnd/>
            <a:tailEnd/>
          </a:ln>
        </p:spPr>
        <p:txBody>
          <a:bodyPr/>
          <a:lstStyle/>
          <a:p>
            <a:endParaRPr lang="zh-CN" altLang="en-US">
              <a:solidFill>
                <a:schemeClr val="accent3">
                  <a:lumMod val="75000"/>
                </a:schemeClr>
              </a:solidFill>
              <a:ea typeface="宋体" pitchFamily="2" charset="-122"/>
            </a:endParaRPr>
          </a:p>
        </p:txBody>
      </p:sp>
      <p:sp>
        <p:nvSpPr>
          <p:cNvPr id="43033" name="Freeform 28"/>
          <p:cNvSpPr>
            <a:spLocks noEditPoints="1"/>
          </p:cNvSpPr>
          <p:nvPr/>
        </p:nvSpPr>
        <p:spPr bwMode="auto">
          <a:xfrm>
            <a:off x="1039813" y="4495800"/>
            <a:ext cx="74612" cy="273050"/>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7"/>
                </a:moveTo>
                <a:lnTo>
                  <a:pt x="333" y="1317"/>
                </a:lnTo>
                <a:cubicBezTo>
                  <a:pt x="333" y="1354"/>
                  <a:pt x="303" y="1383"/>
                  <a:pt x="266" y="1383"/>
                </a:cubicBezTo>
                <a:cubicBezTo>
                  <a:pt x="230" y="1383"/>
                  <a:pt x="200" y="1354"/>
                  <a:pt x="200" y="1317"/>
                </a:cubicBezTo>
                <a:lnTo>
                  <a:pt x="200" y="67"/>
                </a:lnTo>
                <a:cubicBezTo>
                  <a:pt x="200" y="30"/>
                  <a:pt x="230" y="0"/>
                  <a:pt x="266" y="0"/>
                </a:cubicBezTo>
                <a:cubicBezTo>
                  <a:pt x="303" y="0"/>
                  <a:pt x="333" y="30"/>
                  <a:pt x="333" y="67"/>
                </a:cubicBezTo>
                <a:close/>
                <a:moveTo>
                  <a:pt x="533" y="1183"/>
                </a:moveTo>
                <a:lnTo>
                  <a:pt x="266" y="1983"/>
                </a:lnTo>
                <a:lnTo>
                  <a:pt x="0" y="1183"/>
                </a:lnTo>
                <a:lnTo>
                  <a:pt x="533" y="1183"/>
                </a:lnTo>
                <a:close/>
              </a:path>
            </a:pathLst>
          </a:custGeom>
          <a:solidFill>
            <a:srgbClr val="0000FF"/>
          </a:solidFill>
          <a:ln w="1588">
            <a:solidFill>
              <a:srgbClr val="0000FF"/>
            </a:solidFill>
            <a:bevel/>
            <a:headEnd/>
            <a:tailEnd/>
          </a:ln>
        </p:spPr>
        <p:txBody>
          <a:bodyPr/>
          <a:lstStyle/>
          <a:p>
            <a:endParaRPr lang="zh-CN" altLang="en-US">
              <a:solidFill>
                <a:schemeClr val="accent3">
                  <a:lumMod val="75000"/>
                </a:schemeClr>
              </a:solidFill>
              <a:ea typeface="宋体" pitchFamily="2" charset="-122"/>
            </a:endParaRPr>
          </a:p>
        </p:txBody>
      </p:sp>
      <p:sp>
        <p:nvSpPr>
          <p:cNvPr id="43034" name="Freeform 29"/>
          <p:cNvSpPr>
            <a:spLocks noEditPoints="1"/>
          </p:cNvSpPr>
          <p:nvPr/>
        </p:nvSpPr>
        <p:spPr bwMode="auto">
          <a:xfrm>
            <a:off x="1039813" y="4926013"/>
            <a:ext cx="74612" cy="274637"/>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6"/>
                </a:moveTo>
                <a:lnTo>
                  <a:pt x="333" y="1316"/>
                </a:lnTo>
                <a:cubicBezTo>
                  <a:pt x="333" y="1353"/>
                  <a:pt x="303" y="1383"/>
                  <a:pt x="266" y="1383"/>
                </a:cubicBezTo>
                <a:cubicBezTo>
                  <a:pt x="230" y="1383"/>
                  <a:pt x="200" y="1353"/>
                  <a:pt x="200" y="1316"/>
                </a:cubicBezTo>
                <a:lnTo>
                  <a:pt x="200" y="66"/>
                </a:lnTo>
                <a:cubicBezTo>
                  <a:pt x="200" y="30"/>
                  <a:pt x="230" y="0"/>
                  <a:pt x="266" y="0"/>
                </a:cubicBezTo>
                <a:cubicBezTo>
                  <a:pt x="303" y="0"/>
                  <a:pt x="333" y="30"/>
                  <a:pt x="333" y="66"/>
                </a:cubicBezTo>
                <a:close/>
                <a:moveTo>
                  <a:pt x="533" y="1183"/>
                </a:moveTo>
                <a:lnTo>
                  <a:pt x="266" y="1983"/>
                </a:lnTo>
                <a:lnTo>
                  <a:pt x="0" y="1183"/>
                </a:lnTo>
                <a:lnTo>
                  <a:pt x="533" y="1183"/>
                </a:lnTo>
                <a:close/>
              </a:path>
            </a:pathLst>
          </a:custGeom>
          <a:solidFill>
            <a:srgbClr val="0000FF"/>
          </a:solidFill>
          <a:ln w="1588">
            <a:solidFill>
              <a:srgbClr val="0000FF"/>
            </a:solidFill>
            <a:bevel/>
            <a:headEnd/>
            <a:tailEnd/>
          </a:ln>
        </p:spPr>
        <p:txBody>
          <a:bodyPr/>
          <a:lstStyle/>
          <a:p>
            <a:endParaRPr lang="zh-CN" altLang="en-US">
              <a:solidFill>
                <a:schemeClr val="accent3">
                  <a:lumMod val="75000"/>
                </a:schemeClr>
              </a:solidFill>
              <a:ea typeface="宋体" pitchFamily="2" charset="-122"/>
            </a:endParaRPr>
          </a:p>
        </p:txBody>
      </p:sp>
      <p:sp>
        <p:nvSpPr>
          <p:cNvPr id="43035" name="Freeform 30"/>
          <p:cNvSpPr>
            <a:spLocks noEditPoints="1"/>
          </p:cNvSpPr>
          <p:nvPr/>
        </p:nvSpPr>
        <p:spPr bwMode="auto">
          <a:xfrm>
            <a:off x="1039813" y="5370513"/>
            <a:ext cx="74612" cy="274637"/>
          </a:xfrm>
          <a:custGeom>
            <a:avLst/>
            <a:gdLst>
              <a:gd name="T0" fmla="*/ 2147483647 w 533"/>
              <a:gd name="T1" fmla="*/ 2147483647 h 1984"/>
              <a:gd name="T2" fmla="*/ 2147483647 w 533"/>
              <a:gd name="T3" fmla="*/ 2147483647 h 1984"/>
              <a:gd name="T4" fmla="*/ 2147483647 w 533"/>
              <a:gd name="T5" fmla="*/ 2147483647 h 1984"/>
              <a:gd name="T6" fmla="*/ 2147483647 w 533"/>
              <a:gd name="T7" fmla="*/ 2147483647 h 1984"/>
              <a:gd name="T8" fmla="*/ 2147483647 w 533"/>
              <a:gd name="T9" fmla="*/ 2147483647 h 1984"/>
              <a:gd name="T10" fmla="*/ 2147483647 w 533"/>
              <a:gd name="T11" fmla="*/ 0 h 1984"/>
              <a:gd name="T12" fmla="*/ 2147483647 w 533"/>
              <a:gd name="T13" fmla="*/ 2147483647 h 1984"/>
              <a:gd name="T14" fmla="*/ 2147483647 w 533"/>
              <a:gd name="T15" fmla="*/ 2147483647 h 1984"/>
              <a:gd name="T16" fmla="*/ 2147483647 w 533"/>
              <a:gd name="T17" fmla="*/ 2147483647 h 1984"/>
              <a:gd name="T18" fmla="*/ 0 w 533"/>
              <a:gd name="T19" fmla="*/ 2147483647 h 1984"/>
              <a:gd name="T20" fmla="*/ 2147483647 w 533"/>
              <a:gd name="T21" fmla="*/ 2147483647 h 19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4"/>
              <a:gd name="T35" fmla="*/ 533 w 533"/>
              <a:gd name="T36" fmla="*/ 1984 h 19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4">
                <a:moveTo>
                  <a:pt x="333" y="67"/>
                </a:moveTo>
                <a:lnTo>
                  <a:pt x="333" y="1317"/>
                </a:lnTo>
                <a:cubicBezTo>
                  <a:pt x="333" y="1354"/>
                  <a:pt x="303" y="1384"/>
                  <a:pt x="266" y="1384"/>
                </a:cubicBezTo>
                <a:cubicBezTo>
                  <a:pt x="230" y="1384"/>
                  <a:pt x="200" y="1354"/>
                  <a:pt x="200" y="1317"/>
                </a:cubicBezTo>
                <a:lnTo>
                  <a:pt x="200" y="67"/>
                </a:lnTo>
                <a:cubicBezTo>
                  <a:pt x="200" y="30"/>
                  <a:pt x="230" y="0"/>
                  <a:pt x="266" y="0"/>
                </a:cubicBezTo>
                <a:cubicBezTo>
                  <a:pt x="303" y="0"/>
                  <a:pt x="333" y="30"/>
                  <a:pt x="333" y="67"/>
                </a:cubicBezTo>
                <a:close/>
                <a:moveTo>
                  <a:pt x="533" y="1184"/>
                </a:moveTo>
                <a:lnTo>
                  <a:pt x="266" y="1984"/>
                </a:lnTo>
                <a:lnTo>
                  <a:pt x="0" y="1184"/>
                </a:lnTo>
                <a:lnTo>
                  <a:pt x="533" y="1184"/>
                </a:lnTo>
                <a:close/>
              </a:path>
            </a:pathLst>
          </a:custGeom>
          <a:solidFill>
            <a:srgbClr val="0000FF"/>
          </a:solidFill>
          <a:ln w="1588">
            <a:solidFill>
              <a:srgbClr val="0000FF"/>
            </a:solidFill>
            <a:bevel/>
            <a:headEnd/>
            <a:tailEnd/>
          </a:ln>
        </p:spPr>
        <p:txBody>
          <a:bodyPr/>
          <a:lstStyle/>
          <a:p>
            <a:endParaRPr lang="zh-CN" altLang="en-US">
              <a:solidFill>
                <a:schemeClr val="accent3">
                  <a:lumMod val="75000"/>
                </a:schemeClr>
              </a:solidFill>
              <a:ea typeface="宋体" pitchFamily="2" charset="-122"/>
            </a:endParaRPr>
          </a:p>
        </p:txBody>
      </p:sp>
      <p:sp>
        <p:nvSpPr>
          <p:cNvPr id="43036" name="Freeform 31"/>
          <p:cNvSpPr>
            <a:spLocks noEditPoints="1"/>
          </p:cNvSpPr>
          <p:nvPr/>
        </p:nvSpPr>
        <p:spPr bwMode="auto">
          <a:xfrm>
            <a:off x="2027238" y="4926013"/>
            <a:ext cx="73025" cy="508000"/>
          </a:xfrm>
          <a:custGeom>
            <a:avLst/>
            <a:gdLst>
              <a:gd name="T0" fmla="*/ 2147483647 w 533"/>
              <a:gd name="T1" fmla="*/ 2147483647 h 3666"/>
              <a:gd name="T2" fmla="*/ 2147483647 w 533"/>
              <a:gd name="T3" fmla="*/ 2147483647 h 3666"/>
              <a:gd name="T4" fmla="*/ 2147483647 w 533"/>
              <a:gd name="T5" fmla="*/ 2147483647 h 3666"/>
              <a:gd name="T6" fmla="*/ 2147483647 w 533"/>
              <a:gd name="T7" fmla="*/ 2147483647 h 3666"/>
              <a:gd name="T8" fmla="*/ 2147483647 w 533"/>
              <a:gd name="T9" fmla="*/ 2147483647 h 3666"/>
              <a:gd name="T10" fmla="*/ 2147483647 w 533"/>
              <a:gd name="T11" fmla="*/ 0 h 3666"/>
              <a:gd name="T12" fmla="*/ 2147483647 w 533"/>
              <a:gd name="T13" fmla="*/ 2147483647 h 3666"/>
              <a:gd name="T14" fmla="*/ 2147483647 w 533"/>
              <a:gd name="T15" fmla="*/ 2147483647 h 3666"/>
              <a:gd name="T16" fmla="*/ 2147483647 w 533"/>
              <a:gd name="T17" fmla="*/ 2147483647 h 3666"/>
              <a:gd name="T18" fmla="*/ 0 w 533"/>
              <a:gd name="T19" fmla="*/ 2147483647 h 3666"/>
              <a:gd name="T20" fmla="*/ 2147483647 w 533"/>
              <a:gd name="T21" fmla="*/ 2147483647 h 36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3666"/>
              <a:gd name="T35" fmla="*/ 533 w 533"/>
              <a:gd name="T36" fmla="*/ 3666 h 36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3666">
                <a:moveTo>
                  <a:pt x="333" y="66"/>
                </a:moveTo>
                <a:lnTo>
                  <a:pt x="333" y="3000"/>
                </a:lnTo>
                <a:cubicBezTo>
                  <a:pt x="333" y="3037"/>
                  <a:pt x="304" y="3066"/>
                  <a:pt x="267" y="3066"/>
                </a:cubicBezTo>
                <a:cubicBezTo>
                  <a:pt x="230" y="3066"/>
                  <a:pt x="200" y="3037"/>
                  <a:pt x="200" y="3000"/>
                </a:cubicBezTo>
                <a:lnTo>
                  <a:pt x="200" y="66"/>
                </a:lnTo>
                <a:cubicBezTo>
                  <a:pt x="200" y="30"/>
                  <a:pt x="230" y="0"/>
                  <a:pt x="267" y="0"/>
                </a:cubicBezTo>
                <a:cubicBezTo>
                  <a:pt x="304" y="0"/>
                  <a:pt x="333" y="30"/>
                  <a:pt x="333" y="66"/>
                </a:cubicBezTo>
                <a:close/>
                <a:moveTo>
                  <a:pt x="533" y="2866"/>
                </a:moveTo>
                <a:lnTo>
                  <a:pt x="267" y="3666"/>
                </a:lnTo>
                <a:lnTo>
                  <a:pt x="0" y="2866"/>
                </a:lnTo>
                <a:lnTo>
                  <a:pt x="533" y="2866"/>
                </a:lnTo>
                <a:close/>
              </a:path>
            </a:pathLst>
          </a:custGeom>
          <a:solidFill>
            <a:srgbClr val="0000FF"/>
          </a:solidFill>
          <a:ln w="1588">
            <a:solidFill>
              <a:srgbClr val="0000FF"/>
            </a:solidFill>
            <a:bevel/>
            <a:headEnd/>
            <a:tailEnd/>
          </a:ln>
        </p:spPr>
        <p:txBody>
          <a:bodyPr/>
          <a:lstStyle/>
          <a:p>
            <a:endParaRPr lang="zh-CN" altLang="en-US">
              <a:solidFill>
                <a:schemeClr val="accent3">
                  <a:lumMod val="75000"/>
                </a:schemeClr>
              </a:solidFill>
              <a:ea typeface="宋体" pitchFamily="2" charset="-122"/>
            </a:endParaRPr>
          </a:p>
        </p:txBody>
      </p:sp>
      <p:sp>
        <p:nvSpPr>
          <p:cNvPr id="43037" name="Freeform 32"/>
          <p:cNvSpPr>
            <a:spLocks noEditPoints="1"/>
          </p:cNvSpPr>
          <p:nvPr/>
        </p:nvSpPr>
        <p:spPr bwMode="auto">
          <a:xfrm>
            <a:off x="2036763" y="4262438"/>
            <a:ext cx="73025" cy="506412"/>
          </a:xfrm>
          <a:custGeom>
            <a:avLst/>
            <a:gdLst>
              <a:gd name="T0" fmla="*/ 2147483647 w 533"/>
              <a:gd name="T1" fmla="*/ 2147483647 h 3666"/>
              <a:gd name="T2" fmla="*/ 2147483647 w 533"/>
              <a:gd name="T3" fmla="*/ 2147483647 h 3666"/>
              <a:gd name="T4" fmla="*/ 2147483647 w 533"/>
              <a:gd name="T5" fmla="*/ 2147483647 h 3666"/>
              <a:gd name="T6" fmla="*/ 2147483647 w 533"/>
              <a:gd name="T7" fmla="*/ 2147483647 h 3666"/>
              <a:gd name="T8" fmla="*/ 2147483647 w 533"/>
              <a:gd name="T9" fmla="*/ 2147483647 h 3666"/>
              <a:gd name="T10" fmla="*/ 2147483647 w 533"/>
              <a:gd name="T11" fmla="*/ 0 h 3666"/>
              <a:gd name="T12" fmla="*/ 2147483647 w 533"/>
              <a:gd name="T13" fmla="*/ 2147483647 h 3666"/>
              <a:gd name="T14" fmla="*/ 2147483647 w 533"/>
              <a:gd name="T15" fmla="*/ 2147483647 h 3666"/>
              <a:gd name="T16" fmla="*/ 2147483647 w 533"/>
              <a:gd name="T17" fmla="*/ 2147483647 h 3666"/>
              <a:gd name="T18" fmla="*/ 0 w 533"/>
              <a:gd name="T19" fmla="*/ 2147483647 h 3666"/>
              <a:gd name="T20" fmla="*/ 2147483647 w 533"/>
              <a:gd name="T21" fmla="*/ 2147483647 h 36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3666"/>
              <a:gd name="T35" fmla="*/ 533 w 533"/>
              <a:gd name="T36" fmla="*/ 3666 h 36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3666">
                <a:moveTo>
                  <a:pt x="333" y="66"/>
                </a:moveTo>
                <a:lnTo>
                  <a:pt x="333" y="3000"/>
                </a:lnTo>
                <a:cubicBezTo>
                  <a:pt x="333" y="3037"/>
                  <a:pt x="303" y="3066"/>
                  <a:pt x="266" y="3066"/>
                </a:cubicBezTo>
                <a:cubicBezTo>
                  <a:pt x="230" y="3066"/>
                  <a:pt x="200" y="3037"/>
                  <a:pt x="200" y="3000"/>
                </a:cubicBezTo>
                <a:lnTo>
                  <a:pt x="200" y="66"/>
                </a:lnTo>
                <a:cubicBezTo>
                  <a:pt x="200" y="30"/>
                  <a:pt x="230" y="0"/>
                  <a:pt x="266" y="0"/>
                </a:cubicBezTo>
                <a:cubicBezTo>
                  <a:pt x="303" y="0"/>
                  <a:pt x="333" y="30"/>
                  <a:pt x="333" y="66"/>
                </a:cubicBezTo>
                <a:close/>
                <a:moveTo>
                  <a:pt x="533" y="2866"/>
                </a:moveTo>
                <a:lnTo>
                  <a:pt x="266" y="3666"/>
                </a:lnTo>
                <a:lnTo>
                  <a:pt x="0" y="2866"/>
                </a:lnTo>
                <a:lnTo>
                  <a:pt x="533" y="2866"/>
                </a:lnTo>
                <a:close/>
              </a:path>
            </a:pathLst>
          </a:custGeom>
          <a:solidFill>
            <a:srgbClr val="0000FF"/>
          </a:solidFill>
          <a:ln w="1588">
            <a:solidFill>
              <a:srgbClr val="0000FF"/>
            </a:solidFill>
            <a:bevel/>
            <a:headEnd/>
            <a:tailEnd/>
          </a:ln>
        </p:spPr>
        <p:txBody>
          <a:bodyPr/>
          <a:lstStyle/>
          <a:p>
            <a:endParaRPr lang="zh-CN" altLang="en-US">
              <a:solidFill>
                <a:schemeClr val="accent3">
                  <a:lumMod val="75000"/>
                </a:schemeClr>
              </a:solidFill>
              <a:ea typeface="宋体" pitchFamily="2" charset="-122"/>
            </a:endParaRPr>
          </a:p>
        </p:txBody>
      </p:sp>
      <p:sp>
        <p:nvSpPr>
          <p:cNvPr id="43038" name="Freeform 33"/>
          <p:cNvSpPr>
            <a:spLocks noEditPoints="1"/>
          </p:cNvSpPr>
          <p:nvPr/>
        </p:nvSpPr>
        <p:spPr bwMode="auto">
          <a:xfrm>
            <a:off x="1250950" y="3994150"/>
            <a:ext cx="582613" cy="180975"/>
          </a:xfrm>
          <a:custGeom>
            <a:avLst/>
            <a:gdLst>
              <a:gd name="T0" fmla="*/ 2147483647 w 4207"/>
              <a:gd name="T1" fmla="*/ 2147483647 h 1307"/>
              <a:gd name="T2" fmla="*/ 2147483647 w 4207"/>
              <a:gd name="T3" fmla="*/ 2147483647 h 1307"/>
              <a:gd name="T4" fmla="*/ 2147483647 w 4207"/>
              <a:gd name="T5" fmla="*/ 2147483647 h 1307"/>
              <a:gd name="T6" fmla="*/ 2147483647 w 4207"/>
              <a:gd name="T7" fmla="*/ 2147483647 h 1307"/>
              <a:gd name="T8" fmla="*/ 2147483647 w 4207"/>
              <a:gd name="T9" fmla="*/ 2147483647 h 1307"/>
              <a:gd name="T10" fmla="*/ 2147483647 w 4207"/>
              <a:gd name="T11" fmla="*/ 2147483647 h 1307"/>
              <a:gd name="T12" fmla="*/ 2147483647 w 4207"/>
              <a:gd name="T13" fmla="*/ 2147483647 h 1307"/>
              <a:gd name="T14" fmla="*/ 2147483647 w 4207"/>
              <a:gd name="T15" fmla="*/ 2147483647 h 1307"/>
              <a:gd name="T16" fmla="*/ 2147483647 w 4207"/>
              <a:gd name="T17" fmla="*/ 2147483647 h 1307"/>
              <a:gd name="T18" fmla="*/ 2147483647 w 4207"/>
              <a:gd name="T19" fmla="*/ 2147483647 h 1307"/>
              <a:gd name="T20" fmla="*/ 2147483647 w 4207"/>
              <a:gd name="T21" fmla="*/ 2147483647 h 1307"/>
              <a:gd name="T22" fmla="*/ 2147483647 w 4207"/>
              <a:gd name="T23" fmla="*/ 2147483647 h 1307"/>
              <a:gd name="T24" fmla="*/ 2147483647 w 4207"/>
              <a:gd name="T25" fmla="*/ 2147483647 h 1307"/>
              <a:gd name="T26" fmla="*/ 2147483647 w 4207"/>
              <a:gd name="T27" fmla="*/ 2147483647 h 1307"/>
              <a:gd name="T28" fmla="*/ 2147483647 w 4207"/>
              <a:gd name="T29" fmla="*/ 2147483647 h 1307"/>
              <a:gd name="T30" fmla="*/ 2147483647 w 4207"/>
              <a:gd name="T31" fmla="*/ 2147483647 h 1307"/>
              <a:gd name="T32" fmla="*/ 2147483647 w 4207"/>
              <a:gd name="T33" fmla="*/ 2147483647 h 1307"/>
              <a:gd name="T34" fmla="*/ 2147483647 w 4207"/>
              <a:gd name="T35" fmla="*/ 2147483647 h 1307"/>
              <a:gd name="T36" fmla="*/ 2147483647 w 4207"/>
              <a:gd name="T37" fmla="*/ 2147483647 h 1307"/>
              <a:gd name="T38" fmla="*/ 2147483647 w 4207"/>
              <a:gd name="T39" fmla="*/ 2147483647 h 1307"/>
              <a:gd name="T40" fmla="*/ 2147483647 w 4207"/>
              <a:gd name="T41" fmla="*/ 2147483647 h 1307"/>
              <a:gd name="T42" fmla="*/ 2147483647 w 4207"/>
              <a:gd name="T43" fmla="*/ 2147483647 h 1307"/>
              <a:gd name="T44" fmla="*/ 2147483647 w 4207"/>
              <a:gd name="T45" fmla="*/ 2147483647 h 1307"/>
              <a:gd name="T46" fmla="*/ 2147483647 w 4207"/>
              <a:gd name="T47" fmla="*/ 2147483647 h 1307"/>
              <a:gd name="T48" fmla="*/ 2147483647 w 4207"/>
              <a:gd name="T49" fmla="*/ 2147483647 h 1307"/>
              <a:gd name="T50" fmla="*/ 2147483647 w 4207"/>
              <a:gd name="T51" fmla="*/ 2147483647 h 1307"/>
              <a:gd name="T52" fmla="*/ 2147483647 w 4207"/>
              <a:gd name="T53" fmla="*/ 2147483647 h 1307"/>
              <a:gd name="T54" fmla="*/ 2147483647 w 4207"/>
              <a:gd name="T55" fmla="*/ 2147483647 h 1307"/>
              <a:gd name="T56" fmla="*/ 2147483647 w 4207"/>
              <a:gd name="T57" fmla="*/ 2147483647 h 1307"/>
              <a:gd name="T58" fmla="*/ 2147483647 w 4207"/>
              <a:gd name="T59" fmla="*/ 2147483647 h 1307"/>
              <a:gd name="T60" fmla="*/ 2147483647 w 4207"/>
              <a:gd name="T61" fmla="*/ 2147483647 h 1307"/>
              <a:gd name="T62" fmla="*/ 2147483647 w 4207"/>
              <a:gd name="T63" fmla="*/ 2147483647 h 13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07"/>
              <a:gd name="T97" fmla="*/ 0 h 1307"/>
              <a:gd name="T98" fmla="*/ 4207 w 4207"/>
              <a:gd name="T99" fmla="*/ 1307 h 13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07" h="1307">
                <a:moveTo>
                  <a:pt x="92" y="10"/>
                </a:moveTo>
                <a:lnTo>
                  <a:pt x="477" y="122"/>
                </a:lnTo>
                <a:cubicBezTo>
                  <a:pt x="512" y="132"/>
                  <a:pt x="532" y="169"/>
                  <a:pt x="522" y="204"/>
                </a:cubicBezTo>
                <a:cubicBezTo>
                  <a:pt x="512" y="240"/>
                  <a:pt x="475" y="260"/>
                  <a:pt x="439" y="250"/>
                </a:cubicBezTo>
                <a:lnTo>
                  <a:pt x="55" y="138"/>
                </a:lnTo>
                <a:cubicBezTo>
                  <a:pt x="20" y="128"/>
                  <a:pt x="0" y="91"/>
                  <a:pt x="10" y="56"/>
                </a:cubicBezTo>
                <a:cubicBezTo>
                  <a:pt x="20" y="20"/>
                  <a:pt x="57" y="0"/>
                  <a:pt x="92" y="10"/>
                </a:cubicBezTo>
                <a:close/>
                <a:moveTo>
                  <a:pt x="989" y="270"/>
                </a:moveTo>
                <a:lnTo>
                  <a:pt x="1373" y="382"/>
                </a:lnTo>
                <a:cubicBezTo>
                  <a:pt x="1408" y="392"/>
                  <a:pt x="1429" y="429"/>
                  <a:pt x="1418" y="464"/>
                </a:cubicBezTo>
                <a:cubicBezTo>
                  <a:pt x="1408" y="500"/>
                  <a:pt x="1371" y="520"/>
                  <a:pt x="1336" y="510"/>
                </a:cubicBezTo>
                <a:lnTo>
                  <a:pt x="952" y="398"/>
                </a:lnTo>
                <a:cubicBezTo>
                  <a:pt x="916" y="388"/>
                  <a:pt x="896" y="351"/>
                  <a:pt x="906" y="316"/>
                </a:cubicBezTo>
                <a:cubicBezTo>
                  <a:pt x="916" y="280"/>
                  <a:pt x="953" y="260"/>
                  <a:pt x="989" y="270"/>
                </a:cubicBezTo>
                <a:close/>
                <a:moveTo>
                  <a:pt x="1885" y="531"/>
                </a:moveTo>
                <a:lnTo>
                  <a:pt x="2269" y="642"/>
                </a:lnTo>
                <a:cubicBezTo>
                  <a:pt x="2305" y="652"/>
                  <a:pt x="2325" y="689"/>
                  <a:pt x="2315" y="725"/>
                </a:cubicBezTo>
                <a:cubicBezTo>
                  <a:pt x="2304" y="760"/>
                  <a:pt x="2267" y="780"/>
                  <a:pt x="2232" y="770"/>
                </a:cubicBezTo>
                <a:lnTo>
                  <a:pt x="1848" y="659"/>
                </a:lnTo>
                <a:cubicBezTo>
                  <a:pt x="1812" y="648"/>
                  <a:pt x="1792" y="611"/>
                  <a:pt x="1802" y="576"/>
                </a:cubicBezTo>
                <a:cubicBezTo>
                  <a:pt x="1813" y="541"/>
                  <a:pt x="1850" y="520"/>
                  <a:pt x="1885" y="531"/>
                </a:cubicBezTo>
                <a:close/>
                <a:moveTo>
                  <a:pt x="2781" y="791"/>
                </a:moveTo>
                <a:lnTo>
                  <a:pt x="3165" y="902"/>
                </a:lnTo>
                <a:cubicBezTo>
                  <a:pt x="3201" y="913"/>
                  <a:pt x="3221" y="950"/>
                  <a:pt x="3211" y="985"/>
                </a:cubicBezTo>
                <a:cubicBezTo>
                  <a:pt x="3201" y="1020"/>
                  <a:pt x="3164" y="1041"/>
                  <a:pt x="3128" y="1030"/>
                </a:cubicBezTo>
                <a:lnTo>
                  <a:pt x="2744" y="919"/>
                </a:lnTo>
                <a:cubicBezTo>
                  <a:pt x="2709" y="909"/>
                  <a:pt x="2688" y="872"/>
                  <a:pt x="2699" y="836"/>
                </a:cubicBezTo>
                <a:cubicBezTo>
                  <a:pt x="2709" y="801"/>
                  <a:pt x="2746" y="781"/>
                  <a:pt x="2781" y="791"/>
                </a:cubicBezTo>
                <a:close/>
                <a:moveTo>
                  <a:pt x="3513" y="795"/>
                </a:moveTo>
                <a:lnTo>
                  <a:pt x="4207" y="1274"/>
                </a:lnTo>
                <a:lnTo>
                  <a:pt x="3365" y="1307"/>
                </a:lnTo>
                <a:lnTo>
                  <a:pt x="3513" y="795"/>
                </a:lnTo>
                <a:close/>
              </a:path>
            </a:pathLst>
          </a:custGeom>
          <a:solidFill>
            <a:srgbClr val="FF0000"/>
          </a:solidFill>
          <a:ln w="1588">
            <a:solidFill>
              <a:srgbClr val="FF0000"/>
            </a:solidFill>
            <a:bevel/>
            <a:headEnd/>
            <a:tailEnd/>
          </a:ln>
        </p:spPr>
        <p:txBody>
          <a:bodyPr/>
          <a:lstStyle/>
          <a:p>
            <a:endParaRPr lang="zh-CN" altLang="en-US">
              <a:solidFill>
                <a:schemeClr val="accent3">
                  <a:lumMod val="75000"/>
                </a:schemeClr>
              </a:solidFill>
              <a:ea typeface="宋体" pitchFamily="2" charset="-122"/>
            </a:endParaRPr>
          </a:p>
        </p:txBody>
      </p:sp>
      <p:sp>
        <p:nvSpPr>
          <p:cNvPr id="43039" name="Freeform 34"/>
          <p:cNvSpPr>
            <a:spLocks noEditPoints="1"/>
          </p:cNvSpPr>
          <p:nvPr/>
        </p:nvSpPr>
        <p:spPr bwMode="auto">
          <a:xfrm>
            <a:off x="1250950" y="5303838"/>
            <a:ext cx="582613" cy="180975"/>
          </a:xfrm>
          <a:custGeom>
            <a:avLst/>
            <a:gdLst>
              <a:gd name="T0" fmla="*/ 2147483647 w 4207"/>
              <a:gd name="T1" fmla="*/ 2147483647 h 1307"/>
              <a:gd name="T2" fmla="*/ 2147483647 w 4207"/>
              <a:gd name="T3" fmla="*/ 2147483647 h 1307"/>
              <a:gd name="T4" fmla="*/ 2147483647 w 4207"/>
              <a:gd name="T5" fmla="*/ 2147483647 h 1307"/>
              <a:gd name="T6" fmla="*/ 2147483647 w 4207"/>
              <a:gd name="T7" fmla="*/ 2147483647 h 1307"/>
              <a:gd name="T8" fmla="*/ 2147483647 w 4207"/>
              <a:gd name="T9" fmla="*/ 2147483647 h 1307"/>
              <a:gd name="T10" fmla="*/ 2147483647 w 4207"/>
              <a:gd name="T11" fmla="*/ 2147483647 h 1307"/>
              <a:gd name="T12" fmla="*/ 2147483647 w 4207"/>
              <a:gd name="T13" fmla="*/ 2147483647 h 1307"/>
              <a:gd name="T14" fmla="*/ 2147483647 w 4207"/>
              <a:gd name="T15" fmla="*/ 2147483647 h 1307"/>
              <a:gd name="T16" fmla="*/ 2147483647 w 4207"/>
              <a:gd name="T17" fmla="*/ 2147483647 h 1307"/>
              <a:gd name="T18" fmla="*/ 2147483647 w 4207"/>
              <a:gd name="T19" fmla="*/ 2147483647 h 1307"/>
              <a:gd name="T20" fmla="*/ 2147483647 w 4207"/>
              <a:gd name="T21" fmla="*/ 2147483647 h 1307"/>
              <a:gd name="T22" fmla="*/ 2147483647 w 4207"/>
              <a:gd name="T23" fmla="*/ 2147483647 h 1307"/>
              <a:gd name="T24" fmla="*/ 2147483647 w 4207"/>
              <a:gd name="T25" fmla="*/ 2147483647 h 1307"/>
              <a:gd name="T26" fmla="*/ 2147483647 w 4207"/>
              <a:gd name="T27" fmla="*/ 2147483647 h 1307"/>
              <a:gd name="T28" fmla="*/ 2147483647 w 4207"/>
              <a:gd name="T29" fmla="*/ 2147483647 h 1307"/>
              <a:gd name="T30" fmla="*/ 2147483647 w 4207"/>
              <a:gd name="T31" fmla="*/ 2147483647 h 1307"/>
              <a:gd name="T32" fmla="*/ 2147483647 w 4207"/>
              <a:gd name="T33" fmla="*/ 2147483647 h 1307"/>
              <a:gd name="T34" fmla="*/ 2147483647 w 4207"/>
              <a:gd name="T35" fmla="*/ 2147483647 h 1307"/>
              <a:gd name="T36" fmla="*/ 2147483647 w 4207"/>
              <a:gd name="T37" fmla="*/ 2147483647 h 1307"/>
              <a:gd name="T38" fmla="*/ 2147483647 w 4207"/>
              <a:gd name="T39" fmla="*/ 2147483647 h 1307"/>
              <a:gd name="T40" fmla="*/ 2147483647 w 4207"/>
              <a:gd name="T41" fmla="*/ 2147483647 h 1307"/>
              <a:gd name="T42" fmla="*/ 2147483647 w 4207"/>
              <a:gd name="T43" fmla="*/ 2147483647 h 1307"/>
              <a:gd name="T44" fmla="*/ 2147483647 w 4207"/>
              <a:gd name="T45" fmla="*/ 2147483647 h 1307"/>
              <a:gd name="T46" fmla="*/ 2147483647 w 4207"/>
              <a:gd name="T47" fmla="*/ 2147483647 h 1307"/>
              <a:gd name="T48" fmla="*/ 2147483647 w 4207"/>
              <a:gd name="T49" fmla="*/ 2147483647 h 1307"/>
              <a:gd name="T50" fmla="*/ 2147483647 w 4207"/>
              <a:gd name="T51" fmla="*/ 2147483647 h 1307"/>
              <a:gd name="T52" fmla="*/ 2147483647 w 4207"/>
              <a:gd name="T53" fmla="*/ 2147483647 h 1307"/>
              <a:gd name="T54" fmla="*/ 2147483647 w 4207"/>
              <a:gd name="T55" fmla="*/ 2147483647 h 1307"/>
              <a:gd name="T56" fmla="*/ 2147483647 w 4207"/>
              <a:gd name="T57" fmla="*/ 2147483647 h 1307"/>
              <a:gd name="T58" fmla="*/ 2147483647 w 4207"/>
              <a:gd name="T59" fmla="*/ 2147483647 h 1307"/>
              <a:gd name="T60" fmla="*/ 2147483647 w 4207"/>
              <a:gd name="T61" fmla="*/ 2147483647 h 1307"/>
              <a:gd name="T62" fmla="*/ 2147483647 w 4207"/>
              <a:gd name="T63" fmla="*/ 2147483647 h 13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07"/>
              <a:gd name="T97" fmla="*/ 0 h 1307"/>
              <a:gd name="T98" fmla="*/ 4207 w 4207"/>
              <a:gd name="T99" fmla="*/ 1307 h 13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07" h="1307">
                <a:moveTo>
                  <a:pt x="92" y="10"/>
                </a:moveTo>
                <a:lnTo>
                  <a:pt x="477" y="121"/>
                </a:lnTo>
                <a:cubicBezTo>
                  <a:pt x="512" y="132"/>
                  <a:pt x="532" y="169"/>
                  <a:pt x="522" y="204"/>
                </a:cubicBezTo>
                <a:cubicBezTo>
                  <a:pt x="512" y="239"/>
                  <a:pt x="475" y="260"/>
                  <a:pt x="439" y="249"/>
                </a:cubicBezTo>
                <a:lnTo>
                  <a:pt x="55" y="138"/>
                </a:lnTo>
                <a:cubicBezTo>
                  <a:pt x="20" y="128"/>
                  <a:pt x="0" y="91"/>
                  <a:pt x="10" y="55"/>
                </a:cubicBezTo>
                <a:cubicBezTo>
                  <a:pt x="20" y="20"/>
                  <a:pt x="57" y="0"/>
                  <a:pt x="92" y="10"/>
                </a:cubicBezTo>
                <a:close/>
                <a:moveTo>
                  <a:pt x="989" y="270"/>
                </a:moveTo>
                <a:lnTo>
                  <a:pt x="1373" y="382"/>
                </a:lnTo>
                <a:cubicBezTo>
                  <a:pt x="1408" y="392"/>
                  <a:pt x="1429" y="429"/>
                  <a:pt x="1418" y="464"/>
                </a:cubicBezTo>
                <a:cubicBezTo>
                  <a:pt x="1408" y="499"/>
                  <a:pt x="1371" y="520"/>
                  <a:pt x="1336" y="510"/>
                </a:cubicBezTo>
                <a:lnTo>
                  <a:pt x="952" y="398"/>
                </a:lnTo>
                <a:cubicBezTo>
                  <a:pt x="916" y="388"/>
                  <a:pt x="896" y="351"/>
                  <a:pt x="906" y="315"/>
                </a:cubicBezTo>
                <a:cubicBezTo>
                  <a:pt x="916" y="280"/>
                  <a:pt x="953" y="260"/>
                  <a:pt x="989" y="270"/>
                </a:cubicBezTo>
                <a:close/>
                <a:moveTo>
                  <a:pt x="1885" y="530"/>
                </a:moveTo>
                <a:lnTo>
                  <a:pt x="2269" y="642"/>
                </a:lnTo>
                <a:cubicBezTo>
                  <a:pt x="2305" y="652"/>
                  <a:pt x="2325" y="689"/>
                  <a:pt x="2315" y="724"/>
                </a:cubicBezTo>
                <a:cubicBezTo>
                  <a:pt x="2304" y="760"/>
                  <a:pt x="2267" y="780"/>
                  <a:pt x="2232" y="770"/>
                </a:cubicBezTo>
                <a:lnTo>
                  <a:pt x="1848" y="658"/>
                </a:lnTo>
                <a:cubicBezTo>
                  <a:pt x="1812" y="648"/>
                  <a:pt x="1792" y="611"/>
                  <a:pt x="1802" y="576"/>
                </a:cubicBezTo>
                <a:cubicBezTo>
                  <a:pt x="1813" y="540"/>
                  <a:pt x="1850" y="520"/>
                  <a:pt x="1885" y="530"/>
                </a:cubicBezTo>
                <a:close/>
                <a:moveTo>
                  <a:pt x="2781" y="790"/>
                </a:moveTo>
                <a:lnTo>
                  <a:pt x="3165" y="902"/>
                </a:lnTo>
                <a:cubicBezTo>
                  <a:pt x="3201" y="912"/>
                  <a:pt x="3221" y="949"/>
                  <a:pt x="3211" y="985"/>
                </a:cubicBezTo>
                <a:cubicBezTo>
                  <a:pt x="3201" y="1020"/>
                  <a:pt x="3164" y="1040"/>
                  <a:pt x="3128" y="1030"/>
                </a:cubicBezTo>
                <a:lnTo>
                  <a:pt x="2744" y="918"/>
                </a:lnTo>
                <a:cubicBezTo>
                  <a:pt x="2709" y="908"/>
                  <a:pt x="2688" y="871"/>
                  <a:pt x="2699" y="836"/>
                </a:cubicBezTo>
                <a:cubicBezTo>
                  <a:pt x="2709" y="801"/>
                  <a:pt x="2746" y="780"/>
                  <a:pt x="2781" y="790"/>
                </a:cubicBezTo>
                <a:close/>
                <a:moveTo>
                  <a:pt x="3513" y="795"/>
                </a:moveTo>
                <a:lnTo>
                  <a:pt x="4207" y="1274"/>
                </a:lnTo>
                <a:lnTo>
                  <a:pt x="3365" y="1307"/>
                </a:lnTo>
                <a:lnTo>
                  <a:pt x="3513" y="795"/>
                </a:lnTo>
                <a:close/>
              </a:path>
            </a:pathLst>
          </a:custGeom>
          <a:solidFill>
            <a:srgbClr val="FF0000"/>
          </a:solidFill>
          <a:ln w="1588">
            <a:solidFill>
              <a:srgbClr val="FF0000"/>
            </a:solidFill>
            <a:bevel/>
            <a:headEnd/>
            <a:tailEnd/>
          </a:ln>
        </p:spPr>
        <p:txBody>
          <a:bodyPr/>
          <a:lstStyle/>
          <a:p>
            <a:endParaRPr lang="zh-CN" altLang="en-US">
              <a:solidFill>
                <a:schemeClr val="accent3">
                  <a:lumMod val="75000"/>
                </a:schemeClr>
              </a:solidFill>
              <a:ea typeface="宋体" pitchFamily="2" charset="-122"/>
            </a:endParaRPr>
          </a:p>
        </p:txBody>
      </p:sp>
      <p:sp>
        <p:nvSpPr>
          <p:cNvPr id="43040" name="Freeform 35"/>
          <p:cNvSpPr>
            <a:spLocks noEditPoints="1"/>
          </p:cNvSpPr>
          <p:nvPr/>
        </p:nvSpPr>
        <p:spPr bwMode="auto">
          <a:xfrm>
            <a:off x="1289050" y="4897438"/>
            <a:ext cx="515938" cy="808037"/>
          </a:xfrm>
          <a:custGeom>
            <a:avLst/>
            <a:gdLst>
              <a:gd name="T0" fmla="*/ 2147483647 w 3726"/>
              <a:gd name="T1" fmla="*/ 2147483647 h 5843"/>
              <a:gd name="T2" fmla="*/ 2147483647 w 3726"/>
              <a:gd name="T3" fmla="*/ 2147483647 h 5843"/>
              <a:gd name="T4" fmla="*/ 2147483647 w 3726"/>
              <a:gd name="T5" fmla="*/ 2147483647 h 5843"/>
              <a:gd name="T6" fmla="*/ 2147483647 w 3726"/>
              <a:gd name="T7" fmla="*/ 2147483647 h 5843"/>
              <a:gd name="T8" fmla="*/ 2147483647 w 3726"/>
              <a:gd name="T9" fmla="*/ 2147483647 h 5843"/>
              <a:gd name="T10" fmla="*/ 2147483647 w 3726"/>
              <a:gd name="T11" fmla="*/ 2147483647 h 5843"/>
              <a:gd name="T12" fmla="*/ 2147483647 w 3726"/>
              <a:gd name="T13" fmla="*/ 2147483647 h 5843"/>
              <a:gd name="T14" fmla="*/ 2147483647 w 3726"/>
              <a:gd name="T15" fmla="*/ 2147483647 h 5843"/>
              <a:gd name="T16" fmla="*/ 2147483647 w 3726"/>
              <a:gd name="T17" fmla="*/ 2147483647 h 5843"/>
              <a:gd name="T18" fmla="*/ 2147483647 w 3726"/>
              <a:gd name="T19" fmla="*/ 2147483647 h 5843"/>
              <a:gd name="T20" fmla="*/ 2147483647 w 3726"/>
              <a:gd name="T21" fmla="*/ 2147483647 h 5843"/>
              <a:gd name="T22" fmla="*/ 2147483647 w 3726"/>
              <a:gd name="T23" fmla="*/ 2147483647 h 5843"/>
              <a:gd name="T24" fmla="*/ 2147483647 w 3726"/>
              <a:gd name="T25" fmla="*/ 2147483647 h 5843"/>
              <a:gd name="T26" fmla="*/ 2147483647 w 3726"/>
              <a:gd name="T27" fmla="*/ 2147483647 h 5843"/>
              <a:gd name="T28" fmla="*/ 2147483647 w 3726"/>
              <a:gd name="T29" fmla="*/ 2147483647 h 5843"/>
              <a:gd name="T30" fmla="*/ 2147483647 w 3726"/>
              <a:gd name="T31" fmla="*/ 2147483647 h 5843"/>
              <a:gd name="T32" fmla="*/ 2147483647 w 3726"/>
              <a:gd name="T33" fmla="*/ 2147483647 h 5843"/>
              <a:gd name="T34" fmla="*/ 2147483647 w 3726"/>
              <a:gd name="T35" fmla="*/ 2147483647 h 5843"/>
              <a:gd name="T36" fmla="*/ 2147483647 w 3726"/>
              <a:gd name="T37" fmla="*/ 2147483647 h 5843"/>
              <a:gd name="T38" fmla="*/ 2147483647 w 3726"/>
              <a:gd name="T39" fmla="*/ 2147483647 h 5843"/>
              <a:gd name="T40" fmla="*/ 2147483647 w 3726"/>
              <a:gd name="T41" fmla="*/ 2147483647 h 5843"/>
              <a:gd name="T42" fmla="*/ 2147483647 w 3726"/>
              <a:gd name="T43" fmla="*/ 2147483647 h 5843"/>
              <a:gd name="T44" fmla="*/ 2147483647 w 3726"/>
              <a:gd name="T45" fmla="*/ 2147483647 h 5843"/>
              <a:gd name="T46" fmla="*/ 2147483647 w 3726"/>
              <a:gd name="T47" fmla="*/ 2147483647 h 5843"/>
              <a:gd name="T48" fmla="*/ 2147483647 w 3726"/>
              <a:gd name="T49" fmla="*/ 2147483647 h 5843"/>
              <a:gd name="T50" fmla="*/ 2147483647 w 3726"/>
              <a:gd name="T51" fmla="*/ 2147483647 h 5843"/>
              <a:gd name="T52" fmla="*/ 2147483647 w 3726"/>
              <a:gd name="T53" fmla="*/ 2147483647 h 5843"/>
              <a:gd name="T54" fmla="*/ 2147483647 w 3726"/>
              <a:gd name="T55" fmla="*/ 2147483647 h 5843"/>
              <a:gd name="T56" fmla="*/ 2147483647 w 3726"/>
              <a:gd name="T57" fmla="*/ 2147483647 h 5843"/>
              <a:gd name="T58" fmla="*/ 2147483647 w 3726"/>
              <a:gd name="T59" fmla="*/ 2147483647 h 5843"/>
              <a:gd name="T60" fmla="*/ 2147483647 w 3726"/>
              <a:gd name="T61" fmla="*/ 2147483647 h 5843"/>
              <a:gd name="T62" fmla="*/ 2147483647 w 3726"/>
              <a:gd name="T63" fmla="*/ 2147483647 h 5843"/>
              <a:gd name="T64" fmla="*/ 2147483647 w 3726"/>
              <a:gd name="T65" fmla="*/ 2147483647 h 5843"/>
              <a:gd name="T66" fmla="*/ 2147483647 w 3726"/>
              <a:gd name="T67" fmla="*/ 2147483647 h 5843"/>
              <a:gd name="T68" fmla="*/ 2147483647 w 3726"/>
              <a:gd name="T69" fmla="*/ 2147483647 h 5843"/>
              <a:gd name="T70" fmla="*/ 2147483647 w 3726"/>
              <a:gd name="T71" fmla="*/ 2147483647 h 5843"/>
              <a:gd name="T72" fmla="*/ 2147483647 w 3726"/>
              <a:gd name="T73" fmla="*/ 2147483647 h 5843"/>
              <a:gd name="T74" fmla="*/ 2147483647 w 3726"/>
              <a:gd name="T75" fmla="*/ 2147483647 h 5843"/>
              <a:gd name="T76" fmla="*/ 2147483647 w 3726"/>
              <a:gd name="T77" fmla="*/ 2147483647 h 5843"/>
              <a:gd name="T78" fmla="*/ 2147483647 w 3726"/>
              <a:gd name="T79" fmla="*/ 2147483647 h 5843"/>
              <a:gd name="T80" fmla="*/ 2147483647 w 3726"/>
              <a:gd name="T81" fmla="*/ 2147483647 h 5843"/>
              <a:gd name="T82" fmla="*/ 2147483647 w 3726"/>
              <a:gd name="T83" fmla="*/ 2147483647 h 5843"/>
              <a:gd name="T84" fmla="*/ 2147483647 w 3726"/>
              <a:gd name="T85" fmla="*/ 2147483647 h 5843"/>
              <a:gd name="T86" fmla="*/ 2147483647 w 3726"/>
              <a:gd name="T87" fmla="*/ 2147483647 h 5843"/>
              <a:gd name="T88" fmla="*/ 2147483647 w 3726"/>
              <a:gd name="T89" fmla="*/ 2147483647 h 5843"/>
              <a:gd name="T90" fmla="*/ 2147483647 w 3726"/>
              <a:gd name="T91" fmla="*/ 2147483647 h 5843"/>
              <a:gd name="T92" fmla="*/ 2147483647 w 3726"/>
              <a:gd name="T93" fmla="*/ 2147483647 h 5843"/>
              <a:gd name="T94" fmla="*/ 2147483647 w 3726"/>
              <a:gd name="T95" fmla="*/ 2147483647 h 5843"/>
              <a:gd name="T96" fmla="*/ 2147483647 w 3726"/>
              <a:gd name="T97" fmla="*/ 2147483647 h 5843"/>
              <a:gd name="T98" fmla="*/ 2147483647 w 3726"/>
              <a:gd name="T99" fmla="*/ 2147483647 h 5843"/>
              <a:gd name="T100" fmla="*/ 0 w 3726"/>
              <a:gd name="T101" fmla="*/ 2147483647 h 5843"/>
              <a:gd name="T102" fmla="*/ 2147483647 w 3726"/>
              <a:gd name="T103" fmla="*/ 2147483647 h 5843"/>
              <a:gd name="T104" fmla="*/ 2147483647 w 3726"/>
              <a:gd name="T105" fmla="*/ 2147483647 h 58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26"/>
              <a:gd name="T160" fmla="*/ 0 h 5843"/>
              <a:gd name="T161" fmla="*/ 3726 w 3726"/>
              <a:gd name="T162" fmla="*/ 5843 h 58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26" h="5843">
                <a:moveTo>
                  <a:pt x="3706" y="112"/>
                </a:moveTo>
                <a:lnTo>
                  <a:pt x="3492" y="450"/>
                </a:lnTo>
                <a:cubicBezTo>
                  <a:pt x="3473" y="481"/>
                  <a:pt x="3431" y="490"/>
                  <a:pt x="3400" y="471"/>
                </a:cubicBezTo>
                <a:cubicBezTo>
                  <a:pt x="3369" y="451"/>
                  <a:pt x="3360" y="410"/>
                  <a:pt x="3380" y="379"/>
                </a:cubicBezTo>
                <a:lnTo>
                  <a:pt x="3593" y="41"/>
                </a:lnTo>
                <a:cubicBezTo>
                  <a:pt x="3613" y="10"/>
                  <a:pt x="3654" y="0"/>
                  <a:pt x="3685" y="20"/>
                </a:cubicBezTo>
                <a:cubicBezTo>
                  <a:pt x="3717" y="40"/>
                  <a:pt x="3726" y="81"/>
                  <a:pt x="3706" y="112"/>
                </a:cubicBezTo>
                <a:close/>
                <a:moveTo>
                  <a:pt x="3207" y="901"/>
                </a:moveTo>
                <a:lnTo>
                  <a:pt x="2993" y="1239"/>
                </a:lnTo>
                <a:cubicBezTo>
                  <a:pt x="2973" y="1270"/>
                  <a:pt x="2932" y="1279"/>
                  <a:pt x="2901" y="1259"/>
                </a:cubicBezTo>
                <a:cubicBezTo>
                  <a:pt x="2870" y="1240"/>
                  <a:pt x="2861" y="1199"/>
                  <a:pt x="2880" y="1167"/>
                </a:cubicBezTo>
                <a:lnTo>
                  <a:pt x="3094" y="829"/>
                </a:lnTo>
                <a:cubicBezTo>
                  <a:pt x="3114" y="798"/>
                  <a:pt x="3155" y="789"/>
                  <a:pt x="3186" y="809"/>
                </a:cubicBezTo>
                <a:cubicBezTo>
                  <a:pt x="3217" y="828"/>
                  <a:pt x="3227" y="870"/>
                  <a:pt x="3207" y="901"/>
                </a:cubicBezTo>
                <a:close/>
                <a:moveTo>
                  <a:pt x="2708" y="1689"/>
                </a:moveTo>
                <a:lnTo>
                  <a:pt x="2494" y="2027"/>
                </a:lnTo>
                <a:cubicBezTo>
                  <a:pt x="2474" y="2058"/>
                  <a:pt x="2433" y="2068"/>
                  <a:pt x="2402" y="2048"/>
                </a:cubicBezTo>
                <a:cubicBezTo>
                  <a:pt x="2371" y="2028"/>
                  <a:pt x="2362" y="1987"/>
                  <a:pt x="2381" y="1956"/>
                </a:cubicBezTo>
                <a:lnTo>
                  <a:pt x="2595" y="1618"/>
                </a:lnTo>
                <a:cubicBezTo>
                  <a:pt x="2615" y="1587"/>
                  <a:pt x="2656" y="1578"/>
                  <a:pt x="2687" y="1597"/>
                </a:cubicBezTo>
                <a:cubicBezTo>
                  <a:pt x="2718" y="1617"/>
                  <a:pt x="2727" y="1658"/>
                  <a:pt x="2708" y="1689"/>
                </a:cubicBezTo>
                <a:close/>
                <a:moveTo>
                  <a:pt x="2209" y="2478"/>
                </a:moveTo>
                <a:lnTo>
                  <a:pt x="1995" y="2816"/>
                </a:lnTo>
                <a:cubicBezTo>
                  <a:pt x="1975" y="2847"/>
                  <a:pt x="1934" y="2856"/>
                  <a:pt x="1903" y="2837"/>
                </a:cubicBezTo>
                <a:cubicBezTo>
                  <a:pt x="1872" y="2817"/>
                  <a:pt x="1862" y="2776"/>
                  <a:pt x="1882" y="2745"/>
                </a:cubicBezTo>
                <a:lnTo>
                  <a:pt x="2096" y="2407"/>
                </a:lnTo>
                <a:cubicBezTo>
                  <a:pt x="2116" y="2376"/>
                  <a:pt x="2157" y="2366"/>
                  <a:pt x="2188" y="2386"/>
                </a:cubicBezTo>
                <a:cubicBezTo>
                  <a:pt x="2219" y="2406"/>
                  <a:pt x="2228" y="2447"/>
                  <a:pt x="2209" y="2478"/>
                </a:cubicBezTo>
                <a:close/>
                <a:moveTo>
                  <a:pt x="1709" y="3267"/>
                </a:moveTo>
                <a:lnTo>
                  <a:pt x="1496" y="3605"/>
                </a:lnTo>
                <a:cubicBezTo>
                  <a:pt x="1476" y="3636"/>
                  <a:pt x="1435" y="3645"/>
                  <a:pt x="1404" y="3625"/>
                </a:cubicBezTo>
                <a:cubicBezTo>
                  <a:pt x="1372" y="3606"/>
                  <a:pt x="1363" y="3564"/>
                  <a:pt x="1383" y="3533"/>
                </a:cubicBezTo>
                <a:lnTo>
                  <a:pt x="1597" y="3195"/>
                </a:lnTo>
                <a:cubicBezTo>
                  <a:pt x="1616" y="3164"/>
                  <a:pt x="1658" y="3155"/>
                  <a:pt x="1689" y="3175"/>
                </a:cubicBezTo>
                <a:cubicBezTo>
                  <a:pt x="1720" y="3194"/>
                  <a:pt x="1729" y="3236"/>
                  <a:pt x="1709" y="3267"/>
                </a:cubicBezTo>
                <a:close/>
                <a:moveTo>
                  <a:pt x="1210" y="4055"/>
                </a:moveTo>
                <a:lnTo>
                  <a:pt x="996" y="4393"/>
                </a:lnTo>
                <a:cubicBezTo>
                  <a:pt x="977" y="4424"/>
                  <a:pt x="935" y="4434"/>
                  <a:pt x="904" y="4414"/>
                </a:cubicBezTo>
                <a:cubicBezTo>
                  <a:pt x="873" y="4394"/>
                  <a:pt x="864" y="4353"/>
                  <a:pt x="884" y="4322"/>
                </a:cubicBezTo>
                <a:lnTo>
                  <a:pt x="1098" y="3984"/>
                </a:lnTo>
                <a:cubicBezTo>
                  <a:pt x="1117" y="3953"/>
                  <a:pt x="1159" y="3944"/>
                  <a:pt x="1190" y="3963"/>
                </a:cubicBezTo>
                <a:cubicBezTo>
                  <a:pt x="1221" y="3983"/>
                  <a:pt x="1230" y="4024"/>
                  <a:pt x="1210" y="4055"/>
                </a:cubicBezTo>
                <a:close/>
                <a:moveTo>
                  <a:pt x="711" y="4844"/>
                </a:moveTo>
                <a:lnTo>
                  <a:pt x="497" y="5182"/>
                </a:lnTo>
                <a:cubicBezTo>
                  <a:pt x="478" y="5213"/>
                  <a:pt x="436" y="5222"/>
                  <a:pt x="405" y="5203"/>
                </a:cubicBezTo>
                <a:cubicBezTo>
                  <a:pt x="374" y="5183"/>
                  <a:pt x="365" y="5142"/>
                  <a:pt x="385" y="5111"/>
                </a:cubicBezTo>
                <a:lnTo>
                  <a:pt x="598" y="4773"/>
                </a:lnTo>
                <a:cubicBezTo>
                  <a:pt x="618" y="4742"/>
                  <a:pt x="659" y="4732"/>
                  <a:pt x="690" y="4752"/>
                </a:cubicBezTo>
                <a:cubicBezTo>
                  <a:pt x="722" y="4772"/>
                  <a:pt x="731" y="4813"/>
                  <a:pt x="711" y="4844"/>
                </a:cubicBezTo>
                <a:close/>
                <a:moveTo>
                  <a:pt x="653" y="5310"/>
                </a:moveTo>
                <a:lnTo>
                  <a:pt x="0" y="5843"/>
                </a:lnTo>
                <a:lnTo>
                  <a:pt x="202" y="5025"/>
                </a:lnTo>
                <a:lnTo>
                  <a:pt x="653" y="5310"/>
                </a:lnTo>
                <a:close/>
              </a:path>
            </a:pathLst>
          </a:custGeom>
          <a:solidFill>
            <a:srgbClr val="FF0000"/>
          </a:solidFill>
          <a:ln w="1588">
            <a:solidFill>
              <a:srgbClr val="FF0000"/>
            </a:solidFill>
            <a:bevel/>
            <a:headEnd/>
            <a:tailEnd/>
          </a:ln>
        </p:spPr>
        <p:txBody>
          <a:bodyPr/>
          <a:lstStyle/>
          <a:p>
            <a:endParaRPr lang="zh-CN" altLang="en-US">
              <a:solidFill>
                <a:schemeClr val="accent3">
                  <a:lumMod val="75000"/>
                </a:schemeClr>
              </a:solidFill>
              <a:ea typeface="宋体" pitchFamily="2" charset="-122"/>
            </a:endParaRPr>
          </a:p>
        </p:txBody>
      </p:sp>
      <p:sp>
        <p:nvSpPr>
          <p:cNvPr id="43041" name="Line 36"/>
          <p:cNvSpPr>
            <a:spLocks noChangeShapeType="1"/>
          </p:cNvSpPr>
          <p:nvPr/>
        </p:nvSpPr>
        <p:spPr bwMode="auto">
          <a:xfrm>
            <a:off x="533400" y="3760788"/>
            <a:ext cx="2157413" cy="1587"/>
          </a:xfrm>
          <a:prstGeom prst="line">
            <a:avLst/>
          </a:prstGeom>
          <a:noFill/>
          <a:ln w="14288" cap="rnd">
            <a:solidFill>
              <a:srgbClr val="000000"/>
            </a:solidFill>
            <a:round/>
            <a:headEnd/>
            <a:tailEnd/>
          </a:ln>
        </p:spPr>
        <p:txBody>
          <a:bodyPr/>
          <a:lstStyle/>
          <a:p>
            <a:endParaRPr lang="en-US"/>
          </a:p>
        </p:txBody>
      </p:sp>
      <p:sp>
        <p:nvSpPr>
          <p:cNvPr id="43042" name="Rectangle 40"/>
          <p:cNvSpPr>
            <a:spLocks noChangeArrowheads="1"/>
          </p:cNvSpPr>
          <p:nvPr/>
        </p:nvSpPr>
        <p:spPr bwMode="auto">
          <a:xfrm>
            <a:off x="3713163" y="3757613"/>
            <a:ext cx="830262" cy="2157412"/>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043" name="Rectangle 41"/>
          <p:cNvSpPr>
            <a:spLocks noChangeArrowheads="1"/>
          </p:cNvSpPr>
          <p:nvPr/>
        </p:nvSpPr>
        <p:spPr bwMode="auto">
          <a:xfrm>
            <a:off x="3886200" y="3835400"/>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A</a:t>
            </a:r>
            <a:endParaRPr lang="en-US" altLang="zh-CN" b="1">
              <a:solidFill>
                <a:schemeClr val="accent3">
                  <a:lumMod val="75000"/>
                </a:schemeClr>
              </a:solidFill>
              <a:latin typeface="Arial Narrow" pitchFamily="34" charset="0"/>
              <a:ea typeface="宋体" pitchFamily="2" charset="-122"/>
            </a:endParaRPr>
          </a:p>
        </p:txBody>
      </p:sp>
      <p:sp>
        <p:nvSpPr>
          <p:cNvPr id="43044" name="Rectangle 42"/>
          <p:cNvSpPr>
            <a:spLocks noChangeArrowheads="1"/>
          </p:cNvSpPr>
          <p:nvPr/>
        </p:nvSpPr>
        <p:spPr bwMode="auto">
          <a:xfrm>
            <a:off x="3882667" y="4278313"/>
            <a:ext cx="402354" cy="230832"/>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B</a:t>
            </a:r>
            <a:endParaRPr lang="en-US" altLang="zh-CN" b="1">
              <a:solidFill>
                <a:schemeClr val="accent3">
                  <a:lumMod val="75000"/>
                </a:schemeClr>
              </a:solidFill>
              <a:latin typeface="Arial Narrow" pitchFamily="34" charset="0"/>
              <a:ea typeface="宋体" pitchFamily="2" charset="-122"/>
            </a:endParaRPr>
          </a:p>
        </p:txBody>
      </p:sp>
      <p:sp>
        <p:nvSpPr>
          <p:cNvPr id="43045" name="Rectangle 43"/>
          <p:cNvSpPr>
            <a:spLocks noChangeArrowheads="1"/>
          </p:cNvSpPr>
          <p:nvPr/>
        </p:nvSpPr>
        <p:spPr bwMode="auto">
          <a:xfrm>
            <a:off x="3882838" y="4721225"/>
            <a:ext cx="367088" cy="230832"/>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D</a:t>
            </a:r>
            <a:endParaRPr lang="en-US" altLang="zh-CN" b="1">
              <a:solidFill>
                <a:schemeClr val="accent3">
                  <a:lumMod val="75000"/>
                </a:schemeClr>
              </a:solidFill>
              <a:latin typeface="Arial Narrow" pitchFamily="34" charset="0"/>
              <a:ea typeface="宋体" pitchFamily="2" charset="-122"/>
            </a:endParaRPr>
          </a:p>
        </p:txBody>
      </p:sp>
      <p:sp>
        <p:nvSpPr>
          <p:cNvPr id="43046" name="Rectangle 44"/>
          <p:cNvSpPr>
            <a:spLocks noChangeArrowheads="1"/>
          </p:cNvSpPr>
          <p:nvPr/>
        </p:nvSpPr>
        <p:spPr bwMode="auto">
          <a:xfrm>
            <a:off x="3882838" y="5164138"/>
            <a:ext cx="367088" cy="230832"/>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C</a:t>
            </a:r>
            <a:endParaRPr lang="en-US" altLang="zh-CN" b="1">
              <a:solidFill>
                <a:schemeClr val="accent3">
                  <a:lumMod val="75000"/>
                </a:schemeClr>
              </a:solidFill>
              <a:latin typeface="Arial Narrow" pitchFamily="34" charset="0"/>
              <a:ea typeface="宋体" pitchFamily="2" charset="-122"/>
            </a:endParaRPr>
          </a:p>
        </p:txBody>
      </p:sp>
      <p:sp>
        <p:nvSpPr>
          <p:cNvPr id="43047" name="Rectangle 45"/>
          <p:cNvSpPr>
            <a:spLocks noChangeArrowheads="1"/>
          </p:cNvSpPr>
          <p:nvPr/>
        </p:nvSpPr>
        <p:spPr bwMode="auto">
          <a:xfrm>
            <a:off x="3886200" y="5605463"/>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A</a:t>
            </a:r>
            <a:endParaRPr lang="en-US" altLang="zh-CN" b="1">
              <a:solidFill>
                <a:schemeClr val="accent3">
                  <a:lumMod val="75000"/>
                </a:schemeClr>
              </a:solidFill>
              <a:latin typeface="Arial Narrow" pitchFamily="34" charset="0"/>
              <a:ea typeface="宋体" pitchFamily="2" charset="-122"/>
            </a:endParaRPr>
          </a:p>
        </p:txBody>
      </p:sp>
      <p:sp>
        <p:nvSpPr>
          <p:cNvPr id="43048" name="Freeform 46"/>
          <p:cNvSpPr>
            <a:spLocks noEditPoints="1"/>
          </p:cNvSpPr>
          <p:nvPr/>
        </p:nvSpPr>
        <p:spPr bwMode="auto">
          <a:xfrm>
            <a:off x="3427413" y="3735388"/>
            <a:ext cx="109537" cy="2165350"/>
          </a:xfrm>
          <a:custGeom>
            <a:avLst/>
            <a:gdLst>
              <a:gd name="T0" fmla="*/ 2147483647 w 400"/>
              <a:gd name="T1" fmla="*/ 2147483647 h 7833"/>
              <a:gd name="T2" fmla="*/ 2147483647 w 400"/>
              <a:gd name="T3" fmla="*/ 2147483647 h 7833"/>
              <a:gd name="T4" fmla="*/ 2147483647 w 400"/>
              <a:gd name="T5" fmla="*/ 2147483647 h 7833"/>
              <a:gd name="T6" fmla="*/ 2147483647 w 400"/>
              <a:gd name="T7" fmla="*/ 2147483647 h 7833"/>
              <a:gd name="T8" fmla="*/ 2147483647 w 400"/>
              <a:gd name="T9" fmla="*/ 2147483647 h 7833"/>
              <a:gd name="T10" fmla="*/ 2147483647 w 400"/>
              <a:gd name="T11" fmla="*/ 0 h 7833"/>
              <a:gd name="T12" fmla="*/ 2147483647 w 400"/>
              <a:gd name="T13" fmla="*/ 2147483647 h 7833"/>
              <a:gd name="T14" fmla="*/ 2147483647 w 400"/>
              <a:gd name="T15" fmla="*/ 2147483647 h 7833"/>
              <a:gd name="T16" fmla="*/ 2147483647 w 400"/>
              <a:gd name="T17" fmla="*/ 2147483647 h 7833"/>
              <a:gd name="T18" fmla="*/ 0 w 400"/>
              <a:gd name="T19" fmla="*/ 2147483647 h 7833"/>
              <a:gd name="T20" fmla="*/ 2147483647 w 400"/>
              <a:gd name="T21" fmla="*/ 2147483647 h 7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7833"/>
              <a:gd name="T35" fmla="*/ 400 w 400"/>
              <a:gd name="T36" fmla="*/ 7833 h 7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7833">
                <a:moveTo>
                  <a:pt x="233" y="33"/>
                </a:moveTo>
                <a:lnTo>
                  <a:pt x="233" y="7500"/>
                </a:lnTo>
                <a:cubicBezTo>
                  <a:pt x="233" y="7519"/>
                  <a:pt x="219" y="7533"/>
                  <a:pt x="200" y="7533"/>
                </a:cubicBezTo>
                <a:cubicBezTo>
                  <a:pt x="182" y="7533"/>
                  <a:pt x="167" y="7519"/>
                  <a:pt x="167" y="7500"/>
                </a:cubicBezTo>
                <a:lnTo>
                  <a:pt x="167" y="33"/>
                </a:lnTo>
                <a:cubicBezTo>
                  <a:pt x="167" y="15"/>
                  <a:pt x="182" y="0"/>
                  <a:pt x="200" y="0"/>
                </a:cubicBezTo>
                <a:cubicBezTo>
                  <a:pt x="219" y="0"/>
                  <a:pt x="233" y="15"/>
                  <a:pt x="233" y="33"/>
                </a:cubicBezTo>
                <a:close/>
                <a:moveTo>
                  <a:pt x="400" y="7433"/>
                </a:moveTo>
                <a:lnTo>
                  <a:pt x="200" y="7833"/>
                </a:lnTo>
                <a:lnTo>
                  <a:pt x="0" y="7433"/>
                </a:lnTo>
                <a:lnTo>
                  <a:pt x="400" y="7433"/>
                </a:lnTo>
                <a:close/>
              </a:path>
            </a:pathLst>
          </a:custGeom>
          <a:solidFill>
            <a:srgbClr val="000000"/>
          </a:solidFill>
          <a:ln w="1588">
            <a:solidFill>
              <a:srgbClr val="000000"/>
            </a:solidFill>
            <a:bevel/>
            <a:headEnd/>
            <a:tailEnd/>
          </a:ln>
        </p:spPr>
        <p:txBody>
          <a:bodyPr/>
          <a:lstStyle/>
          <a:p>
            <a:endParaRPr lang="zh-CN" altLang="en-US">
              <a:ea typeface="宋体" pitchFamily="2" charset="-122"/>
            </a:endParaRPr>
          </a:p>
        </p:txBody>
      </p:sp>
      <p:sp>
        <p:nvSpPr>
          <p:cNvPr id="43049" name="Rectangle 47"/>
          <p:cNvSpPr>
            <a:spLocks noChangeArrowheads="1"/>
          </p:cNvSpPr>
          <p:nvPr/>
        </p:nvSpPr>
        <p:spPr bwMode="auto">
          <a:xfrm>
            <a:off x="3824288" y="3443288"/>
            <a:ext cx="496887" cy="331787"/>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050" name="Rectangle 48"/>
          <p:cNvSpPr>
            <a:spLocks noChangeArrowheads="1"/>
          </p:cNvSpPr>
          <p:nvPr/>
        </p:nvSpPr>
        <p:spPr bwMode="auto">
          <a:xfrm>
            <a:off x="3997325" y="3521075"/>
            <a:ext cx="19208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rgbClr val="000000"/>
                </a:solidFill>
                <a:latin typeface="Arial Narrow" pitchFamily="34" charset="0"/>
                <a:ea typeface="宋体" pitchFamily="2" charset="-122"/>
              </a:rPr>
              <a:t>P1</a:t>
            </a:r>
            <a:endParaRPr lang="en-US" altLang="zh-CN" b="1">
              <a:solidFill>
                <a:srgbClr val="C0C0C0"/>
              </a:solidFill>
              <a:latin typeface="Arial Narrow" pitchFamily="34" charset="0"/>
              <a:ea typeface="宋体" pitchFamily="2" charset="-122"/>
            </a:endParaRPr>
          </a:p>
        </p:txBody>
      </p:sp>
      <p:sp>
        <p:nvSpPr>
          <p:cNvPr id="43051" name="Rectangle 49"/>
          <p:cNvSpPr>
            <a:spLocks noChangeArrowheads="1"/>
          </p:cNvSpPr>
          <p:nvPr/>
        </p:nvSpPr>
        <p:spPr bwMode="auto">
          <a:xfrm>
            <a:off x="4875213" y="3449638"/>
            <a:ext cx="498475" cy="331787"/>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052" name="Rectangle 50"/>
          <p:cNvSpPr>
            <a:spLocks noChangeArrowheads="1"/>
          </p:cNvSpPr>
          <p:nvPr/>
        </p:nvSpPr>
        <p:spPr bwMode="auto">
          <a:xfrm>
            <a:off x="5048250" y="3529013"/>
            <a:ext cx="19208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rgbClr val="000000"/>
                </a:solidFill>
                <a:latin typeface="Arial Narrow" pitchFamily="34" charset="0"/>
                <a:ea typeface="宋体" pitchFamily="2" charset="-122"/>
              </a:rPr>
              <a:t>P2</a:t>
            </a:r>
            <a:endParaRPr lang="en-US" altLang="zh-CN" b="1">
              <a:solidFill>
                <a:srgbClr val="C0C0C0"/>
              </a:solidFill>
              <a:latin typeface="Arial Narrow" pitchFamily="34" charset="0"/>
              <a:ea typeface="宋体" pitchFamily="2" charset="-122"/>
            </a:endParaRPr>
          </a:p>
        </p:txBody>
      </p:sp>
      <p:sp>
        <p:nvSpPr>
          <p:cNvPr id="43053" name="Rectangle 51"/>
          <p:cNvSpPr>
            <a:spLocks noChangeArrowheads="1"/>
          </p:cNvSpPr>
          <p:nvPr/>
        </p:nvSpPr>
        <p:spPr bwMode="auto">
          <a:xfrm>
            <a:off x="4708525" y="3744913"/>
            <a:ext cx="830263" cy="215582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054" name="Rectangle 52"/>
          <p:cNvSpPr>
            <a:spLocks noChangeArrowheads="1"/>
          </p:cNvSpPr>
          <p:nvPr/>
        </p:nvSpPr>
        <p:spPr bwMode="auto">
          <a:xfrm>
            <a:off x="4879975" y="4043363"/>
            <a:ext cx="36353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A</a:t>
            </a:r>
            <a:endParaRPr lang="en-US" altLang="zh-CN" b="1">
              <a:solidFill>
                <a:schemeClr val="accent3">
                  <a:lumMod val="75000"/>
                </a:schemeClr>
              </a:solidFill>
              <a:latin typeface="Arial Narrow" pitchFamily="34" charset="0"/>
              <a:ea typeface="宋体" pitchFamily="2" charset="-122"/>
            </a:endParaRPr>
          </a:p>
        </p:txBody>
      </p:sp>
      <p:sp>
        <p:nvSpPr>
          <p:cNvPr id="43055" name="Rectangle 53"/>
          <p:cNvSpPr>
            <a:spLocks noChangeArrowheads="1"/>
          </p:cNvSpPr>
          <p:nvPr/>
        </p:nvSpPr>
        <p:spPr bwMode="auto">
          <a:xfrm>
            <a:off x="4881563" y="4708525"/>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A</a:t>
            </a:r>
            <a:endParaRPr lang="en-US" altLang="zh-CN" b="1">
              <a:solidFill>
                <a:schemeClr val="accent3">
                  <a:lumMod val="75000"/>
                </a:schemeClr>
              </a:solidFill>
              <a:latin typeface="Arial Narrow" pitchFamily="34" charset="0"/>
              <a:ea typeface="宋体" pitchFamily="2" charset="-122"/>
            </a:endParaRPr>
          </a:p>
        </p:txBody>
      </p:sp>
      <p:sp>
        <p:nvSpPr>
          <p:cNvPr id="43056" name="Rectangle 54"/>
          <p:cNvSpPr>
            <a:spLocks noChangeArrowheads="1"/>
          </p:cNvSpPr>
          <p:nvPr/>
        </p:nvSpPr>
        <p:spPr bwMode="auto">
          <a:xfrm>
            <a:off x="4881563" y="5372100"/>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C</a:t>
            </a:r>
            <a:endParaRPr lang="en-US" altLang="zh-CN" b="1">
              <a:solidFill>
                <a:schemeClr val="accent3">
                  <a:lumMod val="75000"/>
                </a:schemeClr>
              </a:solidFill>
              <a:latin typeface="Arial Narrow" pitchFamily="34" charset="0"/>
              <a:ea typeface="宋体" pitchFamily="2" charset="-122"/>
            </a:endParaRPr>
          </a:p>
        </p:txBody>
      </p:sp>
      <p:sp>
        <p:nvSpPr>
          <p:cNvPr id="43057" name="Rectangle 55"/>
          <p:cNvSpPr>
            <a:spLocks noChangeArrowheads="1"/>
          </p:cNvSpPr>
          <p:nvPr/>
        </p:nvSpPr>
        <p:spPr bwMode="auto">
          <a:xfrm>
            <a:off x="4867275" y="5737225"/>
            <a:ext cx="36353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A</a:t>
            </a:r>
            <a:endParaRPr lang="en-US" altLang="zh-CN" b="1">
              <a:solidFill>
                <a:schemeClr val="accent3">
                  <a:lumMod val="75000"/>
                </a:schemeClr>
              </a:solidFill>
              <a:latin typeface="Arial Narrow" pitchFamily="34" charset="0"/>
              <a:ea typeface="宋体" pitchFamily="2" charset="-122"/>
            </a:endParaRPr>
          </a:p>
        </p:txBody>
      </p:sp>
      <p:sp>
        <p:nvSpPr>
          <p:cNvPr id="43058" name="Freeform 56"/>
          <p:cNvSpPr>
            <a:spLocks noEditPoints="1"/>
          </p:cNvSpPr>
          <p:nvPr/>
        </p:nvSpPr>
        <p:spPr bwMode="auto">
          <a:xfrm>
            <a:off x="4056063" y="4017963"/>
            <a:ext cx="73025" cy="274637"/>
          </a:xfrm>
          <a:custGeom>
            <a:avLst/>
            <a:gdLst>
              <a:gd name="T0" fmla="*/ 2147483647 w 267"/>
              <a:gd name="T1" fmla="*/ 2147483647 h 992"/>
              <a:gd name="T2" fmla="*/ 2147483647 w 267"/>
              <a:gd name="T3" fmla="*/ 2147483647 h 992"/>
              <a:gd name="T4" fmla="*/ 2147483647 w 267"/>
              <a:gd name="T5" fmla="*/ 2147483647 h 992"/>
              <a:gd name="T6" fmla="*/ 2147483647 w 267"/>
              <a:gd name="T7" fmla="*/ 2147483647 h 992"/>
              <a:gd name="T8" fmla="*/ 2147483647 w 267"/>
              <a:gd name="T9" fmla="*/ 2147483647 h 992"/>
              <a:gd name="T10" fmla="*/ 2147483647 w 267"/>
              <a:gd name="T11" fmla="*/ 0 h 992"/>
              <a:gd name="T12" fmla="*/ 2147483647 w 267"/>
              <a:gd name="T13" fmla="*/ 2147483647 h 992"/>
              <a:gd name="T14" fmla="*/ 2147483647 w 267"/>
              <a:gd name="T15" fmla="*/ 2147483647 h 992"/>
              <a:gd name="T16" fmla="*/ 2147483647 w 267"/>
              <a:gd name="T17" fmla="*/ 2147483647 h 992"/>
              <a:gd name="T18" fmla="*/ 0 w 267"/>
              <a:gd name="T19" fmla="*/ 2147483647 h 992"/>
              <a:gd name="T20" fmla="*/ 2147483647 w 267"/>
              <a:gd name="T21" fmla="*/ 2147483647 h 9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7"/>
              <a:gd name="T34" fmla="*/ 0 h 992"/>
              <a:gd name="T35" fmla="*/ 267 w 267"/>
              <a:gd name="T36" fmla="*/ 992 h 9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7" h="992">
                <a:moveTo>
                  <a:pt x="162" y="33"/>
                </a:moveTo>
                <a:lnTo>
                  <a:pt x="167" y="658"/>
                </a:lnTo>
                <a:cubicBezTo>
                  <a:pt x="167" y="677"/>
                  <a:pt x="153" y="692"/>
                  <a:pt x="134" y="692"/>
                </a:cubicBezTo>
                <a:cubicBezTo>
                  <a:pt x="116" y="692"/>
                  <a:pt x="101" y="677"/>
                  <a:pt x="101" y="659"/>
                </a:cubicBezTo>
                <a:lnTo>
                  <a:pt x="95" y="34"/>
                </a:lnTo>
                <a:cubicBezTo>
                  <a:pt x="95" y="15"/>
                  <a:pt x="110" y="0"/>
                  <a:pt x="128" y="0"/>
                </a:cubicBezTo>
                <a:cubicBezTo>
                  <a:pt x="147" y="0"/>
                  <a:pt x="162" y="15"/>
                  <a:pt x="162" y="33"/>
                </a:cubicBezTo>
                <a:close/>
                <a:moveTo>
                  <a:pt x="267" y="591"/>
                </a:moveTo>
                <a:lnTo>
                  <a:pt x="137" y="992"/>
                </a:lnTo>
                <a:lnTo>
                  <a:pt x="0" y="593"/>
                </a:lnTo>
                <a:lnTo>
                  <a:pt x="267" y="591"/>
                </a:lnTo>
                <a:close/>
              </a:path>
            </a:pathLst>
          </a:custGeom>
          <a:solidFill>
            <a:srgbClr val="0000FF"/>
          </a:solidFill>
          <a:ln w="1588">
            <a:solidFill>
              <a:srgbClr val="0000FF"/>
            </a:solidFill>
            <a:bevel/>
            <a:headEnd/>
            <a:tailEnd/>
          </a:ln>
        </p:spPr>
        <p:txBody>
          <a:bodyPr/>
          <a:lstStyle/>
          <a:p>
            <a:endParaRPr lang="zh-CN" altLang="en-US">
              <a:solidFill>
                <a:schemeClr val="accent3">
                  <a:lumMod val="75000"/>
                </a:schemeClr>
              </a:solidFill>
              <a:ea typeface="宋体" pitchFamily="2" charset="-122"/>
            </a:endParaRPr>
          </a:p>
        </p:txBody>
      </p:sp>
      <p:sp>
        <p:nvSpPr>
          <p:cNvPr id="43059" name="Freeform 57"/>
          <p:cNvSpPr>
            <a:spLocks noEditPoints="1"/>
          </p:cNvSpPr>
          <p:nvPr/>
        </p:nvSpPr>
        <p:spPr bwMode="auto">
          <a:xfrm>
            <a:off x="4054475" y="4910138"/>
            <a:ext cx="73025" cy="274637"/>
          </a:xfrm>
          <a:custGeom>
            <a:avLst/>
            <a:gdLst>
              <a:gd name="T0" fmla="*/ 2147483647 w 267"/>
              <a:gd name="T1" fmla="*/ 2147483647 h 992"/>
              <a:gd name="T2" fmla="*/ 2147483647 w 267"/>
              <a:gd name="T3" fmla="*/ 2147483647 h 992"/>
              <a:gd name="T4" fmla="*/ 2147483647 w 267"/>
              <a:gd name="T5" fmla="*/ 2147483647 h 992"/>
              <a:gd name="T6" fmla="*/ 2147483647 w 267"/>
              <a:gd name="T7" fmla="*/ 2147483647 h 992"/>
              <a:gd name="T8" fmla="*/ 2147483647 w 267"/>
              <a:gd name="T9" fmla="*/ 2147483647 h 992"/>
              <a:gd name="T10" fmla="*/ 2147483647 w 267"/>
              <a:gd name="T11" fmla="*/ 0 h 992"/>
              <a:gd name="T12" fmla="*/ 2147483647 w 267"/>
              <a:gd name="T13" fmla="*/ 2147483647 h 992"/>
              <a:gd name="T14" fmla="*/ 2147483647 w 267"/>
              <a:gd name="T15" fmla="*/ 2147483647 h 992"/>
              <a:gd name="T16" fmla="*/ 2147483647 w 267"/>
              <a:gd name="T17" fmla="*/ 2147483647 h 992"/>
              <a:gd name="T18" fmla="*/ 0 w 267"/>
              <a:gd name="T19" fmla="*/ 2147483647 h 992"/>
              <a:gd name="T20" fmla="*/ 2147483647 w 267"/>
              <a:gd name="T21" fmla="*/ 2147483647 h 9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7"/>
              <a:gd name="T34" fmla="*/ 0 h 992"/>
              <a:gd name="T35" fmla="*/ 267 w 267"/>
              <a:gd name="T36" fmla="*/ 992 h 9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7" h="992">
                <a:moveTo>
                  <a:pt x="167" y="33"/>
                </a:moveTo>
                <a:lnTo>
                  <a:pt x="167" y="658"/>
                </a:lnTo>
                <a:cubicBezTo>
                  <a:pt x="167" y="677"/>
                  <a:pt x="152" y="692"/>
                  <a:pt x="133" y="692"/>
                </a:cubicBezTo>
                <a:cubicBezTo>
                  <a:pt x="115" y="692"/>
                  <a:pt x="100" y="677"/>
                  <a:pt x="100" y="658"/>
                </a:cubicBezTo>
                <a:lnTo>
                  <a:pt x="100" y="33"/>
                </a:lnTo>
                <a:cubicBezTo>
                  <a:pt x="100" y="15"/>
                  <a:pt x="115" y="0"/>
                  <a:pt x="133" y="0"/>
                </a:cubicBezTo>
                <a:cubicBezTo>
                  <a:pt x="152" y="0"/>
                  <a:pt x="167" y="15"/>
                  <a:pt x="167" y="33"/>
                </a:cubicBezTo>
                <a:close/>
                <a:moveTo>
                  <a:pt x="267" y="592"/>
                </a:moveTo>
                <a:lnTo>
                  <a:pt x="133" y="992"/>
                </a:lnTo>
                <a:lnTo>
                  <a:pt x="0" y="592"/>
                </a:lnTo>
                <a:lnTo>
                  <a:pt x="267" y="592"/>
                </a:lnTo>
                <a:close/>
              </a:path>
            </a:pathLst>
          </a:custGeom>
          <a:solidFill>
            <a:srgbClr val="0000FF"/>
          </a:solidFill>
          <a:ln w="1588">
            <a:solidFill>
              <a:srgbClr val="0000FF"/>
            </a:solidFill>
            <a:bevel/>
            <a:headEnd/>
            <a:tailEnd/>
          </a:ln>
        </p:spPr>
        <p:txBody>
          <a:bodyPr/>
          <a:lstStyle/>
          <a:p>
            <a:endParaRPr lang="zh-CN" altLang="en-US">
              <a:solidFill>
                <a:schemeClr val="accent3">
                  <a:lumMod val="75000"/>
                </a:schemeClr>
              </a:solidFill>
              <a:ea typeface="宋体" pitchFamily="2" charset="-122"/>
            </a:endParaRPr>
          </a:p>
        </p:txBody>
      </p:sp>
      <p:sp>
        <p:nvSpPr>
          <p:cNvPr id="43060" name="Freeform 58"/>
          <p:cNvSpPr>
            <a:spLocks noEditPoints="1"/>
          </p:cNvSpPr>
          <p:nvPr/>
        </p:nvSpPr>
        <p:spPr bwMode="auto">
          <a:xfrm>
            <a:off x="4054475" y="5354638"/>
            <a:ext cx="73025" cy="274637"/>
          </a:xfrm>
          <a:custGeom>
            <a:avLst/>
            <a:gdLst>
              <a:gd name="T0" fmla="*/ 2147483647 w 267"/>
              <a:gd name="T1" fmla="*/ 2147483647 h 992"/>
              <a:gd name="T2" fmla="*/ 2147483647 w 267"/>
              <a:gd name="T3" fmla="*/ 2147483647 h 992"/>
              <a:gd name="T4" fmla="*/ 2147483647 w 267"/>
              <a:gd name="T5" fmla="*/ 2147483647 h 992"/>
              <a:gd name="T6" fmla="*/ 2147483647 w 267"/>
              <a:gd name="T7" fmla="*/ 2147483647 h 992"/>
              <a:gd name="T8" fmla="*/ 2147483647 w 267"/>
              <a:gd name="T9" fmla="*/ 2147483647 h 992"/>
              <a:gd name="T10" fmla="*/ 2147483647 w 267"/>
              <a:gd name="T11" fmla="*/ 0 h 992"/>
              <a:gd name="T12" fmla="*/ 2147483647 w 267"/>
              <a:gd name="T13" fmla="*/ 2147483647 h 992"/>
              <a:gd name="T14" fmla="*/ 2147483647 w 267"/>
              <a:gd name="T15" fmla="*/ 2147483647 h 992"/>
              <a:gd name="T16" fmla="*/ 2147483647 w 267"/>
              <a:gd name="T17" fmla="*/ 2147483647 h 992"/>
              <a:gd name="T18" fmla="*/ 0 w 267"/>
              <a:gd name="T19" fmla="*/ 2147483647 h 992"/>
              <a:gd name="T20" fmla="*/ 2147483647 w 267"/>
              <a:gd name="T21" fmla="*/ 2147483647 h 9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7"/>
              <a:gd name="T34" fmla="*/ 0 h 992"/>
              <a:gd name="T35" fmla="*/ 267 w 267"/>
              <a:gd name="T36" fmla="*/ 992 h 9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7" h="992">
                <a:moveTo>
                  <a:pt x="167" y="34"/>
                </a:moveTo>
                <a:lnTo>
                  <a:pt x="167" y="659"/>
                </a:lnTo>
                <a:cubicBezTo>
                  <a:pt x="167" y="677"/>
                  <a:pt x="152" y="692"/>
                  <a:pt x="133" y="692"/>
                </a:cubicBezTo>
                <a:cubicBezTo>
                  <a:pt x="115" y="692"/>
                  <a:pt x="100" y="677"/>
                  <a:pt x="100" y="659"/>
                </a:cubicBezTo>
                <a:lnTo>
                  <a:pt x="100" y="34"/>
                </a:lnTo>
                <a:cubicBezTo>
                  <a:pt x="100" y="15"/>
                  <a:pt x="115" y="0"/>
                  <a:pt x="133" y="0"/>
                </a:cubicBezTo>
                <a:cubicBezTo>
                  <a:pt x="152" y="0"/>
                  <a:pt x="167" y="15"/>
                  <a:pt x="167" y="34"/>
                </a:cubicBezTo>
                <a:close/>
                <a:moveTo>
                  <a:pt x="267" y="592"/>
                </a:moveTo>
                <a:lnTo>
                  <a:pt x="133" y="992"/>
                </a:lnTo>
                <a:lnTo>
                  <a:pt x="0" y="592"/>
                </a:lnTo>
                <a:lnTo>
                  <a:pt x="267" y="592"/>
                </a:lnTo>
                <a:close/>
              </a:path>
            </a:pathLst>
          </a:custGeom>
          <a:solidFill>
            <a:srgbClr val="0000FF"/>
          </a:solidFill>
          <a:ln w="1588">
            <a:solidFill>
              <a:srgbClr val="0000FF"/>
            </a:solidFill>
            <a:bevel/>
            <a:headEnd/>
            <a:tailEnd/>
          </a:ln>
        </p:spPr>
        <p:txBody>
          <a:bodyPr/>
          <a:lstStyle/>
          <a:p>
            <a:endParaRPr lang="zh-CN" altLang="en-US">
              <a:solidFill>
                <a:schemeClr val="accent3">
                  <a:lumMod val="75000"/>
                </a:schemeClr>
              </a:solidFill>
              <a:ea typeface="宋体" pitchFamily="2" charset="-122"/>
            </a:endParaRPr>
          </a:p>
        </p:txBody>
      </p:sp>
      <p:sp>
        <p:nvSpPr>
          <p:cNvPr id="43061" name="Freeform 59"/>
          <p:cNvSpPr>
            <a:spLocks noEditPoints="1"/>
          </p:cNvSpPr>
          <p:nvPr/>
        </p:nvSpPr>
        <p:spPr bwMode="auto">
          <a:xfrm>
            <a:off x="5043488" y="4910138"/>
            <a:ext cx="73025" cy="508000"/>
          </a:xfrm>
          <a:custGeom>
            <a:avLst/>
            <a:gdLst>
              <a:gd name="T0" fmla="*/ 2147483647 w 267"/>
              <a:gd name="T1" fmla="*/ 2147483647 h 1833"/>
              <a:gd name="T2" fmla="*/ 2147483647 w 267"/>
              <a:gd name="T3" fmla="*/ 2147483647 h 1833"/>
              <a:gd name="T4" fmla="*/ 2147483647 w 267"/>
              <a:gd name="T5" fmla="*/ 2147483647 h 1833"/>
              <a:gd name="T6" fmla="*/ 2147483647 w 267"/>
              <a:gd name="T7" fmla="*/ 2147483647 h 1833"/>
              <a:gd name="T8" fmla="*/ 2147483647 w 267"/>
              <a:gd name="T9" fmla="*/ 2147483647 h 1833"/>
              <a:gd name="T10" fmla="*/ 2147483647 w 267"/>
              <a:gd name="T11" fmla="*/ 0 h 1833"/>
              <a:gd name="T12" fmla="*/ 2147483647 w 267"/>
              <a:gd name="T13" fmla="*/ 2147483647 h 1833"/>
              <a:gd name="T14" fmla="*/ 2147483647 w 267"/>
              <a:gd name="T15" fmla="*/ 2147483647 h 1833"/>
              <a:gd name="T16" fmla="*/ 2147483647 w 267"/>
              <a:gd name="T17" fmla="*/ 2147483647 h 1833"/>
              <a:gd name="T18" fmla="*/ 0 w 267"/>
              <a:gd name="T19" fmla="*/ 2147483647 h 1833"/>
              <a:gd name="T20" fmla="*/ 2147483647 w 267"/>
              <a:gd name="T21" fmla="*/ 2147483647 h 1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7"/>
              <a:gd name="T34" fmla="*/ 0 h 1833"/>
              <a:gd name="T35" fmla="*/ 267 w 267"/>
              <a:gd name="T36" fmla="*/ 1833 h 1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7" h="1833">
                <a:moveTo>
                  <a:pt x="160" y="33"/>
                </a:moveTo>
                <a:lnTo>
                  <a:pt x="167" y="1500"/>
                </a:lnTo>
                <a:cubicBezTo>
                  <a:pt x="167" y="1518"/>
                  <a:pt x="152" y="1533"/>
                  <a:pt x="134" y="1533"/>
                </a:cubicBezTo>
                <a:cubicBezTo>
                  <a:pt x="116" y="1534"/>
                  <a:pt x="101" y="1519"/>
                  <a:pt x="101" y="1500"/>
                </a:cubicBezTo>
                <a:lnTo>
                  <a:pt x="94" y="34"/>
                </a:lnTo>
                <a:cubicBezTo>
                  <a:pt x="94" y="15"/>
                  <a:pt x="109" y="0"/>
                  <a:pt x="127" y="0"/>
                </a:cubicBezTo>
                <a:cubicBezTo>
                  <a:pt x="145" y="0"/>
                  <a:pt x="160" y="15"/>
                  <a:pt x="160" y="33"/>
                </a:cubicBezTo>
                <a:close/>
                <a:moveTo>
                  <a:pt x="267" y="1433"/>
                </a:moveTo>
                <a:lnTo>
                  <a:pt x="135" y="1833"/>
                </a:lnTo>
                <a:lnTo>
                  <a:pt x="0" y="1434"/>
                </a:lnTo>
                <a:lnTo>
                  <a:pt x="267" y="1433"/>
                </a:lnTo>
                <a:close/>
              </a:path>
            </a:pathLst>
          </a:custGeom>
          <a:solidFill>
            <a:srgbClr val="0000FF"/>
          </a:solidFill>
          <a:ln w="1588">
            <a:solidFill>
              <a:srgbClr val="0000FF"/>
            </a:solidFill>
            <a:bevel/>
            <a:headEnd/>
            <a:tailEnd/>
          </a:ln>
        </p:spPr>
        <p:txBody>
          <a:bodyPr/>
          <a:lstStyle/>
          <a:p>
            <a:endParaRPr lang="zh-CN" altLang="en-US">
              <a:solidFill>
                <a:schemeClr val="accent3">
                  <a:lumMod val="75000"/>
                </a:schemeClr>
              </a:solidFill>
              <a:ea typeface="宋体" pitchFamily="2" charset="-122"/>
            </a:endParaRPr>
          </a:p>
        </p:txBody>
      </p:sp>
      <p:sp>
        <p:nvSpPr>
          <p:cNvPr id="43062" name="Freeform 60"/>
          <p:cNvSpPr>
            <a:spLocks noEditPoints="1"/>
          </p:cNvSpPr>
          <p:nvPr/>
        </p:nvSpPr>
        <p:spPr bwMode="auto">
          <a:xfrm>
            <a:off x="5051425" y="4246563"/>
            <a:ext cx="74613" cy="506412"/>
          </a:xfrm>
          <a:custGeom>
            <a:avLst/>
            <a:gdLst>
              <a:gd name="T0" fmla="*/ 2147483647 w 266"/>
              <a:gd name="T1" fmla="*/ 2147483647 h 1833"/>
              <a:gd name="T2" fmla="*/ 2147483647 w 266"/>
              <a:gd name="T3" fmla="*/ 2147483647 h 1833"/>
              <a:gd name="T4" fmla="*/ 2147483647 w 266"/>
              <a:gd name="T5" fmla="*/ 2147483647 h 1833"/>
              <a:gd name="T6" fmla="*/ 2147483647 w 266"/>
              <a:gd name="T7" fmla="*/ 2147483647 h 1833"/>
              <a:gd name="T8" fmla="*/ 2147483647 w 266"/>
              <a:gd name="T9" fmla="*/ 2147483647 h 1833"/>
              <a:gd name="T10" fmla="*/ 2147483647 w 266"/>
              <a:gd name="T11" fmla="*/ 0 h 1833"/>
              <a:gd name="T12" fmla="*/ 2147483647 w 266"/>
              <a:gd name="T13" fmla="*/ 2147483647 h 1833"/>
              <a:gd name="T14" fmla="*/ 2147483647 w 266"/>
              <a:gd name="T15" fmla="*/ 2147483647 h 1833"/>
              <a:gd name="T16" fmla="*/ 2147483647 w 266"/>
              <a:gd name="T17" fmla="*/ 2147483647 h 1833"/>
              <a:gd name="T18" fmla="*/ 0 w 266"/>
              <a:gd name="T19" fmla="*/ 2147483647 h 1833"/>
              <a:gd name="T20" fmla="*/ 2147483647 w 266"/>
              <a:gd name="T21" fmla="*/ 2147483647 h 1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
              <a:gd name="T34" fmla="*/ 0 h 1833"/>
              <a:gd name="T35" fmla="*/ 266 w 266"/>
              <a:gd name="T36" fmla="*/ 1833 h 1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 h="1833">
                <a:moveTo>
                  <a:pt x="160" y="33"/>
                </a:moveTo>
                <a:lnTo>
                  <a:pt x="167" y="1500"/>
                </a:lnTo>
                <a:cubicBezTo>
                  <a:pt x="167" y="1518"/>
                  <a:pt x="152" y="1533"/>
                  <a:pt x="133" y="1533"/>
                </a:cubicBezTo>
                <a:cubicBezTo>
                  <a:pt x="115" y="1534"/>
                  <a:pt x="100" y="1519"/>
                  <a:pt x="100" y="1500"/>
                </a:cubicBezTo>
                <a:lnTo>
                  <a:pt x="93" y="34"/>
                </a:lnTo>
                <a:cubicBezTo>
                  <a:pt x="93" y="15"/>
                  <a:pt x="108" y="0"/>
                  <a:pt x="126" y="0"/>
                </a:cubicBezTo>
                <a:cubicBezTo>
                  <a:pt x="145" y="0"/>
                  <a:pt x="160" y="15"/>
                  <a:pt x="160" y="33"/>
                </a:cubicBezTo>
                <a:close/>
                <a:moveTo>
                  <a:pt x="266" y="1433"/>
                </a:moveTo>
                <a:lnTo>
                  <a:pt x="135" y="1833"/>
                </a:lnTo>
                <a:lnTo>
                  <a:pt x="0" y="1434"/>
                </a:lnTo>
                <a:lnTo>
                  <a:pt x="266" y="1433"/>
                </a:lnTo>
                <a:close/>
              </a:path>
            </a:pathLst>
          </a:custGeom>
          <a:solidFill>
            <a:srgbClr val="0000FF"/>
          </a:solidFill>
          <a:ln w="1588">
            <a:solidFill>
              <a:srgbClr val="0000FF"/>
            </a:solidFill>
            <a:bevel/>
            <a:headEnd/>
            <a:tailEnd/>
          </a:ln>
        </p:spPr>
        <p:txBody>
          <a:bodyPr/>
          <a:lstStyle/>
          <a:p>
            <a:endParaRPr lang="zh-CN" altLang="en-US">
              <a:solidFill>
                <a:schemeClr val="accent3">
                  <a:lumMod val="75000"/>
                </a:schemeClr>
              </a:solidFill>
              <a:ea typeface="宋体" pitchFamily="2" charset="-122"/>
            </a:endParaRPr>
          </a:p>
        </p:txBody>
      </p:sp>
      <p:sp>
        <p:nvSpPr>
          <p:cNvPr id="43063" name="Freeform 61"/>
          <p:cNvSpPr>
            <a:spLocks noEditPoints="1"/>
          </p:cNvSpPr>
          <p:nvPr/>
        </p:nvSpPr>
        <p:spPr bwMode="auto">
          <a:xfrm>
            <a:off x="4265613" y="3978275"/>
            <a:ext cx="581025" cy="180975"/>
          </a:xfrm>
          <a:custGeom>
            <a:avLst/>
            <a:gdLst>
              <a:gd name="T0" fmla="*/ 2147483647 w 2104"/>
              <a:gd name="T1" fmla="*/ 2147483647 h 653"/>
              <a:gd name="T2" fmla="*/ 2147483647 w 2104"/>
              <a:gd name="T3" fmla="*/ 2147483647 h 653"/>
              <a:gd name="T4" fmla="*/ 2147483647 w 2104"/>
              <a:gd name="T5" fmla="*/ 2147483647 h 653"/>
              <a:gd name="T6" fmla="*/ 2147483647 w 2104"/>
              <a:gd name="T7" fmla="*/ 2147483647 h 653"/>
              <a:gd name="T8" fmla="*/ 2147483647 w 2104"/>
              <a:gd name="T9" fmla="*/ 2147483647 h 653"/>
              <a:gd name="T10" fmla="*/ 2147483647 w 2104"/>
              <a:gd name="T11" fmla="*/ 2147483647 h 653"/>
              <a:gd name="T12" fmla="*/ 2147483647 w 2104"/>
              <a:gd name="T13" fmla="*/ 2147483647 h 653"/>
              <a:gd name="T14" fmla="*/ 2147483647 w 2104"/>
              <a:gd name="T15" fmla="*/ 2147483647 h 653"/>
              <a:gd name="T16" fmla="*/ 2147483647 w 2104"/>
              <a:gd name="T17" fmla="*/ 2147483647 h 653"/>
              <a:gd name="T18" fmla="*/ 2147483647 w 2104"/>
              <a:gd name="T19" fmla="*/ 2147483647 h 653"/>
              <a:gd name="T20" fmla="*/ 2147483647 w 2104"/>
              <a:gd name="T21" fmla="*/ 2147483647 h 653"/>
              <a:gd name="T22" fmla="*/ 2147483647 w 2104"/>
              <a:gd name="T23" fmla="*/ 2147483647 h 653"/>
              <a:gd name="T24" fmla="*/ 2147483647 w 2104"/>
              <a:gd name="T25" fmla="*/ 2147483647 h 653"/>
              <a:gd name="T26" fmla="*/ 2147483647 w 2104"/>
              <a:gd name="T27" fmla="*/ 2147483647 h 653"/>
              <a:gd name="T28" fmla="*/ 2147483647 w 2104"/>
              <a:gd name="T29" fmla="*/ 2147483647 h 653"/>
              <a:gd name="T30" fmla="*/ 2147483647 w 2104"/>
              <a:gd name="T31" fmla="*/ 2147483647 h 653"/>
              <a:gd name="T32" fmla="*/ 2147483647 w 2104"/>
              <a:gd name="T33" fmla="*/ 2147483647 h 653"/>
              <a:gd name="T34" fmla="*/ 2147483647 w 2104"/>
              <a:gd name="T35" fmla="*/ 2147483647 h 653"/>
              <a:gd name="T36" fmla="*/ 2147483647 w 2104"/>
              <a:gd name="T37" fmla="*/ 2147483647 h 653"/>
              <a:gd name="T38" fmla="*/ 2147483647 w 2104"/>
              <a:gd name="T39" fmla="*/ 2147483647 h 653"/>
              <a:gd name="T40" fmla="*/ 2147483647 w 2104"/>
              <a:gd name="T41" fmla="*/ 2147483647 h 653"/>
              <a:gd name="T42" fmla="*/ 2147483647 w 2104"/>
              <a:gd name="T43" fmla="*/ 2147483647 h 653"/>
              <a:gd name="T44" fmla="*/ 2147483647 w 2104"/>
              <a:gd name="T45" fmla="*/ 2147483647 h 653"/>
              <a:gd name="T46" fmla="*/ 2147483647 w 2104"/>
              <a:gd name="T47" fmla="*/ 2147483647 h 653"/>
              <a:gd name="T48" fmla="*/ 2147483647 w 2104"/>
              <a:gd name="T49" fmla="*/ 2147483647 h 653"/>
              <a:gd name="T50" fmla="*/ 2147483647 w 2104"/>
              <a:gd name="T51" fmla="*/ 2147483647 h 653"/>
              <a:gd name="T52" fmla="*/ 2147483647 w 2104"/>
              <a:gd name="T53" fmla="*/ 2147483647 h 653"/>
              <a:gd name="T54" fmla="*/ 2147483647 w 2104"/>
              <a:gd name="T55" fmla="*/ 2147483647 h 653"/>
              <a:gd name="T56" fmla="*/ 2147483647 w 2104"/>
              <a:gd name="T57" fmla="*/ 2147483647 h 653"/>
              <a:gd name="T58" fmla="*/ 2147483647 w 2104"/>
              <a:gd name="T59" fmla="*/ 2147483647 h 653"/>
              <a:gd name="T60" fmla="*/ 2147483647 w 2104"/>
              <a:gd name="T61" fmla="*/ 2147483647 h 653"/>
              <a:gd name="T62" fmla="*/ 2147483647 w 2104"/>
              <a:gd name="T63" fmla="*/ 2147483647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04"/>
              <a:gd name="T97" fmla="*/ 0 h 653"/>
              <a:gd name="T98" fmla="*/ 2104 w 2104"/>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04" h="653">
                <a:moveTo>
                  <a:pt x="46" y="5"/>
                </a:moveTo>
                <a:lnTo>
                  <a:pt x="238" y="61"/>
                </a:lnTo>
                <a:cubicBezTo>
                  <a:pt x="256" y="66"/>
                  <a:pt x="266" y="84"/>
                  <a:pt x="261" y="102"/>
                </a:cubicBezTo>
                <a:cubicBezTo>
                  <a:pt x="256" y="120"/>
                  <a:pt x="238" y="130"/>
                  <a:pt x="220" y="125"/>
                </a:cubicBezTo>
                <a:lnTo>
                  <a:pt x="28" y="69"/>
                </a:lnTo>
                <a:cubicBezTo>
                  <a:pt x="10" y="64"/>
                  <a:pt x="0" y="45"/>
                  <a:pt x="5" y="28"/>
                </a:cubicBezTo>
                <a:cubicBezTo>
                  <a:pt x="10" y="10"/>
                  <a:pt x="29" y="0"/>
                  <a:pt x="46" y="5"/>
                </a:cubicBezTo>
                <a:close/>
                <a:moveTo>
                  <a:pt x="495" y="135"/>
                </a:moveTo>
                <a:lnTo>
                  <a:pt x="687" y="191"/>
                </a:lnTo>
                <a:cubicBezTo>
                  <a:pt x="704" y="196"/>
                  <a:pt x="715" y="214"/>
                  <a:pt x="709" y="232"/>
                </a:cubicBezTo>
                <a:cubicBezTo>
                  <a:pt x="704" y="250"/>
                  <a:pt x="686" y="260"/>
                  <a:pt x="668" y="255"/>
                </a:cubicBezTo>
                <a:lnTo>
                  <a:pt x="476" y="199"/>
                </a:lnTo>
                <a:cubicBezTo>
                  <a:pt x="458" y="194"/>
                  <a:pt x="448" y="175"/>
                  <a:pt x="453" y="158"/>
                </a:cubicBezTo>
                <a:cubicBezTo>
                  <a:pt x="458" y="140"/>
                  <a:pt x="477" y="130"/>
                  <a:pt x="495" y="135"/>
                </a:cubicBezTo>
                <a:close/>
                <a:moveTo>
                  <a:pt x="943" y="265"/>
                </a:moveTo>
                <a:lnTo>
                  <a:pt x="1135" y="321"/>
                </a:lnTo>
                <a:cubicBezTo>
                  <a:pt x="1152" y="326"/>
                  <a:pt x="1163" y="344"/>
                  <a:pt x="1158" y="362"/>
                </a:cubicBezTo>
                <a:cubicBezTo>
                  <a:pt x="1152" y="380"/>
                  <a:pt x="1134" y="390"/>
                  <a:pt x="1116" y="385"/>
                </a:cubicBezTo>
                <a:lnTo>
                  <a:pt x="924" y="329"/>
                </a:lnTo>
                <a:cubicBezTo>
                  <a:pt x="906" y="324"/>
                  <a:pt x="896" y="305"/>
                  <a:pt x="901" y="288"/>
                </a:cubicBezTo>
                <a:cubicBezTo>
                  <a:pt x="907" y="270"/>
                  <a:pt x="925" y="260"/>
                  <a:pt x="943" y="265"/>
                </a:cubicBezTo>
                <a:close/>
                <a:moveTo>
                  <a:pt x="1391" y="395"/>
                </a:moveTo>
                <a:lnTo>
                  <a:pt x="1583" y="451"/>
                </a:lnTo>
                <a:cubicBezTo>
                  <a:pt x="1601" y="456"/>
                  <a:pt x="1611" y="475"/>
                  <a:pt x="1606" y="492"/>
                </a:cubicBezTo>
                <a:cubicBezTo>
                  <a:pt x="1601" y="510"/>
                  <a:pt x="1582" y="520"/>
                  <a:pt x="1564" y="515"/>
                </a:cubicBezTo>
                <a:lnTo>
                  <a:pt x="1372" y="459"/>
                </a:lnTo>
                <a:cubicBezTo>
                  <a:pt x="1355" y="454"/>
                  <a:pt x="1344" y="436"/>
                  <a:pt x="1350" y="418"/>
                </a:cubicBezTo>
                <a:cubicBezTo>
                  <a:pt x="1355" y="400"/>
                  <a:pt x="1373" y="390"/>
                  <a:pt x="1391" y="395"/>
                </a:cubicBezTo>
                <a:close/>
                <a:moveTo>
                  <a:pt x="1757" y="397"/>
                </a:moveTo>
                <a:lnTo>
                  <a:pt x="2104" y="637"/>
                </a:lnTo>
                <a:lnTo>
                  <a:pt x="1682" y="653"/>
                </a:lnTo>
                <a:lnTo>
                  <a:pt x="1757" y="397"/>
                </a:lnTo>
                <a:close/>
              </a:path>
            </a:pathLst>
          </a:custGeom>
          <a:solidFill>
            <a:srgbClr val="FF0000"/>
          </a:solidFill>
          <a:ln w="1588">
            <a:solidFill>
              <a:srgbClr val="FF0000"/>
            </a:solidFill>
            <a:bevel/>
            <a:headEnd/>
            <a:tailEnd/>
          </a:ln>
        </p:spPr>
        <p:txBody>
          <a:bodyPr/>
          <a:lstStyle/>
          <a:p>
            <a:endParaRPr lang="zh-CN" altLang="en-US">
              <a:solidFill>
                <a:schemeClr val="accent3">
                  <a:lumMod val="75000"/>
                </a:schemeClr>
              </a:solidFill>
              <a:ea typeface="宋体" pitchFamily="2" charset="-122"/>
            </a:endParaRPr>
          </a:p>
        </p:txBody>
      </p:sp>
      <p:sp>
        <p:nvSpPr>
          <p:cNvPr id="43064" name="Freeform 62"/>
          <p:cNvSpPr>
            <a:spLocks noEditPoints="1"/>
          </p:cNvSpPr>
          <p:nvPr/>
        </p:nvSpPr>
        <p:spPr bwMode="auto">
          <a:xfrm>
            <a:off x="4265613" y="5287963"/>
            <a:ext cx="581025" cy="180975"/>
          </a:xfrm>
          <a:custGeom>
            <a:avLst/>
            <a:gdLst>
              <a:gd name="T0" fmla="*/ 2147483647 w 2104"/>
              <a:gd name="T1" fmla="*/ 2147483647 h 654"/>
              <a:gd name="T2" fmla="*/ 2147483647 w 2104"/>
              <a:gd name="T3" fmla="*/ 2147483647 h 654"/>
              <a:gd name="T4" fmla="*/ 2147483647 w 2104"/>
              <a:gd name="T5" fmla="*/ 2147483647 h 654"/>
              <a:gd name="T6" fmla="*/ 2147483647 w 2104"/>
              <a:gd name="T7" fmla="*/ 2147483647 h 654"/>
              <a:gd name="T8" fmla="*/ 2147483647 w 2104"/>
              <a:gd name="T9" fmla="*/ 2147483647 h 654"/>
              <a:gd name="T10" fmla="*/ 2147483647 w 2104"/>
              <a:gd name="T11" fmla="*/ 2147483647 h 654"/>
              <a:gd name="T12" fmla="*/ 2147483647 w 2104"/>
              <a:gd name="T13" fmla="*/ 2147483647 h 654"/>
              <a:gd name="T14" fmla="*/ 2147483647 w 2104"/>
              <a:gd name="T15" fmla="*/ 2147483647 h 654"/>
              <a:gd name="T16" fmla="*/ 2147483647 w 2104"/>
              <a:gd name="T17" fmla="*/ 2147483647 h 654"/>
              <a:gd name="T18" fmla="*/ 2147483647 w 2104"/>
              <a:gd name="T19" fmla="*/ 2147483647 h 654"/>
              <a:gd name="T20" fmla="*/ 2147483647 w 2104"/>
              <a:gd name="T21" fmla="*/ 2147483647 h 654"/>
              <a:gd name="T22" fmla="*/ 2147483647 w 2104"/>
              <a:gd name="T23" fmla="*/ 2147483647 h 654"/>
              <a:gd name="T24" fmla="*/ 2147483647 w 2104"/>
              <a:gd name="T25" fmla="*/ 2147483647 h 654"/>
              <a:gd name="T26" fmla="*/ 2147483647 w 2104"/>
              <a:gd name="T27" fmla="*/ 2147483647 h 654"/>
              <a:gd name="T28" fmla="*/ 2147483647 w 2104"/>
              <a:gd name="T29" fmla="*/ 2147483647 h 654"/>
              <a:gd name="T30" fmla="*/ 2147483647 w 2104"/>
              <a:gd name="T31" fmla="*/ 2147483647 h 654"/>
              <a:gd name="T32" fmla="*/ 2147483647 w 2104"/>
              <a:gd name="T33" fmla="*/ 2147483647 h 654"/>
              <a:gd name="T34" fmla="*/ 2147483647 w 2104"/>
              <a:gd name="T35" fmla="*/ 2147483647 h 654"/>
              <a:gd name="T36" fmla="*/ 2147483647 w 2104"/>
              <a:gd name="T37" fmla="*/ 2147483647 h 654"/>
              <a:gd name="T38" fmla="*/ 2147483647 w 2104"/>
              <a:gd name="T39" fmla="*/ 2147483647 h 654"/>
              <a:gd name="T40" fmla="*/ 2147483647 w 2104"/>
              <a:gd name="T41" fmla="*/ 2147483647 h 654"/>
              <a:gd name="T42" fmla="*/ 2147483647 w 2104"/>
              <a:gd name="T43" fmla="*/ 2147483647 h 654"/>
              <a:gd name="T44" fmla="*/ 2147483647 w 2104"/>
              <a:gd name="T45" fmla="*/ 2147483647 h 654"/>
              <a:gd name="T46" fmla="*/ 2147483647 w 2104"/>
              <a:gd name="T47" fmla="*/ 2147483647 h 654"/>
              <a:gd name="T48" fmla="*/ 2147483647 w 2104"/>
              <a:gd name="T49" fmla="*/ 2147483647 h 654"/>
              <a:gd name="T50" fmla="*/ 2147483647 w 2104"/>
              <a:gd name="T51" fmla="*/ 2147483647 h 654"/>
              <a:gd name="T52" fmla="*/ 2147483647 w 2104"/>
              <a:gd name="T53" fmla="*/ 2147483647 h 654"/>
              <a:gd name="T54" fmla="*/ 2147483647 w 2104"/>
              <a:gd name="T55" fmla="*/ 2147483647 h 654"/>
              <a:gd name="T56" fmla="*/ 2147483647 w 2104"/>
              <a:gd name="T57" fmla="*/ 2147483647 h 654"/>
              <a:gd name="T58" fmla="*/ 2147483647 w 2104"/>
              <a:gd name="T59" fmla="*/ 2147483647 h 654"/>
              <a:gd name="T60" fmla="*/ 2147483647 w 2104"/>
              <a:gd name="T61" fmla="*/ 2147483647 h 654"/>
              <a:gd name="T62" fmla="*/ 2147483647 w 2104"/>
              <a:gd name="T63" fmla="*/ 2147483647 h 6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04"/>
              <a:gd name="T97" fmla="*/ 0 h 654"/>
              <a:gd name="T98" fmla="*/ 2104 w 2104"/>
              <a:gd name="T99" fmla="*/ 654 h 6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04" h="654">
                <a:moveTo>
                  <a:pt x="46" y="5"/>
                </a:moveTo>
                <a:lnTo>
                  <a:pt x="238" y="61"/>
                </a:lnTo>
                <a:cubicBezTo>
                  <a:pt x="256" y="66"/>
                  <a:pt x="266" y="85"/>
                  <a:pt x="261" y="102"/>
                </a:cubicBezTo>
                <a:cubicBezTo>
                  <a:pt x="256" y="120"/>
                  <a:pt x="238" y="130"/>
                  <a:pt x="220" y="125"/>
                </a:cubicBezTo>
                <a:lnTo>
                  <a:pt x="28" y="69"/>
                </a:lnTo>
                <a:cubicBezTo>
                  <a:pt x="10" y="64"/>
                  <a:pt x="0" y="46"/>
                  <a:pt x="5" y="28"/>
                </a:cubicBezTo>
                <a:cubicBezTo>
                  <a:pt x="10" y="10"/>
                  <a:pt x="29" y="0"/>
                  <a:pt x="46" y="5"/>
                </a:cubicBezTo>
                <a:close/>
                <a:moveTo>
                  <a:pt x="495" y="135"/>
                </a:moveTo>
                <a:lnTo>
                  <a:pt x="687" y="191"/>
                </a:lnTo>
                <a:cubicBezTo>
                  <a:pt x="704" y="196"/>
                  <a:pt x="715" y="215"/>
                  <a:pt x="709" y="232"/>
                </a:cubicBezTo>
                <a:cubicBezTo>
                  <a:pt x="704" y="250"/>
                  <a:pt x="686" y="260"/>
                  <a:pt x="668" y="255"/>
                </a:cubicBezTo>
                <a:lnTo>
                  <a:pt x="476" y="199"/>
                </a:lnTo>
                <a:cubicBezTo>
                  <a:pt x="458" y="194"/>
                  <a:pt x="448" y="176"/>
                  <a:pt x="453" y="158"/>
                </a:cubicBezTo>
                <a:cubicBezTo>
                  <a:pt x="458" y="140"/>
                  <a:pt x="477" y="130"/>
                  <a:pt x="495" y="135"/>
                </a:cubicBezTo>
                <a:close/>
                <a:moveTo>
                  <a:pt x="943" y="265"/>
                </a:moveTo>
                <a:lnTo>
                  <a:pt x="1135" y="321"/>
                </a:lnTo>
                <a:cubicBezTo>
                  <a:pt x="1152" y="326"/>
                  <a:pt x="1163" y="345"/>
                  <a:pt x="1158" y="362"/>
                </a:cubicBezTo>
                <a:cubicBezTo>
                  <a:pt x="1152" y="380"/>
                  <a:pt x="1134" y="390"/>
                  <a:pt x="1116" y="385"/>
                </a:cubicBezTo>
                <a:lnTo>
                  <a:pt x="924" y="329"/>
                </a:lnTo>
                <a:cubicBezTo>
                  <a:pt x="906" y="324"/>
                  <a:pt x="896" y="306"/>
                  <a:pt x="901" y="288"/>
                </a:cubicBezTo>
                <a:cubicBezTo>
                  <a:pt x="907" y="270"/>
                  <a:pt x="925" y="260"/>
                  <a:pt x="943" y="265"/>
                </a:cubicBezTo>
                <a:close/>
                <a:moveTo>
                  <a:pt x="1391" y="395"/>
                </a:moveTo>
                <a:lnTo>
                  <a:pt x="1583" y="451"/>
                </a:lnTo>
                <a:cubicBezTo>
                  <a:pt x="1601" y="456"/>
                  <a:pt x="1611" y="475"/>
                  <a:pt x="1606" y="493"/>
                </a:cubicBezTo>
                <a:cubicBezTo>
                  <a:pt x="1601" y="510"/>
                  <a:pt x="1582" y="520"/>
                  <a:pt x="1564" y="515"/>
                </a:cubicBezTo>
                <a:lnTo>
                  <a:pt x="1372" y="459"/>
                </a:lnTo>
                <a:cubicBezTo>
                  <a:pt x="1355" y="454"/>
                  <a:pt x="1344" y="436"/>
                  <a:pt x="1350" y="418"/>
                </a:cubicBezTo>
                <a:cubicBezTo>
                  <a:pt x="1355" y="400"/>
                  <a:pt x="1373" y="390"/>
                  <a:pt x="1391" y="395"/>
                </a:cubicBezTo>
                <a:close/>
                <a:moveTo>
                  <a:pt x="1757" y="398"/>
                </a:moveTo>
                <a:lnTo>
                  <a:pt x="2104" y="637"/>
                </a:lnTo>
                <a:lnTo>
                  <a:pt x="1682" y="654"/>
                </a:lnTo>
                <a:lnTo>
                  <a:pt x="1757" y="398"/>
                </a:lnTo>
                <a:close/>
              </a:path>
            </a:pathLst>
          </a:custGeom>
          <a:solidFill>
            <a:srgbClr val="FF0000"/>
          </a:solidFill>
          <a:ln w="1588">
            <a:solidFill>
              <a:srgbClr val="FF0000"/>
            </a:solidFill>
            <a:bevel/>
            <a:headEnd/>
            <a:tailEnd/>
          </a:ln>
        </p:spPr>
        <p:txBody>
          <a:bodyPr/>
          <a:lstStyle/>
          <a:p>
            <a:endParaRPr lang="zh-CN" altLang="en-US">
              <a:solidFill>
                <a:schemeClr val="accent3">
                  <a:lumMod val="75000"/>
                </a:schemeClr>
              </a:solidFill>
              <a:ea typeface="宋体" pitchFamily="2" charset="-122"/>
            </a:endParaRPr>
          </a:p>
        </p:txBody>
      </p:sp>
      <p:sp>
        <p:nvSpPr>
          <p:cNvPr id="43065" name="Freeform 63"/>
          <p:cNvSpPr>
            <a:spLocks noEditPoints="1"/>
          </p:cNvSpPr>
          <p:nvPr/>
        </p:nvSpPr>
        <p:spPr bwMode="auto">
          <a:xfrm>
            <a:off x="4303713" y="4881563"/>
            <a:ext cx="514350" cy="808037"/>
          </a:xfrm>
          <a:custGeom>
            <a:avLst/>
            <a:gdLst>
              <a:gd name="T0" fmla="*/ 2147483647 w 1863"/>
              <a:gd name="T1" fmla="*/ 2147483647 h 2922"/>
              <a:gd name="T2" fmla="*/ 2147483647 w 1863"/>
              <a:gd name="T3" fmla="*/ 2147483647 h 2922"/>
              <a:gd name="T4" fmla="*/ 2147483647 w 1863"/>
              <a:gd name="T5" fmla="*/ 2147483647 h 2922"/>
              <a:gd name="T6" fmla="*/ 2147483647 w 1863"/>
              <a:gd name="T7" fmla="*/ 2147483647 h 2922"/>
              <a:gd name="T8" fmla="*/ 2147483647 w 1863"/>
              <a:gd name="T9" fmla="*/ 2147483647 h 2922"/>
              <a:gd name="T10" fmla="*/ 2147483647 w 1863"/>
              <a:gd name="T11" fmla="*/ 2147483647 h 2922"/>
              <a:gd name="T12" fmla="*/ 2147483647 w 1863"/>
              <a:gd name="T13" fmla="*/ 2147483647 h 2922"/>
              <a:gd name="T14" fmla="*/ 2147483647 w 1863"/>
              <a:gd name="T15" fmla="*/ 2147483647 h 2922"/>
              <a:gd name="T16" fmla="*/ 2147483647 w 1863"/>
              <a:gd name="T17" fmla="*/ 2147483647 h 2922"/>
              <a:gd name="T18" fmla="*/ 2147483647 w 1863"/>
              <a:gd name="T19" fmla="*/ 2147483647 h 2922"/>
              <a:gd name="T20" fmla="*/ 2147483647 w 1863"/>
              <a:gd name="T21" fmla="*/ 2147483647 h 2922"/>
              <a:gd name="T22" fmla="*/ 2147483647 w 1863"/>
              <a:gd name="T23" fmla="*/ 2147483647 h 2922"/>
              <a:gd name="T24" fmla="*/ 2147483647 w 1863"/>
              <a:gd name="T25" fmla="*/ 2147483647 h 2922"/>
              <a:gd name="T26" fmla="*/ 2147483647 w 1863"/>
              <a:gd name="T27" fmla="*/ 2147483647 h 2922"/>
              <a:gd name="T28" fmla="*/ 2147483647 w 1863"/>
              <a:gd name="T29" fmla="*/ 2147483647 h 2922"/>
              <a:gd name="T30" fmla="*/ 2147483647 w 1863"/>
              <a:gd name="T31" fmla="*/ 2147483647 h 2922"/>
              <a:gd name="T32" fmla="*/ 2147483647 w 1863"/>
              <a:gd name="T33" fmla="*/ 2147483647 h 2922"/>
              <a:gd name="T34" fmla="*/ 2147483647 w 1863"/>
              <a:gd name="T35" fmla="*/ 2147483647 h 2922"/>
              <a:gd name="T36" fmla="*/ 2147483647 w 1863"/>
              <a:gd name="T37" fmla="*/ 2147483647 h 2922"/>
              <a:gd name="T38" fmla="*/ 2147483647 w 1863"/>
              <a:gd name="T39" fmla="*/ 2147483647 h 2922"/>
              <a:gd name="T40" fmla="*/ 2147483647 w 1863"/>
              <a:gd name="T41" fmla="*/ 2147483647 h 2922"/>
              <a:gd name="T42" fmla="*/ 2147483647 w 1863"/>
              <a:gd name="T43" fmla="*/ 2147483647 h 2922"/>
              <a:gd name="T44" fmla="*/ 2147483647 w 1863"/>
              <a:gd name="T45" fmla="*/ 2147483647 h 2922"/>
              <a:gd name="T46" fmla="*/ 2147483647 w 1863"/>
              <a:gd name="T47" fmla="*/ 2147483647 h 2922"/>
              <a:gd name="T48" fmla="*/ 2147483647 w 1863"/>
              <a:gd name="T49" fmla="*/ 2147483647 h 2922"/>
              <a:gd name="T50" fmla="*/ 2147483647 w 1863"/>
              <a:gd name="T51" fmla="*/ 2147483647 h 2922"/>
              <a:gd name="T52" fmla="*/ 2147483647 w 1863"/>
              <a:gd name="T53" fmla="*/ 2147483647 h 2922"/>
              <a:gd name="T54" fmla="*/ 2147483647 w 1863"/>
              <a:gd name="T55" fmla="*/ 2147483647 h 2922"/>
              <a:gd name="T56" fmla="*/ 2147483647 w 1863"/>
              <a:gd name="T57" fmla="*/ 2147483647 h 2922"/>
              <a:gd name="T58" fmla="*/ 2147483647 w 1863"/>
              <a:gd name="T59" fmla="*/ 2147483647 h 2922"/>
              <a:gd name="T60" fmla="*/ 2147483647 w 1863"/>
              <a:gd name="T61" fmla="*/ 2147483647 h 2922"/>
              <a:gd name="T62" fmla="*/ 2147483647 w 1863"/>
              <a:gd name="T63" fmla="*/ 2147483647 h 2922"/>
              <a:gd name="T64" fmla="*/ 2147483647 w 1863"/>
              <a:gd name="T65" fmla="*/ 2147483647 h 2922"/>
              <a:gd name="T66" fmla="*/ 2147483647 w 1863"/>
              <a:gd name="T67" fmla="*/ 2147483647 h 2922"/>
              <a:gd name="T68" fmla="*/ 2147483647 w 1863"/>
              <a:gd name="T69" fmla="*/ 2147483647 h 2922"/>
              <a:gd name="T70" fmla="*/ 2147483647 w 1863"/>
              <a:gd name="T71" fmla="*/ 2147483647 h 2922"/>
              <a:gd name="T72" fmla="*/ 2147483647 w 1863"/>
              <a:gd name="T73" fmla="*/ 2147483647 h 2922"/>
              <a:gd name="T74" fmla="*/ 2147483647 w 1863"/>
              <a:gd name="T75" fmla="*/ 2147483647 h 2922"/>
              <a:gd name="T76" fmla="*/ 2147483647 w 1863"/>
              <a:gd name="T77" fmla="*/ 2147483647 h 2922"/>
              <a:gd name="T78" fmla="*/ 2147483647 w 1863"/>
              <a:gd name="T79" fmla="*/ 2147483647 h 2922"/>
              <a:gd name="T80" fmla="*/ 2147483647 w 1863"/>
              <a:gd name="T81" fmla="*/ 2147483647 h 2922"/>
              <a:gd name="T82" fmla="*/ 2147483647 w 1863"/>
              <a:gd name="T83" fmla="*/ 2147483647 h 2922"/>
              <a:gd name="T84" fmla="*/ 2147483647 w 1863"/>
              <a:gd name="T85" fmla="*/ 2147483647 h 2922"/>
              <a:gd name="T86" fmla="*/ 2147483647 w 1863"/>
              <a:gd name="T87" fmla="*/ 2147483647 h 2922"/>
              <a:gd name="T88" fmla="*/ 2147483647 w 1863"/>
              <a:gd name="T89" fmla="*/ 2147483647 h 2922"/>
              <a:gd name="T90" fmla="*/ 2147483647 w 1863"/>
              <a:gd name="T91" fmla="*/ 2147483647 h 2922"/>
              <a:gd name="T92" fmla="*/ 2147483647 w 1863"/>
              <a:gd name="T93" fmla="*/ 2147483647 h 2922"/>
              <a:gd name="T94" fmla="*/ 2147483647 w 1863"/>
              <a:gd name="T95" fmla="*/ 2147483647 h 2922"/>
              <a:gd name="T96" fmla="*/ 2147483647 w 1863"/>
              <a:gd name="T97" fmla="*/ 2147483647 h 2922"/>
              <a:gd name="T98" fmla="*/ 2147483647 w 1863"/>
              <a:gd name="T99" fmla="*/ 2147483647 h 2922"/>
              <a:gd name="T100" fmla="*/ 0 w 1863"/>
              <a:gd name="T101" fmla="*/ 2147483647 h 2922"/>
              <a:gd name="T102" fmla="*/ 2147483647 w 1863"/>
              <a:gd name="T103" fmla="*/ 2147483647 h 2922"/>
              <a:gd name="T104" fmla="*/ 2147483647 w 1863"/>
              <a:gd name="T105" fmla="*/ 2147483647 h 29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3"/>
              <a:gd name="T160" fmla="*/ 0 h 2922"/>
              <a:gd name="T161" fmla="*/ 1863 w 1863"/>
              <a:gd name="T162" fmla="*/ 2922 h 29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3" h="2922">
                <a:moveTo>
                  <a:pt x="1853" y="56"/>
                </a:moveTo>
                <a:lnTo>
                  <a:pt x="1746" y="225"/>
                </a:lnTo>
                <a:cubicBezTo>
                  <a:pt x="1736" y="241"/>
                  <a:pt x="1716" y="245"/>
                  <a:pt x="1700" y="236"/>
                </a:cubicBezTo>
                <a:cubicBezTo>
                  <a:pt x="1685" y="226"/>
                  <a:pt x="1680" y="205"/>
                  <a:pt x="1690" y="190"/>
                </a:cubicBezTo>
                <a:lnTo>
                  <a:pt x="1797" y="21"/>
                </a:lnTo>
                <a:cubicBezTo>
                  <a:pt x="1807" y="5"/>
                  <a:pt x="1827" y="0"/>
                  <a:pt x="1843" y="10"/>
                </a:cubicBezTo>
                <a:cubicBezTo>
                  <a:pt x="1859" y="20"/>
                  <a:pt x="1863" y="41"/>
                  <a:pt x="1853" y="56"/>
                </a:cubicBezTo>
                <a:close/>
                <a:moveTo>
                  <a:pt x="1604" y="451"/>
                </a:moveTo>
                <a:lnTo>
                  <a:pt x="1497" y="620"/>
                </a:lnTo>
                <a:cubicBezTo>
                  <a:pt x="1487" y="635"/>
                  <a:pt x="1466" y="640"/>
                  <a:pt x="1451" y="630"/>
                </a:cubicBezTo>
                <a:cubicBezTo>
                  <a:pt x="1435" y="620"/>
                  <a:pt x="1431" y="600"/>
                  <a:pt x="1440" y="584"/>
                </a:cubicBezTo>
                <a:lnTo>
                  <a:pt x="1547" y="415"/>
                </a:lnTo>
                <a:cubicBezTo>
                  <a:pt x="1557" y="399"/>
                  <a:pt x="1578" y="395"/>
                  <a:pt x="1593" y="405"/>
                </a:cubicBezTo>
                <a:cubicBezTo>
                  <a:pt x="1609" y="414"/>
                  <a:pt x="1614" y="435"/>
                  <a:pt x="1604" y="451"/>
                </a:cubicBezTo>
                <a:close/>
                <a:moveTo>
                  <a:pt x="1354" y="845"/>
                </a:moveTo>
                <a:lnTo>
                  <a:pt x="1247" y="1014"/>
                </a:lnTo>
                <a:cubicBezTo>
                  <a:pt x="1237" y="1029"/>
                  <a:pt x="1217" y="1034"/>
                  <a:pt x="1201" y="1024"/>
                </a:cubicBezTo>
                <a:cubicBezTo>
                  <a:pt x="1186" y="1014"/>
                  <a:pt x="1181" y="994"/>
                  <a:pt x="1191" y="978"/>
                </a:cubicBezTo>
                <a:lnTo>
                  <a:pt x="1298" y="809"/>
                </a:lnTo>
                <a:cubicBezTo>
                  <a:pt x="1308" y="794"/>
                  <a:pt x="1328" y="789"/>
                  <a:pt x="1344" y="799"/>
                </a:cubicBezTo>
                <a:cubicBezTo>
                  <a:pt x="1359" y="809"/>
                  <a:pt x="1364" y="829"/>
                  <a:pt x="1354" y="845"/>
                </a:cubicBezTo>
                <a:close/>
                <a:moveTo>
                  <a:pt x="1105" y="1239"/>
                </a:moveTo>
                <a:lnTo>
                  <a:pt x="998" y="1408"/>
                </a:lnTo>
                <a:cubicBezTo>
                  <a:pt x="988" y="1424"/>
                  <a:pt x="967" y="1428"/>
                  <a:pt x="952" y="1419"/>
                </a:cubicBezTo>
                <a:cubicBezTo>
                  <a:pt x="936" y="1409"/>
                  <a:pt x="931" y="1388"/>
                  <a:pt x="941" y="1373"/>
                </a:cubicBezTo>
                <a:lnTo>
                  <a:pt x="1048" y="1204"/>
                </a:lnTo>
                <a:cubicBezTo>
                  <a:pt x="1058" y="1188"/>
                  <a:pt x="1079" y="1183"/>
                  <a:pt x="1094" y="1193"/>
                </a:cubicBezTo>
                <a:cubicBezTo>
                  <a:pt x="1110" y="1203"/>
                  <a:pt x="1114" y="1224"/>
                  <a:pt x="1105" y="1239"/>
                </a:cubicBezTo>
                <a:close/>
                <a:moveTo>
                  <a:pt x="855" y="1634"/>
                </a:moveTo>
                <a:lnTo>
                  <a:pt x="748" y="1803"/>
                </a:lnTo>
                <a:cubicBezTo>
                  <a:pt x="738" y="1818"/>
                  <a:pt x="718" y="1823"/>
                  <a:pt x="702" y="1813"/>
                </a:cubicBezTo>
                <a:cubicBezTo>
                  <a:pt x="686" y="1803"/>
                  <a:pt x="682" y="1782"/>
                  <a:pt x="692" y="1767"/>
                </a:cubicBezTo>
                <a:lnTo>
                  <a:pt x="799" y="1598"/>
                </a:lnTo>
                <a:cubicBezTo>
                  <a:pt x="808" y="1582"/>
                  <a:pt x="829" y="1578"/>
                  <a:pt x="845" y="1588"/>
                </a:cubicBezTo>
                <a:cubicBezTo>
                  <a:pt x="860" y="1597"/>
                  <a:pt x="865" y="1618"/>
                  <a:pt x="855" y="1634"/>
                </a:cubicBezTo>
                <a:close/>
                <a:moveTo>
                  <a:pt x="605" y="2028"/>
                </a:moveTo>
                <a:lnTo>
                  <a:pt x="498" y="2197"/>
                </a:lnTo>
                <a:cubicBezTo>
                  <a:pt x="489" y="2212"/>
                  <a:pt x="468" y="2217"/>
                  <a:pt x="452" y="2207"/>
                </a:cubicBezTo>
                <a:cubicBezTo>
                  <a:pt x="437" y="2197"/>
                  <a:pt x="432" y="2177"/>
                  <a:pt x="442" y="2161"/>
                </a:cubicBezTo>
                <a:lnTo>
                  <a:pt x="549" y="1992"/>
                </a:lnTo>
                <a:cubicBezTo>
                  <a:pt x="559" y="1977"/>
                  <a:pt x="579" y="1972"/>
                  <a:pt x="595" y="1982"/>
                </a:cubicBezTo>
                <a:cubicBezTo>
                  <a:pt x="611" y="1992"/>
                  <a:pt x="615" y="2012"/>
                  <a:pt x="605" y="2028"/>
                </a:cubicBezTo>
                <a:close/>
                <a:moveTo>
                  <a:pt x="356" y="2422"/>
                </a:moveTo>
                <a:lnTo>
                  <a:pt x="249" y="2591"/>
                </a:lnTo>
                <a:cubicBezTo>
                  <a:pt x="239" y="2607"/>
                  <a:pt x="218" y="2611"/>
                  <a:pt x="203" y="2602"/>
                </a:cubicBezTo>
                <a:cubicBezTo>
                  <a:pt x="187" y="2592"/>
                  <a:pt x="183" y="2571"/>
                  <a:pt x="193" y="2556"/>
                </a:cubicBezTo>
                <a:lnTo>
                  <a:pt x="299" y="2387"/>
                </a:lnTo>
                <a:cubicBezTo>
                  <a:pt x="309" y="2371"/>
                  <a:pt x="330" y="2366"/>
                  <a:pt x="345" y="2376"/>
                </a:cubicBezTo>
                <a:cubicBezTo>
                  <a:pt x="361" y="2386"/>
                  <a:pt x="366" y="2407"/>
                  <a:pt x="356" y="2422"/>
                </a:cubicBezTo>
                <a:close/>
                <a:moveTo>
                  <a:pt x="327" y="2655"/>
                </a:moveTo>
                <a:lnTo>
                  <a:pt x="0" y="2922"/>
                </a:lnTo>
                <a:lnTo>
                  <a:pt x="101" y="2513"/>
                </a:lnTo>
                <a:lnTo>
                  <a:pt x="327" y="2655"/>
                </a:lnTo>
                <a:close/>
              </a:path>
            </a:pathLst>
          </a:custGeom>
          <a:solidFill>
            <a:srgbClr val="FF0000"/>
          </a:solidFill>
          <a:ln w="1588">
            <a:solidFill>
              <a:srgbClr val="FF0000"/>
            </a:solidFill>
            <a:bevel/>
            <a:headEnd/>
            <a:tailEnd/>
          </a:ln>
        </p:spPr>
        <p:txBody>
          <a:bodyPr/>
          <a:lstStyle/>
          <a:p>
            <a:endParaRPr lang="zh-CN" altLang="en-US">
              <a:solidFill>
                <a:schemeClr val="accent3">
                  <a:lumMod val="75000"/>
                </a:schemeClr>
              </a:solidFill>
              <a:ea typeface="宋体" pitchFamily="2" charset="-122"/>
            </a:endParaRPr>
          </a:p>
        </p:txBody>
      </p:sp>
      <p:sp>
        <p:nvSpPr>
          <p:cNvPr id="43066" name="Line 64"/>
          <p:cNvSpPr>
            <a:spLocks noChangeShapeType="1"/>
          </p:cNvSpPr>
          <p:nvPr/>
        </p:nvSpPr>
        <p:spPr bwMode="auto">
          <a:xfrm>
            <a:off x="3546475" y="3744913"/>
            <a:ext cx="2159000" cy="1587"/>
          </a:xfrm>
          <a:prstGeom prst="line">
            <a:avLst/>
          </a:prstGeom>
          <a:noFill/>
          <a:ln w="14288" cap="rnd">
            <a:solidFill>
              <a:srgbClr val="000000"/>
            </a:solidFill>
            <a:round/>
            <a:headEnd/>
            <a:tailEnd/>
          </a:ln>
        </p:spPr>
        <p:txBody>
          <a:bodyPr/>
          <a:lstStyle/>
          <a:p>
            <a:endParaRPr lang="en-US"/>
          </a:p>
        </p:txBody>
      </p:sp>
      <p:sp>
        <p:nvSpPr>
          <p:cNvPr id="43067" name="Rectangle 68"/>
          <p:cNvSpPr>
            <a:spLocks noChangeArrowheads="1"/>
          </p:cNvSpPr>
          <p:nvPr/>
        </p:nvSpPr>
        <p:spPr bwMode="auto">
          <a:xfrm>
            <a:off x="6692900" y="3736975"/>
            <a:ext cx="830263" cy="2157413"/>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068" name="Rectangle 69"/>
          <p:cNvSpPr>
            <a:spLocks noChangeArrowheads="1"/>
          </p:cNvSpPr>
          <p:nvPr/>
        </p:nvSpPr>
        <p:spPr bwMode="auto">
          <a:xfrm>
            <a:off x="6864350" y="3814763"/>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A</a:t>
            </a:r>
            <a:endParaRPr lang="en-US" altLang="zh-CN" b="1">
              <a:solidFill>
                <a:schemeClr val="accent3">
                  <a:lumMod val="75000"/>
                </a:schemeClr>
              </a:solidFill>
              <a:latin typeface="Arial Narrow" pitchFamily="34" charset="0"/>
              <a:ea typeface="宋体" pitchFamily="2" charset="-122"/>
            </a:endParaRPr>
          </a:p>
        </p:txBody>
      </p:sp>
      <p:sp>
        <p:nvSpPr>
          <p:cNvPr id="43069" name="Rectangle 70"/>
          <p:cNvSpPr>
            <a:spLocks noChangeArrowheads="1"/>
          </p:cNvSpPr>
          <p:nvPr/>
        </p:nvSpPr>
        <p:spPr bwMode="auto">
          <a:xfrm>
            <a:off x="6860817" y="4257675"/>
            <a:ext cx="402354" cy="230832"/>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B</a:t>
            </a:r>
            <a:endParaRPr lang="en-US" altLang="zh-CN" b="1">
              <a:solidFill>
                <a:schemeClr val="accent3">
                  <a:lumMod val="75000"/>
                </a:schemeClr>
              </a:solidFill>
              <a:latin typeface="Arial Narrow" pitchFamily="34" charset="0"/>
              <a:ea typeface="宋体" pitchFamily="2" charset="-122"/>
            </a:endParaRPr>
          </a:p>
        </p:txBody>
      </p:sp>
      <p:sp>
        <p:nvSpPr>
          <p:cNvPr id="43070" name="Rectangle 71"/>
          <p:cNvSpPr>
            <a:spLocks noChangeArrowheads="1"/>
          </p:cNvSpPr>
          <p:nvPr/>
        </p:nvSpPr>
        <p:spPr bwMode="auto">
          <a:xfrm>
            <a:off x="6906027" y="4700588"/>
            <a:ext cx="245260" cy="230832"/>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MB</a:t>
            </a:r>
            <a:endParaRPr lang="en-US" altLang="zh-CN" b="1">
              <a:solidFill>
                <a:schemeClr val="accent3">
                  <a:lumMod val="75000"/>
                </a:schemeClr>
              </a:solidFill>
              <a:latin typeface="Arial Narrow" pitchFamily="34" charset="0"/>
              <a:ea typeface="宋体" pitchFamily="2" charset="-122"/>
            </a:endParaRPr>
          </a:p>
        </p:txBody>
      </p:sp>
      <p:sp>
        <p:nvSpPr>
          <p:cNvPr id="43071" name="Rectangle 72"/>
          <p:cNvSpPr>
            <a:spLocks noChangeArrowheads="1"/>
          </p:cNvSpPr>
          <p:nvPr/>
        </p:nvSpPr>
        <p:spPr bwMode="auto">
          <a:xfrm>
            <a:off x="6860988" y="5143500"/>
            <a:ext cx="367088" cy="230832"/>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C</a:t>
            </a:r>
            <a:endParaRPr lang="en-US" altLang="zh-CN" b="1">
              <a:solidFill>
                <a:schemeClr val="accent3">
                  <a:lumMod val="75000"/>
                </a:schemeClr>
              </a:solidFill>
              <a:latin typeface="Arial Narrow" pitchFamily="34" charset="0"/>
              <a:ea typeface="宋体" pitchFamily="2" charset="-122"/>
            </a:endParaRPr>
          </a:p>
        </p:txBody>
      </p:sp>
      <p:sp>
        <p:nvSpPr>
          <p:cNvPr id="43072" name="Rectangle 73"/>
          <p:cNvSpPr>
            <a:spLocks noChangeArrowheads="1"/>
          </p:cNvSpPr>
          <p:nvPr/>
        </p:nvSpPr>
        <p:spPr bwMode="auto">
          <a:xfrm>
            <a:off x="6864350" y="5584825"/>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A</a:t>
            </a:r>
            <a:endParaRPr lang="en-US" altLang="zh-CN" b="1">
              <a:solidFill>
                <a:schemeClr val="accent3">
                  <a:lumMod val="75000"/>
                </a:schemeClr>
              </a:solidFill>
              <a:latin typeface="Arial Narrow" pitchFamily="34" charset="0"/>
              <a:ea typeface="宋体" pitchFamily="2" charset="-122"/>
            </a:endParaRPr>
          </a:p>
        </p:txBody>
      </p:sp>
      <p:sp>
        <p:nvSpPr>
          <p:cNvPr id="43073" name="Rectangle 75"/>
          <p:cNvSpPr>
            <a:spLocks noChangeArrowheads="1"/>
          </p:cNvSpPr>
          <p:nvPr/>
        </p:nvSpPr>
        <p:spPr bwMode="auto">
          <a:xfrm>
            <a:off x="6802438" y="3422650"/>
            <a:ext cx="498475" cy="331788"/>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074" name="Rectangle 76"/>
          <p:cNvSpPr>
            <a:spLocks noChangeArrowheads="1"/>
          </p:cNvSpPr>
          <p:nvPr/>
        </p:nvSpPr>
        <p:spPr bwMode="auto">
          <a:xfrm>
            <a:off x="6975475" y="3500438"/>
            <a:ext cx="19208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rgbClr val="000000"/>
                </a:solidFill>
                <a:latin typeface="Arial Narrow" pitchFamily="34" charset="0"/>
                <a:ea typeface="宋体" pitchFamily="2" charset="-122"/>
              </a:rPr>
              <a:t>P1</a:t>
            </a:r>
            <a:endParaRPr lang="en-US" altLang="zh-CN" b="1">
              <a:solidFill>
                <a:srgbClr val="C0C0C0"/>
              </a:solidFill>
              <a:latin typeface="Arial Narrow" pitchFamily="34" charset="0"/>
              <a:ea typeface="宋体" pitchFamily="2" charset="-122"/>
            </a:endParaRPr>
          </a:p>
        </p:txBody>
      </p:sp>
      <p:sp>
        <p:nvSpPr>
          <p:cNvPr id="43075" name="Rectangle 77"/>
          <p:cNvSpPr>
            <a:spLocks noChangeArrowheads="1"/>
          </p:cNvSpPr>
          <p:nvPr/>
        </p:nvSpPr>
        <p:spPr bwMode="auto">
          <a:xfrm>
            <a:off x="7854950" y="3429000"/>
            <a:ext cx="496888" cy="331788"/>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076" name="Rectangle 78"/>
          <p:cNvSpPr>
            <a:spLocks noChangeArrowheads="1"/>
          </p:cNvSpPr>
          <p:nvPr/>
        </p:nvSpPr>
        <p:spPr bwMode="auto">
          <a:xfrm>
            <a:off x="8026400" y="3508375"/>
            <a:ext cx="19208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rgbClr val="000000"/>
                </a:solidFill>
                <a:latin typeface="Arial Narrow" pitchFamily="34" charset="0"/>
                <a:ea typeface="宋体" pitchFamily="2" charset="-122"/>
              </a:rPr>
              <a:t>P2</a:t>
            </a:r>
            <a:endParaRPr lang="en-US" altLang="zh-CN" b="1">
              <a:solidFill>
                <a:srgbClr val="C0C0C0"/>
              </a:solidFill>
              <a:latin typeface="Arial Narrow" pitchFamily="34" charset="0"/>
              <a:ea typeface="宋体" pitchFamily="2" charset="-122"/>
            </a:endParaRPr>
          </a:p>
        </p:txBody>
      </p:sp>
      <p:sp>
        <p:nvSpPr>
          <p:cNvPr id="43077" name="Rectangle 79"/>
          <p:cNvSpPr>
            <a:spLocks noChangeArrowheads="1"/>
          </p:cNvSpPr>
          <p:nvPr/>
        </p:nvSpPr>
        <p:spPr bwMode="auto">
          <a:xfrm>
            <a:off x="7688263" y="3724275"/>
            <a:ext cx="830262" cy="215582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078" name="Rectangle 80"/>
          <p:cNvSpPr>
            <a:spLocks noChangeArrowheads="1"/>
          </p:cNvSpPr>
          <p:nvPr/>
        </p:nvSpPr>
        <p:spPr bwMode="auto">
          <a:xfrm>
            <a:off x="7859713" y="4022725"/>
            <a:ext cx="363537"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A</a:t>
            </a:r>
            <a:endParaRPr lang="en-US" altLang="zh-CN" b="1">
              <a:solidFill>
                <a:schemeClr val="accent3">
                  <a:lumMod val="75000"/>
                </a:schemeClr>
              </a:solidFill>
              <a:latin typeface="Arial Narrow" pitchFamily="34" charset="0"/>
              <a:ea typeface="宋体" pitchFamily="2" charset="-122"/>
            </a:endParaRPr>
          </a:p>
        </p:txBody>
      </p:sp>
      <p:sp>
        <p:nvSpPr>
          <p:cNvPr id="43079" name="Rectangle 81"/>
          <p:cNvSpPr>
            <a:spLocks noChangeArrowheads="1"/>
          </p:cNvSpPr>
          <p:nvPr/>
        </p:nvSpPr>
        <p:spPr bwMode="auto">
          <a:xfrm>
            <a:off x="7861300" y="4687888"/>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A</a:t>
            </a:r>
            <a:endParaRPr lang="en-US" altLang="zh-CN" b="1">
              <a:solidFill>
                <a:schemeClr val="accent3">
                  <a:lumMod val="75000"/>
                </a:schemeClr>
              </a:solidFill>
              <a:latin typeface="Arial Narrow" pitchFamily="34" charset="0"/>
              <a:ea typeface="宋体" pitchFamily="2" charset="-122"/>
            </a:endParaRPr>
          </a:p>
        </p:txBody>
      </p:sp>
      <p:sp>
        <p:nvSpPr>
          <p:cNvPr id="43080" name="Rectangle 82"/>
          <p:cNvSpPr>
            <a:spLocks noChangeArrowheads="1"/>
          </p:cNvSpPr>
          <p:nvPr/>
        </p:nvSpPr>
        <p:spPr bwMode="auto">
          <a:xfrm>
            <a:off x="7861300" y="5351463"/>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C</a:t>
            </a:r>
            <a:endParaRPr lang="en-US" altLang="zh-CN" b="1">
              <a:solidFill>
                <a:schemeClr val="accent3">
                  <a:lumMod val="75000"/>
                </a:schemeClr>
              </a:solidFill>
              <a:latin typeface="Arial Narrow" pitchFamily="34" charset="0"/>
              <a:ea typeface="宋体" pitchFamily="2" charset="-122"/>
            </a:endParaRPr>
          </a:p>
        </p:txBody>
      </p:sp>
      <p:sp>
        <p:nvSpPr>
          <p:cNvPr id="43081" name="Rectangle 83"/>
          <p:cNvSpPr>
            <a:spLocks noChangeArrowheads="1"/>
          </p:cNvSpPr>
          <p:nvPr/>
        </p:nvSpPr>
        <p:spPr bwMode="auto">
          <a:xfrm>
            <a:off x="7847013" y="5716588"/>
            <a:ext cx="363537"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A</a:t>
            </a:r>
            <a:endParaRPr lang="en-US" altLang="zh-CN" b="1">
              <a:solidFill>
                <a:schemeClr val="accent3">
                  <a:lumMod val="75000"/>
                </a:schemeClr>
              </a:solidFill>
              <a:latin typeface="Arial Narrow" pitchFamily="34" charset="0"/>
              <a:ea typeface="宋体" pitchFamily="2" charset="-122"/>
            </a:endParaRPr>
          </a:p>
        </p:txBody>
      </p:sp>
      <p:sp>
        <p:nvSpPr>
          <p:cNvPr id="43082" name="Freeform 84"/>
          <p:cNvSpPr>
            <a:spLocks noEditPoints="1"/>
          </p:cNvSpPr>
          <p:nvPr/>
        </p:nvSpPr>
        <p:spPr bwMode="auto">
          <a:xfrm>
            <a:off x="7245350" y="3957638"/>
            <a:ext cx="581025" cy="180975"/>
          </a:xfrm>
          <a:custGeom>
            <a:avLst/>
            <a:gdLst>
              <a:gd name="T0" fmla="*/ 2147483647 w 1051"/>
              <a:gd name="T1" fmla="*/ 2147483647 h 326"/>
              <a:gd name="T2" fmla="*/ 2147483647 w 1051"/>
              <a:gd name="T3" fmla="*/ 2147483647 h 326"/>
              <a:gd name="T4" fmla="*/ 2147483647 w 1051"/>
              <a:gd name="T5" fmla="*/ 2147483647 h 326"/>
              <a:gd name="T6" fmla="*/ 2147483647 w 1051"/>
              <a:gd name="T7" fmla="*/ 2147483647 h 326"/>
              <a:gd name="T8" fmla="*/ 2147483647 w 1051"/>
              <a:gd name="T9" fmla="*/ 2147483647 h 326"/>
              <a:gd name="T10" fmla="*/ 2147483647 w 1051"/>
              <a:gd name="T11" fmla="*/ 2147483647 h 326"/>
              <a:gd name="T12" fmla="*/ 2147483647 w 1051"/>
              <a:gd name="T13" fmla="*/ 2147483647 h 326"/>
              <a:gd name="T14" fmla="*/ 2147483647 w 1051"/>
              <a:gd name="T15" fmla="*/ 2147483647 h 326"/>
              <a:gd name="T16" fmla="*/ 2147483647 w 1051"/>
              <a:gd name="T17" fmla="*/ 2147483647 h 326"/>
              <a:gd name="T18" fmla="*/ 2147483647 w 1051"/>
              <a:gd name="T19" fmla="*/ 2147483647 h 326"/>
              <a:gd name="T20" fmla="*/ 2147483647 w 1051"/>
              <a:gd name="T21" fmla="*/ 2147483647 h 326"/>
              <a:gd name="T22" fmla="*/ 2147483647 w 1051"/>
              <a:gd name="T23" fmla="*/ 2147483647 h 326"/>
              <a:gd name="T24" fmla="*/ 2147483647 w 1051"/>
              <a:gd name="T25" fmla="*/ 2147483647 h 326"/>
              <a:gd name="T26" fmla="*/ 2147483647 w 1051"/>
              <a:gd name="T27" fmla="*/ 2147483647 h 326"/>
              <a:gd name="T28" fmla="*/ 2147483647 w 1051"/>
              <a:gd name="T29" fmla="*/ 2147483647 h 326"/>
              <a:gd name="T30" fmla="*/ 2147483647 w 1051"/>
              <a:gd name="T31" fmla="*/ 2147483647 h 326"/>
              <a:gd name="T32" fmla="*/ 2147483647 w 1051"/>
              <a:gd name="T33" fmla="*/ 2147483647 h 326"/>
              <a:gd name="T34" fmla="*/ 2147483647 w 1051"/>
              <a:gd name="T35" fmla="*/ 2147483647 h 326"/>
              <a:gd name="T36" fmla="*/ 2147483647 w 1051"/>
              <a:gd name="T37" fmla="*/ 2147483647 h 326"/>
              <a:gd name="T38" fmla="*/ 2147483647 w 1051"/>
              <a:gd name="T39" fmla="*/ 2147483647 h 326"/>
              <a:gd name="T40" fmla="*/ 2147483647 w 1051"/>
              <a:gd name="T41" fmla="*/ 2147483647 h 326"/>
              <a:gd name="T42" fmla="*/ 2147483647 w 1051"/>
              <a:gd name="T43" fmla="*/ 2147483647 h 326"/>
              <a:gd name="T44" fmla="*/ 2147483647 w 1051"/>
              <a:gd name="T45" fmla="*/ 2147483647 h 326"/>
              <a:gd name="T46" fmla="*/ 2147483647 w 1051"/>
              <a:gd name="T47" fmla="*/ 2147483647 h 326"/>
              <a:gd name="T48" fmla="*/ 2147483647 w 1051"/>
              <a:gd name="T49" fmla="*/ 2147483647 h 326"/>
              <a:gd name="T50" fmla="*/ 2147483647 w 1051"/>
              <a:gd name="T51" fmla="*/ 2147483647 h 326"/>
              <a:gd name="T52" fmla="*/ 2147483647 w 1051"/>
              <a:gd name="T53" fmla="*/ 2147483647 h 326"/>
              <a:gd name="T54" fmla="*/ 2147483647 w 1051"/>
              <a:gd name="T55" fmla="*/ 2147483647 h 326"/>
              <a:gd name="T56" fmla="*/ 2147483647 w 1051"/>
              <a:gd name="T57" fmla="*/ 2147483647 h 326"/>
              <a:gd name="T58" fmla="*/ 2147483647 w 1051"/>
              <a:gd name="T59" fmla="*/ 2147483647 h 326"/>
              <a:gd name="T60" fmla="*/ 2147483647 w 1051"/>
              <a:gd name="T61" fmla="*/ 2147483647 h 326"/>
              <a:gd name="T62" fmla="*/ 2147483647 w 1051"/>
              <a:gd name="T63" fmla="*/ 2147483647 h 3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51"/>
              <a:gd name="T97" fmla="*/ 0 h 326"/>
              <a:gd name="T98" fmla="*/ 1051 w 1051"/>
              <a:gd name="T99" fmla="*/ 326 h 3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51" h="326">
                <a:moveTo>
                  <a:pt x="23" y="2"/>
                </a:moveTo>
                <a:lnTo>
                  <a:pt x="119" y="30"/>
                </a:lnTo>
                <a:cubicBezTo>
                  <a:pt x="128" y="33"/>
                  <a:pt x="133" y="42"/>
                  <a:pt x="130" y="51"/>
                </a:cubicBezTo>
                <a:cubicBezTo>
                  <a:pt x="128" y="60"/>
                  <a:pt x="118" y="65"/>
                  <a:pt x="110" y="62"/>
                </a:cubicBezTo>
                <a:lnTo>
                  <a:pt x="13" y="34"/>
                </a:lnTo>
                <a:cubicBezTo>
                  <a:pt x="5" y="32"/>
                  <a:pt x="0" y="22"/>
                  <a:pt x="2" y="13"/>
                </a:cubicBezTo>
                <a:cubicBezTo>
                  <a:pt x="5" y="5"/>
                  <a:pt x="14" y="0"/>
                  <a:pt x="23" y="2"/>
                </a:cubicBezTo>
                <a:close/>
                <a:moveTo>
                  <a:pt x="247" y="67"/>
                </a:moveTo>
                <a:lnTo>
                  <a:pt x="343" y="95"/>
                </a:lnTo>
                <a:cubicBezTo>
                  <a:pt x="352" y="98"/>
                  <a:pt x="357" y="107"/>
                  <a:pt x="354" y="116"/>
                </a:cubicBezTo>
                <a:cubicBezTo>
                  <a:pt x="352" y="125"/>
                  <a:pt x="342" y="130"/>
                  <a:pt x="334" y="127"/>
                </a:cubicBezTo>
                <a:lnTo>
                  <a:pt x="238" y="99"/>
                </a:lnTo>
                <a:cubicBezTo>
                  <a:pt x="229" y="97"/>
                  <a:pt x="224" y="87"/>
                  <a:pt x="226" y="79"/>
                </a:cubicBezTo>
                <a:cubicBezTo>
                  <a:pt x="229" y="70"/>
                  <a:pt x="238" y="65"/>
                  <a:pt x="247" y="67"/>
                </a:cubicBezTo>
                <a:close/>
                <a:moveTo>
                  <a:pt x="471" y="132"/>
                </a:moveTo>
                <a:lnTo>
                  <a:pt x="567" y="160"/>
                </a:lnTo>
                <a:cubicBezTo>
                  <a:pt x="576" y="163"/>
                  <a:pt x="581" y="172"/>
                  <a:pt x="578" y="181"/>
                </a:cubicBezTo>
                <a:cubicBezTo>
                  <a:pt x="576" y="190"/>
                  <a:pt x="567" y="195"/>
                  <a:pt x="558" y="192"/>
                </a:cubicBezTo>
                <a:lnTo>
                  <a:pt x="462" y="164"/>
                </a:lnTo>
                <a:cubicBezTo>
                  <a:pt x="453" y="162"/>
                  <a:pt x="448" y="152"/>
                  <a:pt x="450" y="144"/>
                </a:cubicBezTo>
                <a:cubicBezTo>
                  <a:pt x="453" y="135"/>
                  <a:pt x="462" y="130"/>
                  <a:pt x="471" y="132"/>
                </a:cubicBezTo>
                <a:close/>
                <a:moveTo>
                  <a:pt x="695" y="197"/>
                </a:moveTo>
                <a:lnTo>
                  <a:pt x="791" y="225"/>
                </a:lnTo>
                <a:cubicBezTo>
                  <a:pt x="800" y="228"/>
                  <a:pt x="805" y="237"/>
                  <a:pt x="802" y="246"/>
                </a:cubicBezTo>
                <a:cubicBezTo>
                  <a:pt x="800" y="255"/>
                  <a:pt x="791" y="260"/>
                  <a:pt x="782" y="257"/>
                </a:cubicBezTo>
                <a:lnTo>
                  <a:pt x="686" y="229"/>
                </a:lnTo>
                <a:cubicBezTo>
                  <a:pt x="677" y="227"/>
                  <a:pt x="672" y="217"/>
                  <a:pt x="674" y="209"/>
                </a:cubicBezTo>
                <a:cubicBezTo>
                  <a:pt x="677" y="200"/>
                  <a:pt x="686" y="195"/>
                  <a:pt x="695" y="197"/>
                </a:cubicBezTo>
                <a:close/>
                <a:moveTo>
                  <a:pt x="878" y="198"/>
                </a:moveTo>
                <a:lnTo>
                  <a:pt x="1051" y="318"/>
                </a:lnTo>
                <a:lnTo>
                  <a:pt x="841" y="326"/>
                </a:lnTo>
                <a:lnTo>
                  <a:pt x="878" y="198"/>
                </a:lnTo>
                <a:close/>
              </a:path>
            </a:pathLst>
          </a:custGeom>
          <a:solidFill>
            <a:srgbClr val="FF0000"/>
          </a:solidFill>
          <a:ln w="1588">
            <a:solidFill>
              <a:srgbClr val="FF0000"/>
            </a:solidFill>
            <a:bevel/>
            <a:headEnd/>
            <a:tailEnd/>
          </a:ln>
        </p:spPr>
        <p:txBody>
          <a:bodyPr/>
          <a:lstStyle/>
          <a:p>
            <a:endParaRPr lang="zh-CN" altLang="en-US">
              <a:solidFill>
                <a:schemeClr val="accent3">
                  <a:lumMod val="75000"/>
                </a:schemeClr>
              </a:solidFill>
              <a:ea typeface="宋体" pitchFamily="2" charset="-122"/>
            </a:endParaRPr>
          </a:p>
        </p:txBody>
      </p:sp>
      <p:sp>
        <p:nvSpPr>
          <p:cNvPr id="43083" name="Freeform 85"/>
          <p:cNvSpPr>
            <a:spLocks noEditPoints="1"/>
          </p:cNvSpPr>
          <p:nvPr/>
        </p:nvSpPr>
        <p:spPr bwMode="auto">
          <a:xfrm>
            <a:off x="7245350" y="5267325"/>
            <a:ext cx="581025" cy="180975"/>
          </a:xfrm>
          <a:custGeom>
            <a:avLst/>
            <a:gdLst>
              <a:gd name="T0" fmla="*/ 2147483647 w 1051"/>
              <a:gd name="T1" fmla="*/ 2147483647 h 327"/>
              <a:gd name="T2" fmla="*/ 2147483647 w 1051"/>
              <a:gd name="T3" fmla="*/ 2147483647 h 327"/>
              <a:gd name="T4" fmla="*/ 2147483647 w 1051"/>
              <a:gd name="T5" fmla="*/ 2147483647 h 327"/>
              <a:gd name="T6" fmla="*/ 2147483647 w 1051"/>
              <a:gd name="T7" fmla="*/ 2147483647 h 327"/>
              <a:gd name="T8" fmla="*/ 2147483647 w 1051"/>
              <a:gd name="T9" fmla="*/ 2147483647 h 327"/>
              <a:gd name="T10" fmla="*/ 2147483647 w 1051"/>
              <a:gd name="T11" fmla="*/ 2147483647 h 327"/>
              <a:gd name="T12" fmla="*/ 2147483647 w 1051"/>
              <a:gd name="T13" fmla="*/ 2147483647 h 327"/>
              <a:gd name="T14" fmla="*/ 2147483647 w 1051"/>
              <a:gd name="T15" fmla="*/ 2147483647 h 327"/>
              <a:gd name="T16" fmla="*/ 2147483647 w 1051"/>
              <a:gd name="T17" fmla="*/ 2147483647 h 327"/>
              <a:gd name="T18" fmla="*/ 2147483647 w 1051"/>
              <a:gd name="T19" fmla="*/ 2147483647 h 327"/>
              <a:gd name="T20" fmla="*/ 2147483647 w 1051"/>
              <a:gd name="T21" fmla="*/ 2147483647 h 327"/>
              <a:gd name="T22" fmla="*/ 2147483647 w 1051"/>
              <a:gd name="T23" fmla="*/ 2147483647 h 327"/>
              <a:gd name="T24" fmla="*/ 2147483647 w 1051"/>
              <a:gd name="T25" fmla="*/ 2147483647 h 327"/>
              <a:gd name="T26" fmla="*/ 2147483647 w 1051"/>
              <a:gd name="T27" fmla="*/ 2147483647 h 327"/>
              <a:gd name="T28" fmla="*/ 2147483647 w 1051"/>
              <a:gd name="T29" fmla="*/ 2147483647 h 327"/>
              <a:gd name="T30" fmla="*/ 2147483647 w 1051"/>
              <a:gd name="T31" fmla="*/ 2147483647 h 327"/>
              <a:gd name="T32" fmla="*/ 2147483647 w 1051"/>
              <a:gd name="T33" fmla="*/ 2147483647 h 327"/>
              <a:gd name="T34" fmla="*/ 2147483647 w 1051"/>
              <a:gd name="T35" fmla="*/ 2147483647 h 327"/>
              <a:gd name="T36" fmla="*/ 2147483647 w 1051"/>
              <a:gd name="T37" fmla="*/ 2147483647 h 327"/>
              <a:gd name="T38" fmla="*/ 2147483647 w 1051"/>
              <a:gd name="T39" fmla="*/ 2147483647 h 327"/>
              <a:gd name="T40" fmla="*/ 2147483647 w 1051"/>
              <a:gd name="T41" fmla="*/ 2147483647 h 327"/>
              <a:gd name="T42" fmla="*/ 2147483647 w 1051"/>
              <a:gd name="T43" fmla="*/ 2147483647 h 327"/>
              <a:gd name="T44" fmla="*/ 2147483647 w 1051"/>
              <a:gd name="T45" fmla="*/ 2147483647 h 327"/>
              <a:gd name="T46" fmla="*/ 2147483647 w 1051"/>
              <a:gd name="T47" fmla="*/ 2147483647 h 327"/>
              <a:gd name="T48" fmla="*/ 2147483647 w 1051"/>
              <a:gd name="T49" fmla="*/ 2147483647 h 327"/>
              <a:gd name="T50" fmla="*/ 2147483647 w 1051"/>
              <a:gd name="T51" fmla="*/ 2147483647 h 327"/>
              <a:gd name="T52" fmla="*/ 2147483647 w 1051"/>
              <a:gd name="T53" fmla="*/ 2147483647 h 327"/>
              <a:gd name="T54" fmla="*/ 2147483647 w 1051"/>
              <a:gd name="T55" fmla="*/ 2147483647 h 327"/>
              <a:gd name="T56" fmla="*/ 2147483647 w 1051"/>
              <a:gd name="T57" fmla="*/ 2147483647 h 327"/>
              <a:gd name="T58" fmla="*/ 2147483647 w 1051"/>
              <a:gd name="T59" fmla="*/ 2147483647 h 327"/>
              <a:gd name="T60" fmla="*/ 2147483647 w 1051"/>
              <a:gd name="T61" fmla="*/ 2147483647 h 327"/>
              <a:gd name="T62" fmla="*/ 2147483647 w 1051"/>
              <a:gd name="T63" fmla="*/ 2147483647 h 3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51"/>
              <a:gd name="T97" fmla="*/ 0 h 327"/>
              <a:gd name="T98" fmla="*/ 1051 w 1051"/>
              <a:gd name="T99" fmla="*/ 327 h 3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51" h="327">
                <a:moveTo>
                  <a:pt x="23" y="3"/>
                </a:moveTo>
                <a:lnTo>
                  <a:pt x="119" y="31"/>
                </a:lnTo>
                <a:cubicBezTo>
                  <a:pt x="128" y="33"/>
                  <a:pt x="133" y="42"/>
                  <a:pt x="130" y="51"/>
                </a:cubicBezTo>
                <a:cubicBezTo>
                  <a:pt x="128" y="60"/>
                  <a:pt x="118" y="65"/>
                  <a:pt x="110" y="63"/>
                </a:cubicBezTo>
                <a:lnTo>
                  <a:pt x="13" y="35"/>
                </a:lnTo>
                <a:cubicBezTo>
                  <a:pt x="5" y="32"/>
                  <a:pt x="0" y="23"/>
                  <a:pt x="2" y="14"/>
                </a:cubicBezTo>
                <a:cubicBezTo>
                  <a:pt x="5" y="5"/>
                  <a:pt x="14" y="0"/>
                  <a:pt x="23" y="3"/>
                </a:cubicBezTo>
                <a:close/>
                <a:moveTo>
                  <a:pt x="247" y="68"/>
                </a:moveTo>
                <a:lnTo>
                  <a:pt x="343" y="96"/>
                </a:lnTo>
                <a:cubicBezTo>
                  <a:pt x="352" y="98"/>
                  <a:pt x="357" y="108"/>
                  <a:pt x="354" y="116"/>
                </a:cubicBezTo>
                <a:cubicBezTo>
                  <a:pt x="352" y="125"/>
                  <a:pt x="342" y="130"/>
                  <a:pt x="334" y="128"/>
                </a:cubicBezTo>
                <a:lnTo>
                  <a:pt x="238" y="100"/>
                </a:lnTo>
                <a:cubicBezTo>
                  <a:pt x="229" y="97"/>
                  <a:pt x="224" y="88"/>
                  <a:pt x="226" y="79"/>
                </a:cubicBezTo>
                <a:cubicBezTo>
                  <a:pt x="229" y="70"/>
                  <a:pt x="238" y="65"/>
                  <a:pt x="247" y="68"/>
                </a:cubicBezTo>
                <a:close/>
                <a:moveTo>
                  <a:pt x="471" y="133"/>
                </a:moveTo>
                <a:lnTo>
                  <a:pt x="567" y="161"/>
                </a:lnTo>
                <a:cubicBezTo>
                  <a:pt x="576" y="163"/>
                  <a:pt x="581" y="173"/>
                  <a:pt x="578" y="181"/>
                </a:cubicBezTo>
                <a:cubicBezTo>
                  <a:pt x="576" y="190"/>
                  <a:pt x="567" y="195"/>
                  <a:pt x="558" y="193"/>
                </a:cubicBezTo>
                <a:lnTo>
                  <a:pt x="462" y="165"/>
                </a:lnTo>
                <a:cubicBezTo>
                  <a:pt x="453" y="162"/>
                  <a:pt x="448" y="153"/>
                  <a:pt x="450" y="144"/>
                </a:cubicBezTo>
                <a:cubicBezTo>
                  <a:pt x="453" y="135"/>
                  <a:pt x="462" y="130"/>
                  <a:pt x="471" y="133"/>
                </a:cubicBezTo>
                <a:close/>
                <a:moveTo>
                  <a:pt x="695" y="198"/>
                </a:moveTo>
                <a:lnTo>
                  <a:pt x="791" y="226"/>
                </a:lnTo>
                <a:cubicBezTo>
                  <a:pt x="800" y="228"/>
                  <a:pt x="805" y="238"/>
                  <a:pt x="802" y="246"/>
                </a:cubicBezTo>
                <a:cubicBezTo>
                  <a:pt x="800" y="255"/>
                  <a:pt x="791" y="260"/>
                  <a:pt x="782" y="258"/>
                </a:cubicBezTo>
                <a:lnTo>
                  <a:pt x="686" y="230"/>
                </a:lnTo>
                <a:cubicBezTo>
                  <a:pt x="677" y="227"/>
                  <a:pt x="672" y="218"/>
                  <a:pt x="674" y="209"/>
                </a:cubicBezTo>
                <a:cubicBezTo>
                  <a:pt x="677" y="200"/>
                  <a:pt x="686" y="195"/>
                  <a:pt x="695" y="198"/>
                </a:cubicBezTo>
                <a:close/>
                <a:moveTo>
                  <a:pt x="878" y="199"/>
                </a:moveTo>
                <a:lnTo>
                  <a:pt x="1051" y="319"/>
                </a:lnTo>
                <a:lnTo>
                  <a:pt x="841" y="327"/>
                </a:lnTo>
                <a:lnTo>
                  <a:pt x="878" y="199"/>
                </a:lnTo>
                <a:close/>
              </a:path>
            </a:pathLst>
          </a:custGeom>
          <a:solidFill>
            <a:srgbClr val="FF0000"/>
          </a:solidFill>
          <a:ln w="1588">
            <a:solidFill>
              <a:srgbClr val="FF0000"/>
            </a:solidFill>
            <a:bevel/>
            <a:headEnd/>
            <a:tailEnd/>
          </a:ln>
        </p:spPr>
        <p:txBody>
          <a:bodyPr/>
          <a:lstStyle/>
          <a:p>
            <a:endParaRPr lang="zh-CN" altLang="en-US">
              <a:solidFill>
                <a:schemeClr val="accent3">
                  <a:lumMod val="75000"/>
                </a:schemeClr>
              </a:solidFill>
              <a:ea typeface="宋体" pitchFamily="2" charset="-122"/>
            </a:endParaRPr>
          </a:p>
        </p:txBody>
      </p:sp>
      <p:sp>
        <p:nvSpPr>
          <p:cNvPr id="43084" name="Freeform 86"/>
          <p:cNvSpPr>
            <a:spLocks noEditPoints="1"/>
          </p:cNvSpPr>
          <p:nvPr/>
        </p:nvSpPr>
        <p:spPr bwMode="auto">
          <a:xfrm>
            <a:off x="7283450" y="4860925"/>
            <a:ext cx="515938" cy="808038"/>
          </a:xfrm>
          <a:custGeom>
            <a:avLst/>
            <a:gdLst>
              <a:gd name="T0" fmla="*/ 2147483647 w 932"/>
              <a:gd name="T1" fmla="*/ 2147483647 h 1461"/>
              <a:gd name="T2" fmla="*/ 2147483647 w 932"/>
              <a:gd name="T3" fmla="*/ 2147483647 h 1461"/>
              <a:gd name="T4" fmla="*/ 2147483647 w 932"/>
              <a:gd name="T5" fmla="*/ 2147483647 h 1461"/>
              <a:gd name="T6" fmla="*/ 2147483647 w 932"/>
              <a:gd name="T7" fmla="*/ 2147483647 h 1461"/>
              <a:gd name="T8" fmla="*/ 2147483647 w 932"/>
              <a:gd name="T9" fmla="*/ 2147483647 h 1461"/>
              <a:gd name="T10" fmla="*/ 2147483647 w 932"/>
              <a:gd name="T11" fmla="*/ 2147483647 h 1461"/>
              <a:gd name="T12" fmla="*/ 2147483647 w 932"/>
              <a:gd name="T13" fmla="*/ 2147483647 h 1461"/>
              <a:gd name="T14" fmla="*/ 2147483647 w 932"/>
              <a:gd name="T15" fmla="*/ 2147483647 h 1461"/>
              <a:gd name="T16" fmla="*/ 2147483647 w 932"/>
              <a:gd name="T17" fmla="*/ 2147483647 h 1461"/>
              <a:gd name="T18" fmla="*/ 2147483647 w 932"/>
              <a:gd name="T19" fmla="*/ 2147483647 h 1461"/>
              <a:gd name="T20" fmla="*/ 2147483647 w 932"/>
              <a:gd name="T21" fmla="*/ 2147483647 h 1461"/>
              <a:gd name="T22" fmla="*/ 2147483647 w 932"/>
              <a:gd name="T23" fmla="*/ 2147483647 h 1461"/>
              <a:gd name="T24" fmla="*/ 2147483647 w 932"/>
              <a:gd name="T25" fmla="*/ 2147483647 h 1461"/>
              <a:gd name="T26" fmla="*/ 2147483647 w 932"/>
              <a:gd name="T27" fmla="*/ 2147483647 h 1461"/>
              <a:gd name="T28" fmla="*/ 2147483647 w 932"/>
              <a:gd name="T29" fmla="*/ 2147483647 h 1461"/>
              <a:gd name="T30" fmla="*/ 2147483647 w 932"/>
              <a:gd name="T31" fmla="*/ 2147483647 h 1461"/>
              <a:gd name="T32" fmla="*/ 2147483647 w 932"/>
              <a:gd name="T33" fmla="*/ 2147483647 h 1461"/>
              <a:gd name="T34" fmla="*/ 2147483647 w 932"/>
              <a:gd name="T35" fmla="*/ 2147483647 h 1461"/>
              <a:gd name="T36" fmla="*/ 2147483647 w 932"/>
              <a:gd name="T37" fmla="*/ 2147483647 h 1461"/>
              <a:gd name="T38" fmla="*/ 2147483647 w 932"/>
              <a:gd name="T39" fmla="*/ 2147483647 h 1461"/>
              <a:gd name="T40" fmla="*/ 2147483647 w 932"/>
              <a:gd name="T41" fmla="*/ 2147483647 h 1461"/>
              <a:gd name="T42" fmla="*/ 2147483647 w 932"/>
              <a:gd name="T43" fmla="*/ 2147483647 h 1461"/>
              <a:gd name="T44" fmla="*/ 2147483647 w 932"/>
              <a:gd name="T45" fmla="*/ 2147483647 h 1461"/>
              <a:gd name="T46" fmla="*/ 2147483647 w 932"/>
              <a:gd name="T47" fmla="*/ 2147483647 h 1461"/>
              <a:gd name="T48" fmla="*/ 2147483647 w 932"/>
              <a:gd name="T49" fmla="*/ 2147483647 h 1461"/>
              <a:gd name="T50" fmla="*/ 2147483647 w 932"/>
              <a:gd name="T51" fmla="*/ 2147483647 h 1461"/>
              <a:gd name="T52" fmla="*/ 2147483647 w 932"/>
              <a:gd name="T53" fmla="*/ 2147483647 h 1461"/>
              <a:gd name="T54" fmla="*/ 2147483647 w 932"/>
              <a:gd name="T55" fmla="*/ 2147483647 h 1461"/>
              <a:gd name="T56" fmla="*/ 2147483647 w 932"/>
              <a:gd name="T57" fmla="*/ 2147483647 h 1461"/>
              <a:gd name="T58" fmla="*/ 2147483647 w 932"/>
              <a:gd name="T59" fmla="*/ 2147483647 h 1461"/>
              <a:gd name="T60" fmla="*/ 2147483647 w 932"/>
              <a:gd name="T61" fmla="*/ 2147483647 h 1461"/>
              <a:gd name="T62" fmla="*/ 2147483647 w 932"/>
              <a:gd name="T63" fmla="*/ 2147483647 h 1461"/>
              <a:gd name="T64" fmla="*/ 2147483647 w 932"/>
              <a:gd name="T65" fmla="*/ 2147483647 h 1461"/>
              <a:gd name="T66" fmla="*/ 2147483647 w 932"/>
              <a:gd name="T67" fmla="*/ 2147483647 h 1461"/>
              <a:gd name="T68" fmla="*/ 2147483647 w 932"/>
              <a:gd name="T69" fmla="*/ 2147483647 h 1461"/>
              <a:gd name="T70" fmla="*/ 2147483647 w 932"/>
              <a:gd name="T71" fmla="*/ 2147483647 h 1461"/>
              <a:gd name="T72" fmla="*/ 2147483647 w 932"/>
              <a:gd name="T73" fmla="*/ 2147483647 h 1461"/>
              <a:gd name="T74" fmla="*/ 2147483647 w 932"/>
              <a:gd name="T75" fmla="*/ 2147483647 h 1461"/>
              <a:gd name="T76" fmla="*/ 2147483647 w 932"/>
              <a:gd name="T77" fmla="*/ 2147483647 h 1461"/>
              <a:gd name="T78" fmla="*/ 2147483647 w 932"/>
              <a:gd name="T79" fmla="*/ 2147483647 h 1461"/>
              <a:gd name="T80" fmla="*/ 2147483647 w 932"/>
              <a:gd name="T81" fmla="*/ 2147483647 h 1461"/>
              <a:gd name="T82" fmla="*/ 2147483647 w 932"/>
              <a:gd name="T83" fmla="*/ 2147483647 h 1461"/>
              <a:gd name="T84" fmla="*/ 2147483647 w 932"/>
              <a:gd name="T85" fmla="*/ 2147483647 h 1461"/>
              <a:gd name="T86" fmla="*/ 2147483647 w 932"/>
              <a:gd name="T87" fmla="*/ 2147483647 h 1461"/>
              <a:gd name="T88" fmla="*/ 2147483647 w 932"/>
              <a:gd name="T89" fmla="*/ 2147483647 h 1461"/>
              <a:gd name="T90" fmla="*/ 2147483647 w 932"/>
              <a:gd name="T91" fmla="*/ 2147483647 h 1461"/>
              <a:gd name="T92" fmla="*/ 2147483647 w 932"/>
              <a:gd name="T93" fmla="*/ 2147483647 h 1461"/>
              <a:gd name="T94" fmla="*/ 2147483647 w 932"/>
              <a:gd name="T95" fmla="*/ 2147483647 h 1461"/>
              <a:gd name="T96" fmla="*/ 2147483647 w 932"/>
              <a:gd name="T97" fmla="*/ 2147483647 h 1461"/>
              <a:gd name="T98" fmla="*/ 2147483647 w 932"/>
              <a:gd name="T99" fmla="*/ 2147483647 h 1461"/>
              <a:gd name="T100" fmla="*/ 0 w 932"/>
              <a:gd name="T101" fmla="*/ 2147483647 h 1461"/>
              <a:gd name="T102" fmla="*/ 2147483647 w 932"/>
              <a:gd name="T103" fmla="*/ 2147483647 h 1461"/>
              <a:gd name="T104" fmla="*/ 2147483647 w 932"/>
              <a:gd name="T105" fmla="*/ 2147483647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32"/>
              <a:gd name="T160" fmla="*/ 0 h 1461"/>
              <a:gd name="T161" fmla="*/ 932 w 932"/>
              <a:gd name="T162" fmla="*/ 1461 h 14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32" h="1461">
                <a:moveTo>
                  <a:pt x="927" y="28"/>
                </a:moveTo>
                <a:lnTo>
                  <a:pt x="873" y="113"/>
                </a:lnTo>
                <a:cubicBezTo>
                  <a:pt x="868" y="121"/>
                  <a:pt x="858" y="123"/>
                  <a:pt x="850" y="118"/>
                </a:cubicBezTo>
                <a:cubicBezTo>
                  <a:pt x="842" y="113"/>
                  <a:pt x="840" y="103"/>
                  <a:pt x="845" y="95"/>
                </a:cubicBezTo>
                <a:lnTo>
                  <a:pt x="899" y="11"/>
                </a:lnTo>
                <a:cubicBezTo>
                  <a:pt x="903" y="3"/>
                  <a:pt x="914" y="0"/>
                  <a:pt x="922" y="5"/>
                </a:cubicBezTo>
                <a:cubicBezTo>
                  <a:pt x="929" y="10"/>
                  <a:pt x="932" y="21"/>
                  <a:pt x="927" y="28"/>
                </a:cubicBezTo>
                <a:close/>
                <a:moveTo>
                  <a:pt x="802" y="226"/>
                </a:moveTo>
                <a:lnTo>
                  <a:pt x="748" y="310"/>
                </a:lnTo>
                <a:cubicBezTo>
                  <a:pt x="744" y="318"/>
                  <a:pt x="733" y="320"/>
                  <a:pt x="725" y="315"/>
                </a:cubicBezTo>
                <a:cubicBezTo>
                  <a:pt x="718" y="310"/>
                  <a:pt x="715" y="300"/>
                  <a:pt x="720" y="292"/>
                </a:cubicBezTo>
                <a:lnTo>
                  <a:pt x="774" y="208"/>
                </a:lnTo>
                <a:cubicBezTo>
                  <a:pt x="779" y="200"/>
                  <a:pt x="789" y="198"/>
                  <a:pt x="797" y="203"/>
                </a:cubicBezTo>
                <a:cubicBezTo>
                  <a:pt x="805" y="207"/>
                  <a:pt x="807" y="218"/>
                  <a:pt x="802" y="226"/>
                </a:cubicBezTo>
                <a:close/>
                <a:moveTo>
                  <a:pt x="677" y="423"/>
                </a:moveTo>
                <a:lnTo>
                  <a:pt x="624" y="507"/>
                </a:lnTo>
                <a:cubicBezTo>
                  <a:pt x="619" y="515"/>
                  <a:pt x="608" y="517"/>
                  <a:pt x="601" y="512"/>
                </a:cubicBezTo>
                <a:cubicBezTo>
                  <a:pt x="593" y="507"/>
                  <a:pt x="591" y="497"/>
                  <a:pt x="595" y="489"/>
                </a:cubicBezTo>
                <a:lnTo>
                  <a:pt x="649" y="405"/>
                </a:lnTo>
                <a:cubicBezTo>
                  <a:pt x="654" y="397"/>
                  <a:pt x="664" y="395"/>
                  <a:pt x="672" y="400"/>
                </a:cubicBezTo>
                <a:cubicBezTo>
                  <a:pt x="680" y="405"/>
                  <a:pt x="682" y="415"/>
                  <a:pt x="677" y="423"/>
                </a:cubicBezTo>
                <a:close/>
                <a:moveTo>
                  <a:pt x="552" y="620"/>
                </a:moveTo>
                <a:lnTo>
                  <a:pt x="499" y="704"/>
                </a:lnTo>
                <a:cubicBezTo>
                  <a:pt x="494" y="712"/>
                  <a:pt x="484" y="714"/>
                  <a:pt x="476" y="710"/>
                </a:cubicBezTo>
                <a:cubicBezTo>
                  <a:pt x="468" y="705"/>
                  <a:pt x="466" y="694"/>
                  <a:pt x="471" y="687"/>
                </a:cubicBezTo>
                <a:lnTo>
                  <a:pt x="524" y="602"/>
                </a:lnTo>
                <a:cubicBezTo>
                  <a:pt x="529" y="594"/>
                  <a:pt x="539" y="592"/>
                  <a:pt x="547" y="597"/>
                </a:cubicBezTo>
                <a:cubicBezTo>
                  <a:pt x="555" y="602"/>
                  <a:pt x="557" y="612"/>
                  <a:pt x="552" y="620"/>
                </a:cubicBezTo>
                <a:close/>
                <a:moveTo>
                  <a:pt x="428" y="817"/>
                </a:moveTo>
                <a:lnTo>
                  <a:pt x="374" y="902"/>
                </a:lnTo>
                <a:cubicBezTo>
                  <a:pt x="369" y="909"/>
                  <a:pt x="359" y="912"/>
                  <a:pt x="351" y="907"/>
                </a:cubicBezTo>
                <a:cubicBezTo>
                  <a:pt x="343" y="902"/>
                  <a:pt x="341" y="891"/>
                  <a:pt x="346" y="884"/>
                </a:cubicBezTo>
                <a:lnTo>
                  <a:pt x="399" y="799"/>
                </a:lnTo>
                <a:cubicBezTo>
                  <a:pt x="404" y="791"/>
                  <a:pt x="415" y="789"/>
                  <a:pt x="422" y="794"/>
                </a:cubicBezTo>
                <a:cubicBezTo>
                  <a:pt x="430" y="799"/>
                  <a:pt x="432" y="809"/>
                  <a:pt x="428" y="817"/>
                </a:cubicBezTo>
                <a:close/>
                <a:moveTo>
                  <a:pt x="303" y="1014"/>
                </a:moveTo>
                <a:lnTo>
                  <a:pt x="249" y="1099"/>
                </a:lnTo>
                <a:cubicBezTo>
                  <a:pt x="244" y="1106"/>
                  <a:pt x="234" y="1109"/>
                  <a:pt x="226" y="1104"/>
                </a:cubicBezTo>
                <a:cubicBezTo>
                  <a:pt x="219" y="1099"/>
                  <a:pt x="216" y="1089"/>
                  <a:pt x="221" y="1081"/>
                </a:cubicBezTo>
                <a:lnTo>
                  <a:pt x="275" y="996"/>
                </a:lnTo>
                <a:cubicBezTo>
                  <a:pt x="280" y="989"/>
                  <a:pt x="290" y="986"/>
                  <a:pt x="298" y="991"/>
                </a:cubicBezTo>
                <a:cubicBezTo>
                  <a:pt x="305" y="996"/>
                  <a:pt x="308" y="1006"/>
                  <a:pt x="303" y="1014"/>
                </a:cubicBezTo>
                <a:close/>
                <a:moveTo>
                  <a:pt x="178" y="1211"/>
                </a:moveTo>
                <a:lnTo>
                  <a:pt x="124" y="1296"/>
                </a:lnTo>
                <a:cubicBezTo>
                  <a:pt x="120" y="1304"/>
                  <a:pt x="109" y="1306"/>
                  <a:pt x="101" y="1301"/>
                </a:cubicBezTo>
                <a:cubicBezTo>
                  <a:pt x="94" y="1296"/>
                  <a:pt x="91" y="1286"/>
                  <a:pt x="96" y="1278"/>
                </a:cubicBezTo>
                <a:lnTo>
                  <a:pt x="150" y="1194"/>
                </a:lnTo>
                <a:cubicBezTo>
                  <a:pt x="155" y="1186"/>
                  <a:pt x="165" y="1183"/>
                  <a:pt x="173" y="1188"/>
                </a:cubicBezTo>
                <a:cubicBezTo>
                  <a:pt x="181" y="1193"/>
                  <a:pt x="183" y="1204"/>
                  <a:pt x="178" y="1211"/>
                </a:cubicBezTo>
                <a:close/>
                <a:moveTo>
                  <a:pt x="163" y="1328"/>
                </a:moveTo>
                <a:lnTo>
                  <a:pt x="0" y="1461"/>
                </a:lnTo>
                <a:lnTo>
                  <a:pt x="51" y="1256"/>
                </a:lnTo>
                <a:lnTo>
                  <a:pt x="163" y="1328"/>
                </a:lnTo>
                <a:close/>
              </a:path>
            </a:pathLst>
          </a:custGeom>
          <a:solidFill>
            <a:srgbClr val="FF0000"/>
          </a:solidFill>
          <a:ln w="1588">
            <a:solidFill>
              <a:srgbClr val="FF0000"/>
            </a:solidFill>
            <a:bevel/>
            <a:headEnd/>
            <a:tailEnd/>
          </a:ln>
        </p:spPr>
        <p:txBody>
          <a:bodyPr/>
          <a:lstStyle/>
          <a:p>
            <a:endParaRPr lang="zh-CN" altLang="en-US">
              <a:solidFill>
                <a:schemeClr val="accent3">
                  <a:lumMod val="75000"/>
                </a:schemeClr>
              </a:solidFill>
              <a:ea typeface="宋体" pitchFamily="2" charset="-122"/>
            </a:endParaRPr>
          </a:p>
        </p:txBody>
      </p:sp>
      <p:sp>
        <p:nvSpPr>
          <p:cNvPr id="43085" name="Line 87"/>
          <p:cNvSpPr>
            <a:spLocks noChangeShapeType="1"/>
          </p:cNvSpPr>
          <p:nvPr/>
        </p:nvSpPr>
        <p:spPr bwMode="auto">
          <a:xfrm>
            <a:off x="6526213" y="3724275"/>
            <a:ext cx="2159000" cy="1588"/>
          </a:xfrm>
          <a:prstGeom prst="line">
            <a:avLst/>
          </a:prstGeom>
          <a:noFill/>
          <a:ln w="14288" cap="rnd">
            <a:solidFill>
              <a:srgbClr val="000000"/>
            </a:solidFill>
            <a:round/>
            <a:headEnd/>
            <a:tailEnd/>
          </a:ln>
        </p:spPr>
        <p:txBody>
          <a:bodyPr/>
          <a:lstStyle/>
          <a:p>
            <a:endParaRPr lang="en-US"/>
          </a:p>
        </p:txBody>
      </p:sp>
      <p:sp>
        <p:nvSpPr>
          <p:cNvPr id="43086" name="Freeform 88"/>
          <p:cNvSpPr>
            <a:spLocks noEditPoints="1"/>
          </p:cNvSpPr>
          <p:nvPr/>
        </p:nvSpPr>
        <p:spPr bwMode="auto">
          <a:xfrm>
            <a:off x="3681413" y="4367213"/>
            <a:ext cx="150812" cy="1338262"/>
          </a:xfrm>
          <a:custGeom>
            <a:avLst/>
            <a:gdLst>
              <a:gd name="T0" fmla="*/ 2147483647 w 546"/>
              <a:gd name="T1" fmla="*/ 2147483647 h 4837"/>
              <a:gd name="T2" fmla="*/ 2147483647 w 546"/>
              <a:gd name="T3" fmla="*/ 2147483647 h 4837"/>
              <a:gd name="T4" fmla="*/ 2147483647 w 546"/>
              <a:gd name="T5" fmla="*/ 2147483647 h 4837"/>
              <a:gd name="T6" fmla="*/ 2147483647 w 546"/>
              <a:gd name="T7" fmla="*/ 2147483647 h 4837"/>
              <a:gd name="T8" fmla="*/ 2147483647 w 546"/>
              <a:gd name="T9" fmla="*/ 2147483647 h 4837"/>
              <a:gd name="T10" fmla="*/ 2147483647 w 546"/>
              <a:gd name="T11" fmla="*/ 2147483647 h 4837"/>
              <a:gd name="T12" fmla="*/ 2147483647 w 546"/>
              <a:gd name="T13" fmla="*/ 2147483647 h 4837"/>
              <a:gd name="T14" fmla="*/ 2147483647 w 546"/>
              <a:gd name="T15" fmla="*/ 2147483647 h 4837"/>
              <a:gd name="T16" fmla="*/ 2147483647 w 546"/>
              <a:gd name="T17" fmla="*/ 2147483647 h 4837"/>
              <a:gd name="T18" fmla="*/ 2147483647 w 546"/>
              <a:gd name="T19" fmla="*/ 2147483647 h 4837"/>
              <a:gd name="T20" fmla="*/ 2147483647 w 546"/>
              <a:gd name="T21" fmla="*/ 2147483647 h 4837"/>
              <a:gd name="T22" fmla="*/ 2147483647 w 546"/>
              <a:gd name="T23" fmla="*/ 2147483647 h 4837"/>
              <a:gd name="T24" fmla="*/ 2147483647 w 546"/>
              <a:gd name="T25" fmla="*/ 2147483647 h 4837"/>
              <a:gd name="T26" fmla="*/ 2147483647 w 546"/>
              <a:gd name="T27" fmla="*/ 2147483647 h 4837"/>
              <a:gd name="T28" fmla="*/ 2147483647 w 546"/>
              <a:gd name="T29" fmla="*/ 2147483647 h 4837"/>
              <a:gd name="T30" fmla="*/ 2147483647 w 546"/>
              <a:gd name="T31" fmla="*/ 2147483647 h 4837"/>
              <a:gd name="T32" fmla="*/ 2147483647 w 546"/>
              <a:gd name="T33" fmla="*/ 2147483647 h 4837"/>
              <a:gd name="T34" fmla="*/ 2147483647 w 546"/>
              <a:gd name="T35" fmla="*/ 2147483647 h 4837"/>
              <a:gd name="T36" fmla="*/ 2147483647 w 546"/>
              <a:gd name="T37" fmla="*/ 2147483647 h 4837"/>
              <a:gd name="T38" fmla="*/ 2147483647 w 546"/>
              <a:gd name="T39" fmla="*/ 2147483647 h 4837"/>
              <a:gd name="T40" fmla="*/ 2147483647 w 546"/>
              <a:gd name="T41" fmla="*/ 2147483647 h 4837"/>
              <a:gd name="T42" fmla="*/ 2147483647 w 546"/>
              <a:gd name="T43" fmla="*/ 2147483647 h 4837"/>
              <a:gd name="T44" fmla="*/ 2147483647 w 546"/>
              <a:gd name="T45" fmla="*/ 2147483647 h 4837"/>
              <a:gd name="T46" fmla="*/ 2147483647 w 546"/>
              <a:gd name="T47" fmla="*/ 2147483647 h 4837"/>
              <a:gd name="T48" fmla="*/ 2147483647 w 546"/>
              <a:gd name="T49" fmla="*/ 2147483647 h 4837"/>
              <a:gd name="T50" fmla="*/ 2147483647 w 546"/>
              <a:gd name="T51" fmla="*/ 2147483647 h 4837"/>
              <a:gd name="T52" fmla="*/ 2147483647 w 546"/>
              <a:gd name="T53" fmla="*/ 2147483647 h 4837"/>
              <a:gd name="T54" fmla="*/ 2147483647 w 546"/>
              <a:gd name="T55" fmla="*/ 2147483647 h 4837"/>
              <a:gd name="T56" fmla="*/ 2147483647 w 546"/>
              <a:gd name="T57" fmla="*/ 2147483647 h 4837"/>
              <a:gd name="T58" fmla="*/ 2147483647 w 546"/>
              <a:gd name="T59" fmla="*/ 2147483647 h 4837"/>
              <a:gd name="T60" fmla="*/ 2147483647 w 546"/>
              <a:gd name="T61" fmla="*/ 2147483647 h 4837"/>
              <a:gd name="T62" fmla="*/ 2147483647 w 546"/>
              <a:gd name="T63" fmla="*/ 2147483647 h 4837"/>
              <a:gd name="T64" fmla="*/ 2147483647 w 546"/>
              <a:gd name="T65" fmla="*/ 2147483647 h 4837"/>
              <a:gd name="T66" fmla="*/ 2147483647 w 546"/>
              <a:gd name="T67" fmla="*/ 2147483647 h 4837"/>
              <a:gd name="T68" fmla="*/ 2147483647 w 546"/>
              <a:gd name="T69" fmla="*/ 2147483647 h 4837"/>
              <a:gd name="T70" fmla="*/ 2147483647 w 546"/>
              <a:gd name="T71" fmla="*/ 2147483647 h 4837"/>
              <a:gd name="T72" fmla="*/ 2147483647 w 546"/>
              <a:gd name="T73" fmla="*/ 2147483647 h 4837"/>
              <a:gd name="T74" fmla="*/ 2147483647 w 546"/>
              <a:gd name="T75" fmla="*/ 2147483647 h 4837"/>
              <a:gd name="T76" fmla="*/ 2147483647 w 546"/>
              <a:gd name="T77" fmla="*/ 2147483647 h 4837"/>
              <a:gd name="T78" fmla="*/ 2147483647 w 546"/>
              <a:gd name="T79" fmla="*/ 2147483647 h 4837"/>
              <a:gd name="T80" fmla="*/ 0 w 546"/>
              <a:gd name="T81" fmla="*/ 2147483647 h 4837"/>
              <a:gd name="T82" fmla="*/ 2147483647 w 546"/>
              <a:gd name="T83" fmla="*/ 2147483647 h 4837"/>
              <a:gd name="T84" fmla="*/ 2147483647 w 546"/>
              <a:gd name="T85" fmla="*/ 2147483647 h 4837"/>
              <a:gd name="T86" fmla="*/ 2147483647 w 546"/>
              <a:gd name="T87" fmla="*/ 2147483647 h 4837"/>
              <a:gd name="T88" fmla="*/ 2147483647 w 546"/>
              <a:gd name="T89" fmla="*/ 2147483647 h 4837"/>
              <a:gd name="T90" fmla="*/ 2147483647 w 546"/>
              <a:gd name="T91" fmla="*/ 2147483647 h 4837"/>
              <a:gd name="T92" fmla="*/ 2147483647 w 546"/>
              <a:gd name="T93" fmla="*/ 2147483647 h 4837"/>
              <a:gd name="T94" fmla="*/ 2147483647 w 546"/>
              <a:gd name="T95" fmla="*/ 2147483647 h 4837"/>
              <a:gd name="T96" fmla="*/ 2147483647 w 546"/>
              <a:gd name="T97" fmla="*/ 2147483647 h 4837"/>
              <a:gd name="T98" fmla="*/ 2147483647 w 546"/>
              <a:gd name="T99" fmla="*/ 2147483647 h 4837"/>
              <a:gd name="T100" fmla="*/ 2147483647 w 546"/>
              <a:gd name="T101" fmla="*/ 2147483647 h 4837"/>
              <a:gd name="T102" fmla="*/ 2147483647 w 546"/>
              <a:gd name="T103" fmla="*/ 2147483647 h 4837"/>
              <a:gd name="T104" fmla="*/ 2147483647 w 546"/>
              <a:gd name="T105" fmla="*/ 2147483647 h 4837"/>
              <a:gd name="T106" fmla="*/ 2147483647 w 546"/>
              <a:gd name="T107" fmla="*/ 2147483647 h 4837"/>
              <a:gd name="T108" fmla="*/ 2147483647 w 546"/>
              <a:gd name="T109" fmla="*/ 2147483647 h 4837"/>
              <a:gd name="T110" fmla="*/ 2147483647 w 546"/>
              <a:gd name="T111" fmla="*/ 2147483647 h 4837"/>
              <a:gd name="T112" fmla="*/ 2147483647 w 546"/>
              <a:gd name="T113" fmla="*/ 2147483647 h 4837"/>
              <a:gd name="T114" fmla="*/ 2147483647 w 546"/>
              <a:gd name="T115" fmla="*/ 2147483647 h 4837"/>
              <a:gd name="T116" fmla="*/ 2147483647 w 546"/>
              <a:gd name="T117" fmla="*/ 2147483647 h 48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6"/>
              <a:gd name="T178" fmla="*/ 0 h 4837"/>
              <a:gd name="T179" fmla="*/ 546 w 546"/>
              <a:gd name="T180" fmla="*/ 4837 h 48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6" h="4837">
                <a:moveTo>
                  <a:pt x="540" y="47"/>
                </a:moveTo>
                <a:lnTo>
                  <a:pt x="452" y="347"/>
                </a:lnTo>
                <a:lnTo>
                  <a:pt x="366" y="647"/>
                </a:lnTo>
                <a:lnTo>
                  <a:pt x="286" y="946"/>
                </a:lnTo>
                <a:lnTo>
                  <a:pt x="214" y="1245"/>
                </a:lnTo>
                <a:lnTo>
                  <a:pt x="183" y="1394"/>
                </a:lnTo>
                <a:lnTo>
                  <a:pt x="154" y="1544"/>
                </a:lnTo>
                <a:lnTo>
                  <a:pt x="129" y="1693"/>
                </a:lnTo>
                <a:lnTo>
                  <a:pt x="107" y="1842"/>
                </a:lnTo>
                <a:lnTo>
                  <a:pt x="90" y="1991"/>
                </a:lnTo>
                <a:lnTo>
                  <a:pt x="77" y="2140"/>
                </a:lnTo>
                <a:lnTo>
                  <a:pt x="69" y="2289"/>
                </a:lnTo>
                <a:lnTo>
                  <a:pt x="67" y="2438"/>
                </a:lnTo>
                <a:lnTo>
                  <a:pt x="71" y="2591"/>
                </a:lnTo>
                <a:lnTo>
                  <a:pt x="84" y="2751"/>
                </a:lnTo>
                <a:lnTo>
                  <a:pt x="104" y="2918"/>
                </a:lnTo>
                <a:lnTo>
                  <a:pt x="129" y="3089"/>
                </a:lnTo>
                <a:lnTo>
                  <a:pt x="161" y="3262"/>
                </a:lnTo>
                <a:lnTo>
                  <a:pt x="196" y="3436"/>
                </a:lnTo>
                <a:lnTo>
                  <a:pt x="234" y="3609"/>
                </a:lnTo>
                <a:lnTo>
                  <a:pt x="274" y="3780"/>
                </a:lnTo>
                <a:lnTo>
                  <a:pt x="315" y="3945"/>
                </a:lnTo>
                <a:lnTo>
                  <a:pt x="356" y="4105"/>
                </a:lnTo>
                <a:lnTo>
                  <a:pt x="396" y="4256"/>
                </a:lnTo>
                <a:lnTo>
                  <a:pt x="433" y="4398"/>
                </a:lnTo>
                <a:lnTo>
                  <a:pt x="461" y="4506"/>
                </a:lnTo>
                <a:cubicBezTo>
                  <a:pt x="465" y="4524"/>
                  <a:pt x="454" y="4542"/>
                  <a:pt x="437" y="4546"/>
                </a:cubicBezTo>
                <a:cubicBezTo>
                  <a:pt x="419" y="4551"/>
                  <a:pt x="401" y="4540"/>
                  <a:pt x="396" y="4522"/>
                </a:cubicBezTo>
                <a:lnTo>
                  <a:pt x="369" y="4415"/>
                </a:lnTo>
                <a:lnTo>
                  <a:pt x="331" y="4273"/>
                </a:lnTo>
                <a:lnTo>
                  <a:pt x="291" y="4122"/>
                </a:lnTo>
                <a:lnTo>
                  <a:pt x="250" y="3961"/>
                </a:lnTo>
                <a:lnTo>
                  <a:pt x="209" y="3795"/>
                </a:lnTo>
                <a:lnTo>
                  <a:pt x="168" y="3624"/>
                </a:lnTo>
                <a:lnTo>
                  <a:pt x="130" y="3450"/>
                </a:lnTo>
                <a:lnTo>
                  <a:pt x="95" y="3274"/>
                </a:lnTo>
                <a:lnTo>
                  <a:pt x="64" y="3099"/>
                </a:lnTo>
                <a:lnTo>
                  <a:pt x="37" y="2926"/>
                </a:lnTo>
                <a:lnTo>
                  <a:pt x="17" y="2757"/>
                </a:lnTo>
                <a:lnTo>
                  <a:pt x="5" y="2593"/>
                </a:lnTo>
                <a:lnTo>
                  <a:pt x="0" y="2437"/>
                </a:lnTo>
                <a:lnTo>
                  <a:pt x="3" y="2286"/>
                </a:lnTo>
                <a:lnTo>
                  <a:pt x="11" y="2135"/>
                </a:lnTo>
                <a:lnTo>
                  <a:pt x="24" y="1984"/>
                </a:lnTo>
                <a:lnTo>
                  <a:pt x="41" y="1833"/>
                </a:lnTo>
                <a:lnTo>
                  <a:pt x="63" y="1682"/>
                </a:lnTo>
                <a:lnTo>
                  <a:pt x="88" y="1531"/>
                </a:lnTo>
                <a:lnTo>
                  <a:pt x="117" y="1381"/>
                </a:lnTo>
                <a:lnTo>
                  <a:pt x="150" y="1230"/>
                </a:lnTo>
                <a:lnTo>
                  <a:pt x="222" y="929"/>
                </a:lnTo>
                <a:lnTo>
                  <a:pt x="302" y="628"/>
                </a:lnTo>
                <a:lnTo>
                  <a:pt x="388" y="328"/>
                </a:lnTo>
                <a:lnTo>
                  <a:pt x="476" y="28"/>
                </a:lnTo>
                <a:cubicBezTo>
                  <a:pt x="482" y="10"/>
                  <a:pt x="500" y="0"/>
                  <a:pt x="518" y="5"/>
                </a:cubicBezTo>
                <a:cubicBezTo>
                  <a:pt x="536" y="11"/>
                  <a:pt x="546" y="29"/>
                  <a:pt x="540" y="47"/>
                </a:cubicBezTo>
                <a:close/>
                <a:moveTo>
                  <a:pt x="542" y="4417"/>
                </a:moveTo>
                <a:lnTo>
                  <a:pt x="508" y="4837"/>
                </a:lnTo>
                <a:lnTo>
                  <a:pt x="283" y="4481"/>
                </a:lnTo>
                <a:lnTo>
                  <a:pt x="542" y="4417"/>
                </a:lnTo>
                <a:close/>
              </a:path>
            </a:pathLst>
          </a:custGeom>
          <a:solidFill>
            <a:srgbClr val="0000FF"/>
          </a:solidFill>
          <a:ln w="1588">
            <a:solidFill>
              <a:srgbClr val="0000FF"/>
            </a:solidFill>
            <a:bevel/>
            <a:headEnd/>
            <a:tailEnd/>
          </a:ln>
        </p:spPr>
        <p:txBody>
          <a:bodyPr/>
          <a:lstStyle/>
          <a:p>
            <a:endParaRPr lang="zh-CN" altLang="en-US">
              <a:solidFill>
                <a:schemeClr val="accent3">
                  <a:lumMod val="75000"/>
                </a:schemeClr>
              </a:solidFill>
              <a:ea typeface="宋体" pitchFamily="2" charset="-122"/>
            </a:endParaRPr>
          </a:p>
        </p:txBody>
      </p:sp>
      <p:sp>
        <p:nvSpPr>
          <p:cNvPr id="43087" name="Freeform 89"/>
          <p:cNvSpPr>
            <a:spLocks noEditPoints="1"/>
          </p:cNvSpPr>
          <p:nvPr/>
        </p:nvSpPr>
        <p:spPr bwMode="auto">
          <a:xfrm>
            <a:off x="6653213" y="3930650"/>
            <a:ext cx="185737" cy="839788"/>
          </a:xfrm>
          <a:custGeom>
            <a:avLst/>
            <a:gdLst>
              <a:gd name="T0" fmla="*/ 2147483647 w 672"/>
              <a:gd name="T1" fmla="*/ 2147483647 h 3038"/>
              <a:gd name="T2" fmla="*/ 2147483647 w 672"/>
              <a:gd name="T3" fmla="*/ 2147483647 h 3038"/>
              <a:gd name="T4" fmla="*/ 2147483647 w 672"/>
              <a:gd name="T5" fmla="*/ 2147483647 h 3038"/>
              <a:gd name="T6" fmla="*/ 2147483647 w 672"/>
              <a:gd name="T7" fmla="*/ 2147483647 h 3038"/>
              <a:gd name="T8" fmla="*/ 2147483647 w 672"/>
              <a:gd name="T9" fmla="*/ 2147483647 h 3038"/>
              <a:gd name="T10" fmla="*/ 2147483647 w 672"/>
              <a:gd name="T11" fmla="*/ 2147483647 h 3038"/>
              <a:gd name="T12" fmla="*/ 2147483647 w 672"/>
              <a:gd name="T13" fmla="*/ 2147483647 h 3038"/>
              <a:gd name="T14" fmla="*/ 2147483647 w 672"/>
              <a:gd name="T15" fmla="*/ 2147483647 h 3038"/>
              <a:gd name="T16" fmla="*/ 2147483647 w 672"/>
              <a:gd name="T17" fmla="*/ 2147483647 h 3038"/>
              <a:gd name="T18" fmla="*/ 2147483647 w 672"/>
              <a:gd name="T19" fmla="*/ 2147483647 h 3038"/>
              <a:gd name="T20" fmla="*/ 2147483647 w 672"/>
              <a:gd name="T21" fmla="*/ 2147483647 h 3038"/>
              <a:gd name="T22" fmla="*/ 2147483647 w 672"/>
              <a:gd name="T23" fmla="*/ 2147483647 h 3038"/>
              <a:gd name="T24" fmla="*/ 2147483647 w 672"/>
              <a:gd name="T25" fmla="*/ 2147483647 h 3038"/>
              <a:gd name="T26" fmla="*/ 2147483647 w 672"/>
              <a:gd name="T27" fmla="*/ 2147483647 h 3038"/>
              <a:gd name="T28" fmla="*/ 2147483647 w 672"/>
              <a:gd name="T29" fmla="*/ 2147483647 h 3038"/>
              <a:gd name="T30" fmla="*/ 2147483647 w 672"/>
              <a:gd name="T31" fmla="*/ 2147483647 h 3038"/>
              <a:gd name="T32" fmla="*/ 2147483647 w 672"/>
              <a:gd name="T33" fmla="*/ 2147483647 h 3038"/>
              <a:gd name="T34" fmla="*/ 2147483647 w 672"/>
              <a:gd name="T35" fmla="*/ 2147483647 h 3038"/>
              <a:gd name="T36" fmla="*/ 2147483647 w 672"/>
              <a:gd name="T37" fmla="*/ 2147483647 h 3038"/>
              <a:gd name="T38" fmla="*/ 2147483647 w 672"/>
              <a:gd name="T39" fmla="*/ 2147483647 h 3038"/>
              <a:gd name="T40" fmla="*/ 2147483647 w 672"/>
              <a:gd name="T41" fmla="*/ 2147483647 h 3038"/>
              <a:gd name="T42" fmla="*/ 2147483647 w 672"/>
              <a:gd name="T43" fmla="*/ 2147483647 h 3038"/>
              <a:gd name="T44" fmla="*/ 2147483647 w 672"/>
              <a:gd name="T45" fmla="*/ 2147483647 h 3038"/>
              <a:gd name="T46" fmla="*/ 2147483647 w 672"/>
              <a:gd name="T47" fmla="*/ 2147483647 h 3038"/>
              <a:gd name="T48" fmla="*/ 2147483647 w 672"/>
              <a:gd name="T49" fmla="*/ 2147483647 h 3038"/>
              <a:gd name="T50" fmla="*/ 2147483647 w 672"/>
              <a:gd name="T51" fmla="*/ 2147483647 h 3038"/>
              <a:gd name="T52" fmla="*/ 2147483647 w 672"/>
              <a:gd name="T53" fmla="*/ 2147483647 h 3038"/>
              <a:gd name="T54" fmla="*/ 2147483647 w 672"/>
              <a:gd name="T55" fmla="*/ 2147483647 h 3038"/>
              <a:gd name="T56" fmla="*/ 2147483647 w 672"/>
              <a:gd name="T57" fmla="*/ 2147483647 h 3038"/>
              <a:gd name="T58" fmla="*/ 2147483647 w 672"/>
              <a:gd name="T59" fmla="*/ 2147483647 h 3038"/>
              <a:gd name="T60" fmla="*/ 2147483647 w 672"/>
              <a:gd name="T61" fmla="*/ 2147483647 h 3038"/>
              <a:gd name="T62" fmla="*/ 2147483647 w 672"/>
              <a:gd name="T63" fmla="*/ 2147483647 h 3038"/>
              <a:gd name="T64" fmla="*/ 2147483647 w 672"/>
              <a:gd name="T65" fmla="*/ 2147483647 h 3038"/>
              <a:gd name="T66" fmla="*/ 2147483647 w 672"/>
              <a:gd name="T67" fmla="*/ 2147483647 h 3038"/>
              <a:gd name="T68" fmla="*/ 2147483647 w 672"/>
              <a:gd name="T69" fmla="*/ 2147483647 h 3038"/>
              <a:gd name="T70" fmla="*/ 2147483647 w 672"/>
              <a:gd name="T71" fmla="*/ 2147483647 h 3038"/>
              <a:gd name="T72" fmla="*/ 2147483647 w 672"/>
              <a:gd name="T73" fmla="*/ 2147483647 h 3038"/>
              <a:gd name="T74" fmla="*/ 2147483647 w 672"/>
              <a:gd name="T75" fmla="*/ 2147483647 h 3038"/>
              <a:gd name="T76" fmla="*/ 2147483647 w 672"/>
              <a:gd name="T77" fmla="*/ 2147483647 h 3038"/>
              <a:gd name="T78" fmla="*/ 0 w 672"/>
              <a:gd name="T79" fmla="*/ 2147483647 h 3038"/>
              <a:gd name="T80" fmla="*/ 2147483647 w 672"/>
              <a:gd name="T81" fmla="*/ 2147483647 h 3038"/>
              <a:gd name="T82" fmla="*/ 2147483647 w 672"/>
              <a:gd name="T83" fmla="*/ 2147483647 h 3038"/>
              <a:gd name="T84" fmla="*/ 2147483647 w 672"/>
              <a:gd name="T85" fmla="*/ 2147483647 h 3038"/>
              <a:gd name="T86" fmla="*/ 2147483647 w 672"/>
              <a:gd name="T87" fmla="*/ 2147483647 h 3038"/>
              <a:gd name="T88" fmla="*/ 2147483647 w 672"/>
              <a:gd name="T89" fmla="*/ 2147483647 h 3038"/>
              <a:gd name="T90" fmla="*/ 2147483647 w 672"/>
              <a:gd name="T91" fmla="*/ 2147483647 h 3038"/>
              <a:gd name="T92" fmla="*/ 2147483647 w 672"/>
              <a:gd name="T93" fmla="*/ 2147483647 h 3038"/>
              <a:gd name="T94" fmla="*/ 2147483647 w 672"/>
              <a:gd name="T95" fmla="*/ 2147483647 h 3038"/>
              <a:gd name="T96" fmla="*/ 2147483647 w 672"/>
              <a:gd name="T97" fmla="*/ 2147483647 h 3038"/>
              <a:gd name="T98" fmla="*/ 2147483647 w 672"/>
              <a:gd name="T99" fmla="*/ 2147483647 h 3038"/>
              <a:gd name="T100" fmla="*/ 2147483647 w 672"/>
              <a:gd name="T101" fmla="*/ 2147483647 h 3038"/>
              <a:gd name="T102" fmla="*/ 2147483647 w 672"/>
              <a:gd name="T103" fmla="*/ 2147483647 h 3038"/>
              <a:gd name="T104" fmla="*/ 2147483647 w 672"/>
              <a:gd name="T105" fmla="*/ 2147483647 h 3038"/>
              <a:gd name="T106" fmla="*/ 2147483647 w 672"/>
              <a:gd name="T107" fmla="*/ 2147483647 h 3038"/>
              <a:gd name="T108" fmla="*/ 2147483647 w 672"/>
              <a:gd name="T109" fmla="*/ 2147483647 h 3038"/>
              <a:gd name="T110" fmla="*/ 2147483647 w 672"/>
              <a:gd name="T111" fmla="*/ 2147483647 h 3038"/>
              <a:gd name="T112" fmla="*/ 2147483647 w 672"/>
              <a:gd name="T113" fmla="*/ 2147483647 h 3038"/>
              <a:gd name="T114" fmla="*/ 2147483647 w 672"/>
              <a:gd name="T115" fmla="*/ 2147483647 h 3038"/>
              <a:gd name="T116" fmla="*/ 2147483647 w 672"/>
              <a:gd name="T117" fmla="*/ 2147483647 h 3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2"/>
              <a:gd name="T178" fmla="*/ 0 h 3038"/>
              <a:gd name="T179" fmla="*/ 672 w 672"/>
              <a:gd name="T180" fmla="*/ 3038 h 30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2" h="3038">
                <a:moveTo>
                  <a:pt x="662" y="55"/>
                </a:moveTo>
                <a:lnTo>
                  <a:pt x="550" y="243"/>
                </a:lnTo>
                <a:lnTo>
                  <a:pt x="442" y="430"/>
                </a:lnTo>
                <a:lnTo>
                  <a:pt x="341" y="616"/>
                </a:lnTo>
                <a:lnTo>
                  <a:pt x="295" y="709"/>
                </a:lnTo>
                <a:lnTo>
                  <a:pt x="251" y="802"/>
                </a:lnTo>
                <a:lnTo>
                  <a:pt x="211" y="895"/>
                </a:lnTo>
                <a:lnTo>
                  <a:pt x="175" y="988"/>
                </a:lnTo>
                <a:lnTo>
                  <a:pt x="144" y="1080"/>
                </a:lnTo>
                <a:lnTo>
                  <a:pt x="117" y="1172"/>
                </a:lnTo>
                <a:lnTo>
                  <a:pt x="95" y="1265"/>
                </a:lnTo>
                <a:lnTo>
                  <a:pt x="80" y="1356"/>
                </a:lnTo>
                <a:lnTo>
                  <a:pt x="70" y="1448"/>
                </a:lnTo>
                <a:lnTo>
                  <a:pt x="67" y="1539"/>
                </a:lnTo>
                <a:lnTo>
                  <a:pt x="70" y="1631"/>
                </a:lnTo>
                <a:lnTo>
                  <a:pt x="80" y="1722"/>
                </a:lnTo>
                <a:lnTo>
                  <a:pt x="96" y="1814"/>
                </a:lnTo>
                <a:lnTo>
                  <a:pt x="117" y="1905"/>
                </a:lnTo>
                <a:lnTo>
                  <a:pt x="144" y="1998"/>
                </a:lnTo>
                <a:lnTo>
                  <a:pt x="176" y="2090"/>
                </a:lnTo>
                <a:lnTo>
                  <a:pt x="212" y="2182"/>
                </a:lnTo>
                <a:lnTo>
                  <a:pt x="252" y="2275"/>
                </a:lnTo>
                <a:lnTo>
                  <a:pt x="295" y="2368"/>
                </a:lnTo>
                <a:lnTo>
                  <a:pt x="342" y="2460"/>
                </a:lnTo>
                <a:lnTo>
                  <a:pt x="442" y="2647"/>
                </a:lnTo>
                <a:lnTo>
                  <a:pt x="493" y="2734"/>
                </a:lnTo>
                <a:cubicBezTo>
                  <a:pt x="502" y="2750"/>
                  <a:pt x="497" y="2770"/>
                  <a:pt x="481" y="2779"/>
                </a:cubicBezTo>
                <a:cubicBezTo>
                  <a:pt x="465" y="2789"/>
                  <a:pt x="445" y="2783"/>
                  <a:pt x="436" y="2768"/>
                </a:cubicBezTo>
                <a:lnTo>
                  <a:pt x="384" y="2679"/>
                </a:lnTo>
                <a:lnTo>
                  <a:pt x="282" y="2490"/>
                </a:lnTo>
                <a:lnTo>
                  <a:pt x="235" y="2396"/>
                </a:lnTo>
                <a:lnTo>
                  <a:pt x="190" y="2301"/>
                </a:lnTo>
                <a:lnTo>
                  <a:pt x="149" y="2207"/>
                </a:lnTo>
                <a:lnTo>
                  <a:pt x="112" y="2111"/>
                </a:lnTo>
                <a:lnTo>
                  <a:pt x="80" y="2016"/>
                </a:lnTo>
                <a:lnTo>
                  <a:pt x="53" y="1921"/>
                </a:lnTo>
                <a:lnTo>
                  <a:pt x="30" y="1825"/>
                </a:lnTo>
                <a:lnTo>
                  <a:pt x="14" y="1729"/>
                </a:lnTo>
                <a:lnTo>
                  <a:pt x="4" y="1633"/>
                </a:lnTo>
                <a:lnTo>
                  <a:pt x="0" y="1537"/>
                </a:lnTo>
                <a:lnTo>
                  <a:pt x="4" y="1441"/>
                </a:lnTo>
                <a:lnTo>
                  <a:pt x="14" y="1345"/>
                </a:lnTo>
                <a:lnTo>
                  <a:pt x="31" y="1249"/>
                </a:lnTo>
                <a:lnTo>
                  <a:pt x="53" y="1154"/>
                </a:lnTo>
                <a:lnTo>
                  <a:pt x="80" y="1059"/>
                </a:lnTo>
                <a:lnTo>
                  <a:pt x="113" y="963"/>
                </a:lnTo>
                <a:lnTo>
                  <a:pt x="150" y="869"/>
                </a:lnTo>
                <a:lnTo>
                  <a:pt x="191" y="774"/>
                </a:lnTo>
                <a:lnTo>
                  <a:pt x="235" y="680"/>
                </a:lnTo>
                <a:lnTo>
                  <a:pt x="283" y="585"/>
                </a:lnTo>
                <a:lnTo>
                  <a:pt x="384" y="396"/>
                </a:lnTo>
                <a:lnTo>
                  <a:pt x="493" y="208"/>
                </a:lnTo>
                <a:lnTo>
                  <a:pt x="605" y="21"/>
                </a:lnTo>
                <a:cubicBezTo>
                  <a:pt x="614" y="5"/>
                  <a:pt x="635" y="0"/>
                  <a:pt x="651" y="9"/>
                </a:cubicBezTo>
                <a:cubicBezTo>
                  <a:pt x="666" y="19"/>
                  <a:pt x="672" y="39"/>
                  <a:pt x="662" y="55"/>
                </a:cubicBezTo>
                <a:close/>
                <a:moveTo>
                  <a:pt x="545" y="2626"/>
                </a:moveTo>
                <a:lnTo>
                  <a:pt x="633" y="3038"/>
                </a:lnTo>
                <a:lnTo>
                  <a:pt x="316" y="2761"/>
                </a:lnTo>
                <a:lnTo>
                  <a:pt x="545" y="2626"/>
                </a:lnTo>
                <a:close/>
              </a:path>
            </a:pathLst>
          </a:custGeom>
          <a:solidFill>
            <a:srgbClr val="0000FF"/>
          </a:solidFill>
          <a:ln w="1588">
            <a:solidFill>
              <a:srgbClr val="0000FF"/>
            </a:solidFill>
            <a:bevel/>
            <a:headEnd/>
            <a:tailEnd/>
          </a:ln>
        </p:spPr>
        <p:txBody>
          <a:bodyPr/>
          <a:lstStyle/>
          <a:p>
            <a:endParaRPr lang="zh-CN" altLang="en-US">
              <a:solidFill>
                <a:schemeClr val="accent3">
                  <a:lumMod val="75000"/>
                </a:schemeClr>
              </a:solidFill>
              <a:ea typeface="宋体" pitchFamily="2" charset="-122"/>
            </a:endParaRPr>
          </a:p>
        </p:txBody>
      </p:sp>
      <p:sp>
        <p:nvSpPr>
          <p:cNvPr id="43088" name="Freeform 90"/>
          <p:cNvSpPr>
            <a:spLocks noEditPoints="1"/>
          </p:cNvSpPr>
          <p:nvPr/>
        </p:nvSpPr>
        <p:spPr bwMode="auto">
          <a:xfrm>
            <a:off x="6638925" y="4841875"/>
            <a:ext cx="187325" cy="841375"/>
          </a:xfrm>
          <a:custGeom>
            <a:avLst/>
            <a:gdLst>
              <a:gd name="T0" fmla="*/ 2147483647 w 672"/>
              <a:gd name="T1" fmla="*/ 2147483647 h 3038"/>
              <a:gd name="T2" fmla="*/ 2147483647 w 672"/>
              <a:gd name="T3" fmla="*/ 2147483647 h 3038"/>
              <a:gd name="T4" fmla="*/ 2147483647 w 672"/>
              <a:gd name="T5" fmla="*/ 2147483647 h 3038"/>
              <a:gd name="T6" fmla="*/ 2147483647 w 672"/>
              <a:gd name="T7" fmla="*/ 2147483647 h 3038"/>
              <a:gd name="T8" fmla="*/ 2147483647 w 672"/>
              <a:gd name="T9" fmla="*/ 2147483647 h 3038"/>
              <a:gd name="T10" fmla="*/ 2147483647 w 672"/>
              <a:gd name="T11" fmla="*/ 2147483647 h 3038"/>
              <a:gd name="T12" fmla="*/ 2147483647 w 672"/>
              <a:gd name="T13" fmla="*/ 2147483647 h 3038"/>
              <a:gd name="T14" fmla="*/ 2147483647 w 672"/>
              <a:gd name="T15" fmla="*/ 2147483647 h 3038"/>
              <a:gd name="T16" fmla="*/ 2147483647 w 672"/>
              <a:gd name="T17" fmla="*/ 2147483647 h 3038"/>
              <a:gd name="T18" fmla="*/ 2147483647 w 672"/>
              <a:gd name="T19" fmla="*/ 2147483647 h 3038"/>
              <a:gd name="T20" fmla="*/ 2147483647 w 672"/>
              <a:gd name="T21" fmla="*/ 2147483647 h 3038"/>
              <a:gd name="T22" fmla="*/ 2147483647 w 672"/>
              <a:gd name="T23" fmla="*/ 2147483647 h 3038"/>
              <a:gd name="T24" fmla="*/ 2147483647 w 672"/>
              <a:gd name="T25" fmla="*/ 2147483647 h 3038"/>
              <a:gd name="T26" fmla="*/ 2147483647 w 672"/>
              <a:gd name="T27" fmla="*/ 2147483647 h 3038"/>
              <a:gd name="T28" fmla="*/ 2147483647 w 672"/>
              <a:gd name="T29" fmla="*/ 2147483647 h 3038"/>
              <a:gd name="T30" fmla="*/ 2147483647 w 672"/>
              <a:gd name="T31" fmla="*/ 2147483647 h 3038"/>
              <a:gd name="T32" fmla="*/ 2147483647 w 672"/>
              <a:gd name="T33" fmla="*/ 2147483647 h 3038"/>
              <a:gd name="T34" fmla="*/ 2147483647 w 672"/>
              <a:gd name="T35" fmla="*/ 2147483647 h 3038"/>
              <a:gd name="T36" fmla="*/ 2147483647 w 672"/>
              <a:gd name="T37" fmla="*/ 2147483647 h 3038"/>
              <a:gd name="T38" fmla="*/ 2147483647 w 672"/>
              <a:gd name="T39" fmla="*/ 2147483647 h 3038"/>
              <a:gd name="T40" fmla="*/ 2147483647 w 672"/>
              <a:gd name="T41" fmla="*/ 2147483647 h 3038"/>
              <a:gd name="T42" fmla="*/ 2147483647 w 672"/>
              <a:gd name="T43" fmla="*/ 2147483647 h 3038"/>
              <a:gd name="T44" fmla="*/ 2147483647 w 672"/>
              <a:gd name="T45" fmla="*/ 2147483647 h 3038"/>
              <a:gd name="T46" fmla="*/ 2147483647 w 672"/>
              <a:gd name="T47" fmla="*/ 2147483647 h 3038"/>
              <a:gd name="T48" fmla="*/ 2147483647 w 672"/>
              <a:gd name="T49" fmla="*/ 2147483647 h 3038"/>
              <a:gd name="T50" fmla="*/ 2147483647 w 672"/>
              <a:gd name="T51" fmla="*/ 2147483647 h 3038"/>
              <a:gd name="T52" fmla="*/ 2147483647 w 672"/>
              <a:gd name="T53" fmla="*/ 2147483647 h 3038"/>
              <a:gd name="T54" fmla="*/ 2147483647 w 672"/>
              <a:gd name="T55" fmla="*/ 2147483647 h 3038"/>
              <a:gd name="T56" fmla="*/ 2147483647 w 672"/>
              <a:gd name="T57" fmla="*/ 2147483647 h 3038"/>
              <a:gd name="T58" fmla="*/ 2147483647 w 672"/>
              <a:gd name="T59" fmla="*/ 2147483647 h 3038"/>
              <a:gd name="T60" fmla="*/ 2147483647 w 672"/>
              <a:gd name="T61" fmla="*/ 2147483647 h 3038"/>
              <a:gd name="T62" fmla="*/ 2147483647 w 672"/>
              <a:gd name="T63" fmla="*/ 2147483647 h 3038"/>
              <a:gd name="T64" fmla="*/ 2147483647 w 672"/>
              <a:gd name="T65" fmla="*/ 2147483647 h 3038"/>
              <a:gd name="T66" fmla="*/ 2147483647 w 672"/>
              <a:gd name="T67" fmla="*/ 2147483647 h 3038"/>
              <a:gd name="T68" fmla="*/ 2147483647 w 672"/>
              <a:gd name="T69" fmla="*/ 2147483647 h 3038"/>
              <a:gd name="T70" fmla="*/ 2147483647 w 672"/>
              <a:gd name="T71" fmla="*/ 2147483647 h 3038"/>
              <a:gd name="T72" fmla="*/ 2147483647 w 672"/>
              <a:gd name="T73" fmla="*/ 2147483647 h 3038"/>
              <a:gd name="T74" fmla="*/ 2147483647 w 672"/>
              <a:gd name="T75" fmla="*/ 2147483647 h 3038"/>
              <a:gd name="T76" fmla="*/ 2147483647 w 672"/>
              <a:gd name="T77" fmla="*/ 2147483647 h 3038"/>
              <a:gd name="T78" fmla="*/ 0 w 672"/>
              <a:gd name="T79" fmla="*/ 2147483647 h 3038"/>
              <a:gd name="T80" fmla="*/ 2147483647 w 672"/>
              <a:gd name="T81" fmla="*/ 2147483647 h 3038"/>
              <a:gd name="T82" fmla="*/ 2147483647 w 672"/>
              <a:gd name="T83" fmla="*/ 2147483647 h 3038"/>
              <a:gd name="T84" fmla="*/ 2147483647 w 672"/>
              <a:gd name="T85" fmla="*/ 2147483647 h 3038"/>
              <a:gd name="T86" fmla="*/ 2147483647 w 672"/>
              <a:gd name="T87" fmla="*/ 2147483647 h 3038"/>
              <a:gd name="T88" fmla="*/ 2147483647 w 672"/>
              <a:gd name="T89" fmla="*/ 2147483647 h 3038"/>
              <a:gd name="T90" fmla="*/ 2147483647 w 672"/>
              <a:gd name="T91" fmla="*/ 2147483647 h 3038"/>
              <a:gd name="T92" fmla="*/ 2147483647 w 672"/>
              <a:gd name="T93" fmla="*/ 2147483647 h 3038"/>
              <a:gd name="T94" fmla="*/ 2147483647 w 672"/>
              <a:gd name="T95" fmla="*/ 2147483647 h 3038"/>
              <a:gd name="T96" fmla="*/ 2147483647 w 672"/>
              <a:gd name="T97" fmla="*/ 2147483647 h 3038"/>
              <a:gd name="T98" fmla="*/ 2147483647 w 672"/>
              <a:gd name="T99" fmla="*/ 2147483647 h 3038"/>
              <a:gd name="T100" fmla="*/ 2147483647 w 672"/>
              <a:gd name="T101" fmla="*/ 2147483647 h 3038"/>
              <a:gd name="T102" fmla="*/ 2147483647 w 672"/>
              <a:gd name="T103" fmla="*/ 2147483647 h 3038"/>
              <a:gd name="T104" fmla="*/ 2147483647 w 672"/>
              <a:gd name="T105" fmla="*/ 2147483647 h 3038"/>
              <a:gd name="T106" fmla="*/ 2147483647 w 672"/>
              <a:gd name="T107" fmla="*/ 2147483647 h 3038"/>
              <a:gd name="T108" fmla="*/ 2147483647 w 672"/>
              <a:gd name="T109" fmla="*/ 2147483647 h 3038"/>
              <a:gd name="T110" fmla="*/ 2147483647 w 672"/>
              <a:gd name="T111" fmla="*/ 2147483647 h 3038"/>
              <a:gd name="T112" fmla="*/ 2147483647 w 672"/>
              <a:gd name="T113" fmla="*/ 2147483647 h 3038"/>
              <a:gd name="T114" fmla="*/ 2147483647 w 672"/>
              <a:gd name="T115" fmla="*/ 2147483647 h 3038"/>
              <a:gd name="T116" fmla="*/ 2147483647 w 672"/>
              <a:gd name="T117" fmla="*/ 2147483647 h 3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2"/>
              <a:gd name="T178" fmla="*/ 0 h 3038"/>
              <a:gd name="T179" fmla="*/ 672 w 672"/>
              <a:gd name="T180" fmla="*/ 3038 h 30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2" h="3038">
                <a:moveTo>
                  <a:pt x="662" y="55"/>
                </a:moveTo>
                <a:lnTo>
                  <a:pt x="550" y="243"/>
                </a:lnTo>
                <a:lnTo>
                  <a:pt x="442" y="430"/>
                </a:lnTo>
                <a:lnTo>
                  <a:pt x="341" y="616"/>
                </a:lnTo>
                <a:lnTo>
                  <a:pt x="295" y="709"/>
                </a:lnTo>
                <a:lnTo>
                  <a:pt x="251" y="802"/>
                </a:lnTo>
                <a:lnTo>
                  <a:pt x="211" y="895"/>
                </a:lnTo>
                <a:lnTo>
                  <a:pt x="175" y="988"/>
                </a:lnTo>
                <a:lnTo>
                  <a:pt x="144" y="1080"/>
                </a:lnTo>
                <a:lnTo>
                  <a:pt x="117" y="1172"/>
                </a:lnTo>
                <a:lnTo>
                  <a:pt x="95" y="1265"/>
                </a:lnTo>
                <a:lnTo>
                  <a:pt x="80" y="1356"/>
                </a:lnTo>
                <a:lnTo>
                  <a:pt x="70" y="1448"/>
                </a:lnTo>
                <a:lnTo>
                  <a:pt x="67" y="1539"/>
                </a:lnTo>
                <a:lnTo>
                  <a:pt x="70" y="1631"/>
                </a:lnTo>
                <a:lnTo>
                  <a:pt x="80" y="1722"/>
                </a:lnTo>
                <a:lnTo>
                  <a:pt x="96" y="1814"/>
                </a:lnTo>
                <a:lnTo>
                  <a:pt x="117" y="1905"/>
                </a:lnTo>
                <a:lnTo>
                  <a:pt x="144" y="1998"/>
                </a:lnTo>
                <a:lnTo>
                  <a:pt x="176" y="2090"/>
                </a:lnTo>
                <a:lnTo>
                  <a:pt x="212" y="2182"/>
                </a:lnTo>
                <a:lnTo>
                  <a:pt x="252" y="2275"/>
                </a:lnTo>
                <a:lnTo>
                  <a:pt x="295" y="2368"/>
                </a:lnTo>
                <a:lnTo>
                  <a:pt x="342" y="2460"/>
                </a:lnTo>
                <a:lnTo>
                  <a:pt x="442" y="2647"/>
                </a:lnTo>
                <a:lnTo>
                  <a:pt x="493" y="2734"/>
                </a:lnTo>
                <a:cubicBezTo>
                  <a:pt x="502" y="2750"/>
                  <a:pt x="497" y="2770"/>
                  <a:pt x="481" y="2779"/>
                </a:cubicBezTo>
                <a:cubicBezTo>
                  <a:pt x="465" y="2789"/>
                  <a:pt x="445" y="2783"/>
                  <a:pt x="436" y="2768"/>
                </a:cubicBezTo>
                <a:lnTo>
                  <a:pt x="384" y="2679"/>
                </a:lnTo>
                <a:lnTo>
                  <a:pt x="282" y="2490"/>
                </a:lnTo>
                <a:lnTo>
                  <a:pt x="235" y="2396"/>
                </a:lnTo>
                <a:lnTo>
                  <a:pt x="190" y="2301"/>
                </a:lnTo>
                <a:lnTo>
                  <a:pt x="149" y="2207"/>
                </a:lnTo>
                <a:lnTo>
                  <a:pt x="112" y="2111"/>
                </a:lnTo>
                <a:lnTo>
                  <a:pt x="80" y="2016"/>
                </a:lnTo>
                <a:lnTo>
                  <a:pt x="53" y="1921"/>
                </a:lnTo>
                <a:lnTo>
                  <a:pt x="30" y="1825"/>
                </a:lnTo>
                <a:lnTo>
                  <a:pt x="14" y="1729"/>
                </a:lnTo>
                <a:lnTo>
                  <a:pt x="4" y="1633"/>
                </a:lnTo>
                <a:lnTo>
                  <a:pt x="0" y="1537"/>
                </a:lnTo>
                <a:lnTo>
                  <a:pt x="4" y="1441"/>
                </a:lnTo>
                <a:lnTo>
                  <a:pt x="14" y="1345"/>
                </a:lnTo>
                <a:lnTo>
                  <a:pt x="31" y="1249"/>
                </a:lnTo>
                <a:lnTo>
                  <a:pt x="53" y="1154"/>
                </a:lnTo>
                <a:lnTo>
                  <a:pt x="80" y="1059"/>
                </a:lnTo>
                <a:lnTo>
                  <a:pt x="113" y="963"/>
                </a:lnTo>
                <a:lnTo>
                  <a:pt x="150" y="869"/>
                </a:lnTo>
                <a:lnTo>
                  <a:pt x="191" y="774"/>
                </a:lnTo>
                <a:lnTo>
                  <a:pt x="235" y="680"/>
                </a:lnTo>
                <a:lnTo>
                  <a:pt x="283" y="585"/>
                </a:lnTo>
                <a:lnTo>
                  <a:pt x="384" y="396"/>
                </a:lnTo>
                <a:lnTo>
                  <a:pt x="493" y="208"/>
                </a:lnTo>
                <a:lnTo>
                  <a:pt x="605" y="21"/>
                </a:lnTo>
                <a:cubicBezTo>
                  <a:pt x="614" y="5"/>
                  <a:pt x="635" y="0"/>
                  <a:pt x="651" y="9"/>
                </a:cubicBezTo>
                <a:cubicBezTo>
                  <a:pt x="666" y="19"/>
                  <a:pt x="672" y="39"/>
                  <a:pt x="662" y="55"/>
                </a:cubicBezTo>
                <a:close/>
                <a:moveTo>
                  <a:pt x="545" y="2626"/>
                </a:moveTo>
                <a:lnTo>
                  <a:pt x="633" y="3038"/>
                </a:lnTo>
                <a:lnTo>
                  <a:pt x="316" y="2761"/>
                </a:lnTo>
                <a:lnTo>
                  <a:pt x="545" y="2626"/>
                </a:lnTo>
                <a:close/>
              </a:path>
            </a:pathLst>
          </a:custGeom>
          <a:solidFill>
            <a:srgbClr val="0000FF"/>
          </a:solidFill>
          <a:ln w="1588">
            <a:solidFill>
              <a:srgbClr val="0000FF"/>
            </a:solidFill>
            <a:bevel/>
            <a:headEnd/>
            <a:tailEnd/>
          </a:ln>
        </p:spPr>
        <p:txBody>
          <a:bodyPr/>
          <a:lstStyle/>
          <a:p>
            <a:endParaRPr lang="zh-CN" altLang="en-US">
              <a:solidFill>
                <a:schemeClr val="accent3">
                  <a:lumMod val="75000"/>
                </a:schemeClr>
              </a:solidFill>
              <a:ea typeface="宋体" pitchFamily="2" charset="-122"/>
            </a:endParaRPr>
          </a:p>
        </p:txBody>
      </p:sp>
      <p:sp>
        <p:nvSpPr>
          <p:cNvPr id="43089" name="Freeform 91"/>
          <p:cNvSpPr>
            <a:spLocks noEditPoints="1"/>
          </p:cNvSpPr>
          <p:nvPr/>
        </p:nvSpPr>
        <p:spPr bwMode="auto">
          <a:xfrm>
            <a:off x="7275513" y="4348163"/>
            <a:ext cx="185737" cy="447675"/>
          </a:xfrm>
          <a:custGeom>
            <a:avLst/>
            <a:gdLst>
              <a:gd name="T0" fmla="*/ 2147483647 w 335"/>
              <a:gd name="T1" fmla="*/ 2147483647 h 810"/>
              <a:gd name="T2" fmla="*/ 2147483647 w 335"/>
              <a:gd name="T3" fmla="*/ 2147483647 h 810"/>
              <a:gd name="T4" fmla="*/ 2147483647 w 335"/>
              <a:gd name="T5" fmla="*/ 2147483647 h 810"/>
              <a:gd name="T6" fmla="*/ 2147483647 w 335"/>
              <a:gd name="T7" fmla="*/ 2147483647 h 810"/>
              <a:gd name="T8" fmla="*/ 2147483647 w 335"/>
              <a:gd name="T9" fmla="*/ 2147483647 h 810"/>
              <a:gd name="T10" fmla="*/ 2147483647 w 335"/>
              <a:gd name="T11" fmla="*/ 2147483647 h 810"/>
              <a:gd name="T12" fmla="*/ 2147483647 w 335"/>
              <a:gd name="T13" fmla="*/ 2147483647 h 810"/>
              <a:gd name="T14" fmla="*/ 2147483647 w 335"/>
              <a:gd name="T15" fmla="*/ 2147483647 h 810"/>
              <a:gd name="T16" fmla="*/ 2147483647 w 335"/>
              <a:gd name="T17" fmla="*/ 2147483647 h 810"/>
              <a:gd name="T18" fmla="*/ 2147483647 w 335"/>
              <a:gd name="T19" fmla="*/ 2147483647 h 810"/>
              <a:gd name="T20" fmla="*/ 2147483647 w 335"/>
              <a:gd name="T21" fmla="*/ 2147483647 h 810"/>
              <a:gd name="T22" fmla="*/ 2147483647 w 335"/>
              <a:gd name="T23" fmla="*/ 2147483647 h 810"/>
              <a:gd name="T24" fmla="*/ 2147483647 w 335"/>
              <a:gd name="T25" fmla="*/ 2147483647 h 810"/>
              <a:gd name="T26" fmla="*/ 2147483647 w 335"/>
              <a:gd name="T27" fmla="*/ 2147483647 h 810"/>
              <a:gd name="T28" fmla="*/ 2147483647 w 335"/>
              <a:gd name="T29" fmla="*/ 2147483647 h 810"/>
              <a:gd name="T30" fmla="*/ 2147483647 w 335"/>
              <a:gd name="T31" fmla="*/ 2147483647 h 810"/>
              <a:gd name="T32" fmla="*/ 2147483647 w 335"/>
              <a:gd name="T33" fmla="*/ 2147483647 h 810"/>
              <a:gd name="T34" fmla="*/ 2147483647 w 335"/>
              <a:gd name="T35" fmla="*/ 2147483647 h 810"/>
              <a:gd name="T36" fmla="*/ 2147483647 w 335"/>
              <a:gd name="T37" fmla="*/ 2147483647 h 810"/>
              <a:gd name="T38" fmla="*/ 2147483647 w 335"/>
              <a:gd name="T39" fmla="*/ 2147483647 h 810"/>
              <a:gd name="T40" fmla="*/ 2147483647 w 335"/>
              <a:gd name="T41" fmla="*/ 2147483647 h 810"/>
              <a:gd name="T42" fmla="*/ 2147483647 w 335"/>
              <a:gd name="T43" fmla="*/ 2147483647 h 810"/>
              <a:gd name="T44" fmla="*/ 2147483647 w 335"/>
              <a:gd name="T45" fmla="*/ 2147483647 h 810"/>
              <a:gd name="T46" fmla="*/ 2147483647 w 335"/>
              <a:gd name="T47" fmla="*/ 2147483647 h 810"/>
              <a:gd name="T48" fmla="*/ 2147483647 w 335"/>
              <a:gd name="T49" fmla="*/ 2147483647 h 810"/>
              <a:gd name="T50" fmla="*/ 2147483647 w 335"/>
              <a:gd name="T51" fmla="*/ 2147483647 h 810"/>
              <a:gd name="T52" fmla="*/ 2147483647 w 335"/>
              <a:gd name="T53" fmla="*/ 2147483647 h 810"/>
              <a:gd name="T54" fmla="*/ 2147483647 w 335"/>
              <a:gd name="T55" fmla="*/ 2147483647 h 810"/>
              <a:gd name="T56" fmla="*/ 2147483647 w 335"/>
              <a:gd name="T57" fmla="*/ 2147483647 h 810"/>
              <a:gd name="T58" fmla="*/ 2147483647 w 335"/>
              <a:gd name="T59" fmla="*/ 2147483647 h 810"/>
              <a:gd name="T60" fmla="*/ 2147483647 w 335"/>
              <a:gd name="T61" fmla="*/ 2147483647 h 810"/>
              <a:gd name="T62" fmla="*/ 2147483647 w 335"/>
              <a:gd name="T63" fmla="*/ 2147483647 h 810"/>
              <a:gd name="T64" fmla="*/ 2147483647 w 335"/>
              <a:gd name="T65" fmla="*/ 2147483647 h 810"/>
              <a:gd name="T66" fmla="*/ 2147483647 w 335"/>
              <a:gd name="T67" fmla="*/ 2147483647 h 810"/>
              <a:gd name="T68" fmla="*/ 2147483647 w 335"/>
              <a:gd name="T69" fmla="*/ 2147483647 h 810"/>
              <a:gd name="T70" fmla="*/ 2147483647 w 335"/>
              <a:gd name="T71" fmla="*/ 2147483647 h 810"/>
              <a:gd name="T72" fmla="*/ 2147483647 w 335"/>
              <a:gd name="T73" fmla="*/ 2147483647 h 810"/>
              <a:gd name="T74" fmla="*/ 2147483647 w 335"/>
              <a:gd name="T75" fmla="*/ 2147483647 h 810"/>
              <a:gd name="T76" fmla="*/ 2147483647 w 335"/>
              <a:gd name="T77" fmla="*/ 2147483647 h 810"/>
              <a:gd name="T78" fmla="*/ 2147483647 w 335"/>
              <a:gd name="T79" fmla="*/ 2147483647 h 810"/>
              <a:gd name="T80" fmla="*/ 2147483647 w 335"/>
              <a:gd name="T81" fmla="*/ 2147483647 h 810"/>
              <a:gd name="T82" fmla="*/ 2147483647 w 335"/>
              <a:gd name="T83" fmla="*/ 2147483647 h 810"/>
              <a:gd name="T84" fmla="*/ 2147483647 w 335"/>
              <a:gd name="T85" fmla="*/ 2147483647 h 810"/>
              <a:gd name="T86" fmla="*/ 2147483647 w 335"/>
              <a:gd name="T87" fmla="*/ 2147483647 h 810"/>
              <a:gd name="T88" fmla="*/ 2147483647 w 335"/>
              <a:gd name="T89" fmla="*/ 2147483647 h 810"/>
              <a:gd name="T90" fmla="*/ 2147483647 w 335"/>
              <a:gd name="T91" fmla="*/ 2147483647 h 810"/>
              <a:gd name="T92" fmla="*/ 2147483647 w 335"/>
              <a:gd name="T93" fmla="*/ 2147483647 h 810"/>
              <a:gd name="T94" fmla="*/ 2147483647 w 335"/>
              <a:gd name="T95" fmla="*/ 2147483647 h 810"/>
              <a:gd name="T96" fmla="*/ 2147483647 w 335"/>
              <a:gd name="T97" fmla="*/ 2147483647 h 810"/>
              <a:gd name="T98" fmla="*/ 2147483647 w 335"/>
              <a:gd name="T99" fmla="*/ 2147483647 h 810"/>
              <a:gd name="T100" fmla="*/ 2147483647 w 335"/>
              <a:gd name="T101" fmla="*/ 2147483647 h 810"/>
              <a:gd name="T102" fmla="*/ 2147483647 w 335"/>
              <a:gd name="T103" fmla="*/ 2147483647 h 810"/>
              <a:gd name="T104" fmla="*/ 2147483647 w 335"/>
              <a:gd name="T105" fmla="*/ 2147483647 h 810"/>
              <a:gd name="T106" fmla="*/ 2147483647 w 335"/>
              <a:gd name="T107" fmla="*/ 2147483647 h 810"/>
              <a:gd name="T108" fmla="*/ 2147483647 w 335"/>
              <a:gd name="T109" fmla="*/ 2147483647 h 810"/>
              <a:gd name="T110" fmla="*/ 2147483647 w 335"/>
              <a:gd name="T111" fmla="*/ 2147483647 h 810"/>
              <a:gd name="T112" fmla="*/ 2147483647 w 335"/>
              <a:gd name="T113" fmla="*/ 2147483647 h 8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5"/>
              <a:gd name="T172" fmla="*/ 0 h 810"/>
              <a:gd name="T173" fmla="*/ 335 w 335"/>
              <a:gd name="T174" fmla="*/ 810 h 8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5" h="810">
                <a:moveTo>
                  <a:pt x="30" y="6"/>
                </a:moveTo>
                <a:lnTo>
                  <a:pt x="86" y="55"/>
                </a:lnTo>
                <a:lnTo>
                  <a:pt x="140" y="105"/>
                </a:lnTo>
                <a:lnTo>
                  <a:pt x="191" y="155"/>
                </a:lnTo>
                <a:lnTo>
                  <a:pt x="215" y="180"/>
                </a:lnTo>
                <a:lnTo>
                  <a:pt x="237" y="205"/>
                </a:lnTo>
                <a:lnTo>
                  <a:pt x="258" y="230"/>
                </a:lnTo>
                <a:lnTo>
                  <a:pt x="277" y="256"/>
                </a:lnTo>
                <a:lnTo>
                  <a:pt x="293" y="281"/>
                </a:lnTo>
                <a:lnTo>
                  <a:pt x="307" y="307"/>
                </a:lnTo>
                <a:lnTo>
                  <a:pt x="319" y="333"/>
                </a:lnTo>
                <a:lnTo>
                  <a:pt x="328" y="360"/>
                </a:lnTo>
                <a:lnTo>
                  <a:pt x="333" y="386"/>
                </a:lnTo>
                <a:lnTo>
                  <a:pt x="335" y="413"/>
                </a:lnTo>
                <a:lnTo>
                  <a:pt x="333" y="440"/>
                </a:lnTo>
                <a:lnTo>
                  <a:pt x="328" y="467"/>
                </a:lnTo>
                <a:lnTo>
                  <a:pt x="320" y="494"/>
                </a:lnTo>
                <a:lnTo>
                  <a:pt x="308" y="520"/>
                </a:lnTo>
                <a:lnTo>
                  <a:pt x="294" y="546"/>
                </a:lnTo>
                <a:lnTo>
                  <a:pt x="277" y="572"/>
                </a:lnTo>
                <a:lnTo>
                  <a:pt x="258" y="597"/>
                </a:lnTo>
                <a:lnTo>
                  <a:pt x="238" y="623"/>
                </a:lnTo>
                <a:lnTo>
                  <a:pt x="215" y="648"/>
                </a:lnTo>
                <a:lnTo>
                  <a:pt x="191" y="673"/>
                </a:lnTo>
                <a:lnTo>
                  <a:pt x="153" y="709"/>
                </a:lnTo>
                <a:cubicBezTo>
                  <a:pt x="146" y="716"/>
                  <a:pt x="135" y="715"/>
                  <a:pt x="129" y="709"/>
                </a:cubicBezTo>
                <a:cubicBezTo>
                  <a:pt x="123" y="702"/>
                  <a:pt x="123" y="691"/>
                  <a:pt x="130" y="685"/>
                </a:cubicBezTo>
                <a:lnTo>
                  <a:pt x="167" y="650"/>
                </a:lnTo>
                <a:lnTo>
                  <a:pt x="190" y="626"/>
                </a:lnTo>
                <a:lnTo>
                  <a:pt x="212" y="602"/>
                </a:lnTo>
                <a:lnTo>
                  <a:pt x="232" y="578"/>
                </a:lnTo>
                <a:lnTo>
                  <a:pt x="249" y="554"/>
                </a:lnTo>
                <a:lnTo>
                  <a:pt x="265" y="530"/>
                </a:lnTo>
                <a:lnTo>
                  <a:pt x="277" y="506"/>
                </a:lnTo>
                <a:lnTo>
                  <a:pt x="288" y="483"/>
                </a:lnTo>
                <a:lnTo>
                  <a:pt x="295" y="460"/>
                </a:lnTo>
                <a:lnTo>
                  <a:pt x="300" y="438"/>
                </a:lnTo>
                <a:lnTo>
                  <a:pt x="302" y="415"/>
                </a:lnTo>
                <a:lnTo>
                  <a:pt x="300" y="393"/>
                </a:lnTo>
                <a:lnTo>
                  <a:pt x="296" y="370"/>
                </a:lnTo>
                <a:lnTo>
                  <a:pt x="288" y="347"/>
                </a:lnTo>
                <a:lnTo>
                  <a:pt x="278" y="323"/>
                </a:lnTo>
                <a:lnTo>
                  <a:pt x="265" y="300"/>
                </a:lnTo>
                <a:lnTo>
                  <a:pt x="250" y="276"/>
                </a:lnTo>
                <a:lnTo>
                  <a:pt x="232" y="252"/>
                </a:lnTo>
                <a:lnTo>
                  <a:pt x="212" y="228"/>
                </a:lnTo>
                <a:lnTo>
                  <a:pt x="191" y="203"/>
                </a:lnTo>
                <a:lnTo>
                  <a:pt x="168" y="179"/>
                </a:lnTo>
                <a:lnTo>
                  <a:pt x="117" y="130"/>
                </a:lnTo>
                <a:lnTo>
                  <a:pt x="63" y="80"/>
                </a:lnTo>
                <a:lnTo>
                  <a:pt x="7" y="31"/>
                </a:lnTo>
                <a:cubicBezTo>
                  <a:pt x="1" y="25"/>
                  <a:pt x="0" y="14"/>
                  <a:pt x="6" y="7"/>
                </a:cubicBezTo>
                <a:cubicBezTo>
                  <a:pt x="12" y="1"/>
                  <a:pt x="23" y="0"/>
                  <a:pt x="30" y="6"/>
                </a:cubicBezTo>
                <a:close/>
                <a:moveTo>
                  <a:pt x="211" y="724"/>
                </a:moveTo>
                <a:lnTo>
                  <a:pt x="18" y="810"/>
                </a:lnTo>
                <a:lnTo>
                  <a:pt x="121" y="626"/>
                </a:lnTo>
                <a:lnTo>
                  <a:pt x="211" y="724"/>
                </a:lnTo>
                <a:close/>
              </a:path>
            </a:pathLst>
          </a:custGeom>
          <a:solidFill>
            <a:srgbClr val="0000FF"/>
          </a:solidFill>
          <a:ln w="1588">
            <a:solidFill>
              <a:srgbClr val="0000FF"/>
            </a:solidFill>
            <a:bevel/>
            <a:headEnd/>
            <a:tailEnd/>
          </a:ln>
        </p:spPr>
        <p:txBody>
          <a:bodyPr/>
          <a:lstStyle/>
          <a:p>
            <a:endParaRPr lang="zh-CN" altLang="en-US">
              <a:solidFill>
                <a:schemeClr val="accent3">
                  <a:lumMod val="75000"/>
                </a:schemeClr>
              </a:solidFill>
              <a:ea typeface="宋体" pitchFamily="2" charset="-122"/>
            </a:endParaRPr>
          </a:p>
        </p:txBody>
      </p:sp>
      <p:sp>
        <p:nvSpPr>
          <p:cNvPr id="43090" name="Freeform 92"/>
          <p:cNvSpPr>
            <a:spLocks noEditPoints="1"/>
          </p:cNvSpPr>
          <p:nvPr/>
        </p:nvSpPr>
        <p:spPr bwMode="auto">
          <a:xfrm>
            <a:off x="7283450" y="4792663"/>
            <a:ext cx="187325" cy="447675"/>
          </a:xfrm>
          <a:custGeom>
            <a:avLst/>
            <a:gdLst>
              <a:gd name="T0" fmla="*/ 2147483647 w 336"/>
              <a:gd name="T1" fmla="*/ 2147483647 h 810"/>
              <a:gd name="T2" fmla="*/ 2147483647 w 336"/>
              <a:gd name="T3" fmla="*/ 2147483647 h 810"/>
              <a:gd name="T4" fmla="*/ 2147483647 w 336"/>
              <a:gd name="T5" fmla="*/ 2147483647 h 810"/>
              <a:gd name="T6" fmla="*/ 2147483647 w 336"/>
              <a:gd name="T7" fmla="*/ 2147483647 h 810"/>
              <a:gd name="T8" fmla="*/ 2147483647 w 336"/>
              <a:gd name="T9" fmla="*/ 2147483647 h 810"/>
              <a:gd name="T10" fmla="*/ 2147483647 w 336"/>
              <a:gd name="T11" fmla="*/ 2147483647 h 810"/>
              <a:gd name="T12" fmla="*/ 2147483647 w 336"/>
              <a:gd name="T13" fmla="*/ 2147483647 h 810"/>
              <a:gd name="T14" fmla="*/ 2147483647 w 336"/>
              <a:gd name="T15" fmla="*/ 2147483647 h 810"/>
              <a:gd name="T16" fmla="*/ 2147483647 w 336"/>
              <a:gd name="T17" fmla="*/ 2147483647 h 810"/>
              <a:gd name="T18" fmla="*/ 2147483647 w 336"/>
              <a:gd name="T19" fmla="*/ 2147483647 h 810"/>
              <a:gd name="T20" fmla="*/ 2147483647 w 336"/>
              <a:gd name="T21" fmla="*/ 2147483647 h 810"/>
              <a:gd name="T22" fmla="*/ 2147483647 w 336"/>
              <a:gd name="T23" fmla="*/ 2147483647 h 810"/>
              <a:gd name="T24" fmla="*/ 2147483647 w 336"/>
              <a:gd name="T25" fmla="*/ 2147483647 h 810"/>
              <a:gd name="T26" fmla="*/ 2147483647 w 336"/>
              <a:gd name="T27" fmla="*/ 2147483647 h 810"/>
              <a:gd name="T28" fmla="*/ 2147483647 w 336"/>
              <a:gd name="T29" fmla="*/ 2147483647 h 810"/>
              <a:gd name="T30" fmla="*/ 2147483647 w 336"/>
              <a:gd name="T31" fmla="*/ 2147483647 h 810"/>
              <a:gd name="T32" fmla="*/ 2147483647 w 336"/>
              <a:gd name="T33" fmla="*/ 2147483647 h 810"/>
              <a:gd name="T34" fmla="*/ 2147483647 w 336"/>
              <a:gd name="T35" fmla="*/ 2147483647 h 810"/>
              <a:gd name="T36" fmla="*/ 2147483647 w 336"/>
              <a:gd name="T37" fmla="*/ 2147483647 h 810"/>
              <a:gd name="T38" fmla="*/ 2147483647 w 336"/>
              <a:gd name="T39" fmla="*/ 2147483647 h 810"/>
              <a:gd name="T40" fmla="*/ 2147483647 w 336"/>
              <a:gd name="T41" fmla="*/ 2147483647 h 810"/>
              <a:gd name="T42" fmla="*/ 2147483647 w 336"/>
              <a:gd name="T43" fmla="*/ 2147483647 h 810"/>
              <a:gd name="T44" fmla="*/ 2147483647 w 336"/>
              <a:gd name="T45" fmla="*/ 2147483647 h 810"/>
              <a:gd name="T46" fmla="*/ 2147483647 w 336"/>
              <a:gd name="T47" fmla="*/ 2147483647 h 810"/>
              <a:gd name="T48" fmla="*/ 2147483647 w 336"/>
              <a:gd name="T49" fmla="*/ 2147483647 h 810"/>
              <a:gd name="T50" fmla="*/ 2147483647 w 336"/>
              <a:gd name="T51" fmla="*/ 2147483647 h 810"/>
              <a:gd name="T52" fmla="*/ 2147483647 w 336"/>
              <a:gd name="T53" fmla="*/ 2147483647 h 810"/>
              <a:gd name="T54" fmla="*/ 2147483647 w 336"/>
              <a:gd name="T55" fmla="*/ 2147483647 h 810"/>
              <a:gd name="T56" fmla="*/ 2147483647 w 336"/>
              <a:gd name="T57" fmla="*/ 2147483647 h 810"/>
              <a:gd name="T58" fmla="*/ 2147483647 w 336"/>
              <a:gd name="T59" fmla="*/ 2147483647 h 810"/>
              <a:gd name="T60" fmla="*/ 2147483647 w 336"/>
              <a:gd name="T61" fmla="*/ 2147483647 h 810"/>
              <a:gd name="T62" fmla="*/ 2147483647 w 336"/>
              <a:gd name="T63" fmla="*/ 2147483647 h 810"/>
              <a:gd name="T64" fmla="*/ 2147483647 w 336"/>
              <a:gd name="T65" fmla="*/ 2147483647 h 810"/>
              <a:gd name="T66" fmla="*/ 2147483647 w 336"/>
              <a:gd name="T67" fmla="*/ 2147483647 h 810"/>
              <a:gd name="T68" fmla="*/ 2147483647 w 336"/>
              <a:gd name="T69" fmla="*/ 2147483647 h 810"/>
              <a:gd name="T70" fmla="*/ 2147483647 w 336"/>
              <a:gd name="T71" fmla="*/ 2147483647 h 810"/>
              <a:gd name="T72" fmla="*/ 2147483647 w 336"/>
              <a:gd name="T73" fmla="*/ 2147483647 h 810"/>
              <a:gd name="T74" fmla="*/ 2147483647 w 336"/>
              <a:gd name="T75" fmla="*/ 2147483647 h 810"/>
              <a:gd name="T76" fmla="*/ 2147483647 w 336"/>
              <a:gd name="T77" fmla="*/ 2147483647 h 810"/>
              <a:gd name="T78" fmla="*/ 2147483647 w 336"/>
              <a:gd name="T79" fmla="*/ 2147483647 h 810"/>
              <a:gd name="T80" fmla="*/ 2147483647 w 336"/>
              <a:gd name="T81" fmla="*/ 2147483647 h 810"/>
              <a:gd name="T82" fmla="*/ 2147483647 w 336"/>
              <a:gd name="T83" fmla="*/ 2147483647 h 810"/>
              <a:gd name="T84" fmla="*/ 2147483647 w 336"/>
              <a:gd name="T85" fmla="*/ 2147483647 h 810"/>
              <a:gd name="T86" fmla="*/ 2147483647 w 336"/>
              <a:gd name="T87" fmla="*/ 2147483647 h 810"/>
              <a:gd name="T88" fmla="*/ 2147483647 w 336"/>
              <a:gd name="T89" fmla="*/ 2147483647 h 810"/>
              <a:gd name="T90" fmla="*/ 2147483647 w 336"/>
              <a:gd name="T91" fmla="*/ 2147483647 h 810"/>
              <a:gd name="T92" fmla="*/ 2147483647 w 336"/>
              <a:gd name="T93" fmla="*/ 2147483647 h 810"/>
              <a:gd name="T94" fmla="*/ 2147483647 w 336"/>
              <a:gd name="T95" fmla="*/ 2147483647 h 810"/>
              <a:gd name="T96" fmla="*/ 2147483647 w 336"/>
              <a:gd name="T97" fmla="*/ 2147483647 h 810"/>
              <a:gd name="T98" fmla="*/ 2147483647 w 336"/>
              <a:gd name="T99" fmla="*/ 2147483647 h 810"/>
              <a:gd name="T100" fmla="*/ 2147483647 w 336"/>
              <a:gd name="T101" fmla="*/ 2147483647 h 810"/>
              <a:gd name="T102" fmla="*/ 2147483647 w 336"/>
              <a:gd name="T103" fmla="*/ 2147483647 h 810"/>
              <a:gd name="T104" fmla="*/ 2147483647 w 336"/>
              <a:gd name="T105" fmla="*/ 2147483647 h 810"/>
              <a:gd name="T106" fmla="*/ 2147483647 w 336"/>
              <a:gd name="T107" fmla="*/ 2147483647 h 810"/>
              <a:gd name="T108" fmla="*/ 2147483647 w 336"/>
              <a:gd name="T109" fmla="*/ 2147483647 h 810"/>
              <a:gd name="T110" fmla="*/ 2147483647 w 336"/>
              <a:gd name="T111" fmla="*/ 2147483647 h 810"/>
              <a:gd name="T112" fmla="*/ 2147483647 w 336"/>
              <a:gd name="T113" fmla="*/ 2147483647 h 8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6"/>
              <a:gd name="T172" fmla="*/ 0 h 810"/>
              <a:gd name="T173" fmla="*/ 336 w 336"/>
              <a:gd name="T174" fmla="*/ 810 h 8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6" h="810">
                <a:moveTo>
                  <a:pt x="30" y="6"/>
                </a:moveTo>
                <a:lnTo>
                  <a:pt x="86" y="55"/>
                </a:lnTo>
                <a:lnTo>
                  <a:pt x="140" y="105"/>
                </a:lnTo>
                <a:lnTo>
                  <a:pt x="191" y="155"/>
                </a:lnTo>
                <a:lnTo>
                  <a:pt x="215" y="180"/>
                </a:lnTo>
                <a:lnTo>
                  <a:pt x="238" y="205"/>
                </a:lnTo>
                <a:lnTo>
                  <a:pt x="258" y="231"/>
                </a:lnTo>
                <a:lnTo>
                  <a:pt x="277" y="256"/>
                </a:lnTo>
                <a:lnTo>
                  <a:pt x="294" y="282"/>
                </a:lnTo>
                <a:lnTo>
                  <a:pt x="308" y="307"/>
                </a:lnTo>
                <a:lnTo>
                  <a:pt x="319" y="333"/>
                </a:lnTo>
                <a:lnTo>
                  <a:pt x="328" y="360"/>
                </a:lnTo>
                <a:lnTo>
                  <a:pt x="334" y="386"/>
                </a:lnTo>
                <a:lnTo>
                  <a:pt x="336" y="413"/>
                </a:lnTo>
                <a:lnTo>
                  <a:pt x="334" y="440"/>
                </a:lnTo>
                <a:lnTo>
                  <a:pt x="329" y="467"/>
                </a:lnTo>
                <a:lnTo>
                  <a:pt x="320" y="494"/>
                </a:lnTo>
                <a:lnTo>
                  <a:pt x="308" y="520"/>
                </a:lnTo>
                <a:lnTo>
                  <a:pt x="294" y="546"/>
                </a:lnTo>
                <a:lnTo>
                  <a:pt x="278" y="572"/>
                </a:lnTo>
                <a:lnTo>
                  <a:pt x="259" y="598"/>
                </a:lnTo>
                <a:lnTo>
                  <a:pt x="238" y="623"/>
                </a:lnTo>
                <a:lnTo>
                  <a:pt x="216" y="648"/>
                </a:lnTo>
                <a:lnTo>
                  <a:pt x="192" y="673"/>
                </a:lnTo>
                <a:lnTo>
                  <a:pt x="153" y="710"/>
                </a:lnTo>
                <a:cubicBezTo>
                  <a:pt x="146" y="716"/>
                  <a:pt x="136" y="716"/>
                  <a:pt x="130" y="709"/>
                </a:cubicBezTo>
                <a:cubicBezTo>
                  <a:pt x="123" y="702"/>
                  <a:pt x="124" y="692"/>
                  <a:pt x="130" y="685"/>
                </a:cubicBezTo>
                <a:lnTo>
                  <a:pt x="168" y="650"/>
                </a:lnTo>
                <a:lnTo>
                  <a:pt x="191" y="626"/>
                </a:lnTo>
                <a:lnTo>
                  <a:pt x="212" y="602"/>
                </a:lnTo>
                <a:lnTo>
                  <a:pt x="232" y="578"/>
                </a:lnTo>
                <a:lnTo>
                  <a:pt x="250" y="554"/>
                </a:lnTo>
                <a:lnTo>
                  <a:pt x="265" y="530"/>
                </a:lnTo>
                <a:lnTo>
                  <a:pt x="278" y="507"/>
                </a:lnTo>
                <a:lnTo>
                  <a:pt x="288" y="484"/>
                </a:lnTo>
                <a:lnTo>
                  <a:pt x="296" y="461"/>
                </a:lnTo>
                <a:lnTo>
                  <a:pt x="301" y="438"/>
                </a:lnTo>
                <a:lnTo>
                  <a:pt x="302" y="416"/>
                </a:lnTo>
                <a:lnTo>
                  <a:pt x="301" y="393"/>
                </a:lnTo>
                <a:lnTo>
                  <a:pt x="296" y="370"/>
                </a:lnTo>
                <a:lnTo>
                  <a:pt x="289" y="347"/>
                </a:lnTo>
                <a:lnTo>
                  <a:pt x="279" y="323"/>
                </a:lnTo>
                <a:lnTo>
                  <a:pt x="266" y="300"/>
                </a:lnTo>
                <a:lnTo>
                  <a:pt x="250" y="276"/>
                </a:lnTo>
                <a:lnTo>
                  <a:pt x="233" y="252"/>
                </a:lnTo>
                <a:lnTo>
                  <a:pt x="213" y="228"/>
                </a:lnTo>
                <a:lnTo>
                  <a:pt x="191" y="203"/>
                </a:lnTo>
                <a:lnTo>
                  <a:pt x="168" y="179"/>
                </a:lnTo>
                <a:lnTo>
                  <a:pt x="118" y="130"/>
                </a:lnTo>
                <a:lnTo>
                  <a:pt x="64" y="80"/>
                </a:lnTo>
                <a:lnTo>
                  <a:pt x="8" y="31"/>
                </a:lnTo>
                <a:cubicBezTo>
                  <a:pt x="1" y="25"/>
                  <a:pt x="0" y="14"/>
                  <a:pt x="6" y="7"/>
                </a:cubicBezTo>
                <a:cubicBezTo>
                  <a:pt x="13" y="1"/>
                  <a:pt x="23" y="0"/>
                  <a:pt x="30" y="6"/>
                </a:cubicBezTo>
                <a:close/>
                <a:moveTo>
                  <a:pt x="211" y="724"/>
                </a:moveTo>
                <a:lnTo>
                  <a:pt x="19" y="810"/>
                </a:lnTo>
                <a:lnTo>
                  <a:pt x="121" y="626"/>
                </a:lnTo>
                <a:lnTo>
                  <a:pt x="211" y="724"/>
                </a:lnTo>
                <a:close/>
              </a:path>
            </a:pathLst>
          </a:custGeom>
          <a:solidFill>
            <a:srgbClr val="0000FF"/>
          </a:solidFill>
          <a:ln w="1588">
            <a:solidFill>
              <a:srgbClr val="0000FF"/>
            </a:solidFill>
            <a:bevel/>
            <a:headEnd/>
            <a:tailEnd/>
          </a:ln>
        </p:spPr>
        <p:txBody>
          <a:bodyPr/>
          <a:lstStyle/>
          <a:p>
            <a:endParaRPr lang="zh-CN" altLang="en-US">
              <a:solidFill>
                <a:schemeClr val="accent3">
                  <a:lumMod val="75000"/>
                </a:schemeClr>
              </a:solidFill>
              <a:ea typeface="宋体" pitchFamily="2" charset="-122"/>
            </a:endParaRPr>
          </a:p>
        </p:txBody>
      </p:sp>
      <p:sp>
        <p:nvSpPr>
          <p:cNvPr id="43175" name="Rectangle 97"/>
          <p:cNvSpPr>
            <a:spLocks noChangeArrowheads="1"/>
          </p:cNvSpPr>
          <p:nvPr/>
        </p:nvSpPr>
        <p:spPr bwMode="auto">
          <a:xfrm>
            <a:off x="373063" y="3429000"/>
            <a:ext cx="2433637" cy="2654300"/>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176" name="Rectangle 98"/>
          <p:cNvSpPr>
            <a:spLocks noChangeArrowheads="1"/>
          </p:cNvSpPr>
          <p:nvPr/>
        </p:nvSpPr>
        <p:spPr bwMode="auto">
          <a:xfrm>
            <a:off x="373063" y="3429000"/>
            <a:ext cx="2433637" cy="2654300"/>
          </a:xfrm>
          <a:prstGeom prst="rect">
            <a:avLst/>
          </a:prstGeom>
          <a:noFill/>
          <a:ln w="14288" cap="rnd">
            <a:solidFill>
              <a:srgbClr val="000000"/>
            </a:solidFill>
            <a:miter lim="800000"/>
            <a:headEnd/>
            <a:tailEnd/>
          </a:ln>
        </p:spPr>
        <p:txBody>
          <a:bodyPr/>
          <a:lstStyle/>
          <a:p>
            <a:endParaRPr lang="zh-CN" altLang="en-US">
              <a:ea typeface="宋体" pitchFamily="2" charset="-122"/>
            </a:endParaRPr>
          </a:p>
        </p:txBody>
      </p:sp>
      <p:sp>
        <p:nvSpPr>
          <p:cNvPr id="43092" name="Rectangle 99"/>
          <p:cNvSpPr>
            <a:spLocks noChangeArrowheads="1"/>
          </p:cNvSpPr>
          <p:nvPr/>
        </p:nvSpPr>
        <p:spPr bwMode="auto">
          <a:xfrm>
            <a:off x="698500" y="3773488"/>
            <a:ext cx="830263" cy="2157412"/>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093" name="Rectangle 100"/>
          <p:cNvSpPr>
            <a:spLocks noChangeArrowheads="1"/>
          </p:cNvSpPr>
          <p:nvPr/>
        </p:nvSpPr>
        <p:spPr bwMode="auto">
          <a:xfrm>
            <a:off x="871538" y="3851275"/>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dirty="0">
                <a:solidFill>
                  <a:schemeClr val="accent3">
                    <a:lumMod val="75000"/>
                  </a:schemeClr>
                </a:solidFill>
                <a:latin typeface="Arial Narrow" pitchFamily="34" charset="0"/>
                <a:ea typeface="宋体" pitchFamily="2" charset="-122"/>
              </a:rPr>
              <a:t>ST A</a:t>
            </a:r>
            <a:endParaRPr lang="en-US" altLang="zh-CN" b="1" dirty="0">
              <a:solidFill>
                <a:schemeClr val="accent3">
                  <a:lumMod val="75000"/>
                </a:schemeClr>
              </a:solidFill>
              <a:latin typeface="Arial Narrow" pitchFamily="34" charset="0"/>
              <a:ea typeface="宋体" pitchFamily="2" charset="-122"/>
            </a:endParaRPr>
          </a:p>
        </p:txBody>
      </p:sp>
      <p:sp>
        <p:nvSpPr>
          <p:cNvPr id="43094" name="Rectangle 101"/>
          <p:cNvSpPr>
            <a:spLocks noChangeArrowheads="1"/>
          </p:cNvSpPr>
          <p:nvPr/>
        </p:nvSpPr>
        <p:spPr bwMode="auto">
          <a:xfrm>
            <a:off x="869950" y="4294188"/>
            <a:ext cx="398463"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B</a:t>
            </a:r>
            <a:endParaRPr lang="en-US" altLang="zh-CN" b="1">
              <a:solidFill>
                <a:schemeClr val="accent3">
                  <a:lumMod val="75000"/>
                </a:schemeClr>
              </a:solidFill>
              <a:latin typeface="Arial Narrow" pitchFamily="34" charset="0"/>
              <a:ea typeface="宋体" pitchFamily="2" charset="-122"/>
            </a:endParaRPr>
          </a:p>
        </p:txBody>
      </p:sp>
      <p:sp>
        <p:nvSpPr>
          <p:cNvPr id="43095" name="Rectangle 102"/>
          <p:cNvSpPr>
            <a:spLocks noChangeArrowheads="1"/>
          </p:cNvSpPr>
          <p:nvPr/>
        </p:nvSpPr>
        <p:spPr bwMode="auto">
          <a:xfrm>
            <a:off x="869950" y="4737100"/>
            <a:ext cx="36353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D</a:t>
            </a:r>
            <a:endParaRPr lang="en-US" altLang="zh-CN" b="1">
              <a:solidFill>
                <a:schemeClr val="accent3">
                  <a:lumMod val="75000"/>
                </a:schemeClr>
              </a:solidFill>
              <a:latin typeface="Arial Narrow" pitchFamily="34" charset="0"/>
              <a:ea typeface="宋体" pitchFamily="2" charset="-122"/>
            </a:endParaRPr>
          </a:p>
        </p:txBody>
      </p:sp>
      <p:sp>
        <p:nvSpPr>
          <p:cNvPr id="43096" name="Rectangle 103"/>
          <p:cNvSpPr>
            <a:spLocks noChangeArrowheads="1"/>
          </p:cNvSpPr>
          <p:nvPr/>
        </p:nvSpPr>
        <p:spPr bwMode="auto">
          <a:xfrm>
            <a:off x="869950" y="5180013"/>
            <a:ext cx="36353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C</a:t>
            </a:r>
            <a:endParaRPr lang="en-US" altLang="zh-CN" b="1">
              <a:solidFill>
                <a:schemeClr val="accent3">
                  <a:lumMod val="75000"/>
                </a:schemeClr>
              </a:solidFill>
              <a:latin typeface="Arial Narrow" pitchFamily="34" charset="0"/>
              <a:ea typeface="宋体" pitchFamily="2" charset="-122"/>
            </a:endParaRPr>
          </a:p>
        </p:txBody>
      </p:sp>
      <p:sp>
        <p:nvSpPr>
          <p:cNvPr id="43097" name="Rectangle 104"/>
          <p:cNvSpPr>
            <a:spLocks noChangeArrowheads="1"/>
          </p:cNvSpPr>
          <p:nvPr/>
        </p:nvSpPr>
        <p:spPr bwMode="auto">
          <a:xfrm>
            <a:off x="871538" y="5621338"/>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A</a:t>
            </a:r>
            <a:endParaRPr lang="en-US" altLang="zh-CN" b="1">
              <a:solidFill>
                <a:schemeClr val="accent3">
                  <a:lumMod val="75000"/>
                </a:schemeClr>
              </a:solidFill>
              <a:latin typeface="Arial Narrow" pitchFamily="34" charset="0"/>
              <a:ea typeface="宋体" pitchFamily="2" charset="-122"/>
            </a:endParaRPr>
          </a:p>
        </p:txBody>
      </p:sp>
      <p:sp>
        <p:nvSpPr>
          <p:cNvPr id="43098" name="Rectangle 105"/>
          <p:cNvSpPr>
            <a:spLocks noChangeArrowheads="1"/>
          </p:cNvSpPr>
          <p:nvPr/>
        </p:nvSpPr>
        <p:spPr bwMode="auto">
          <a:xfrm>
            <a:off x="809625" y="3457575"/>
            <a:ext cx="498475" cy="33337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099" name="Rectangle 106"/>
          <p:cNvSpPr>
            <a:spLocks noChangeArrowheads="1"/>
          </p:cNvSpPr>
          <p:nvPr/>
        </p:nvSpPr>
        <p:spPr bwMode="auto">
          <a:xfrm>
            <a:off x="981075" y="3487738"/>
            <a:ext cx="19208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rgbClr val="000000"/>
                </a:solidFill>
                <a:latin typeface="Arial Narrow" pitchFamily="34" charset="0"/>
                <a:ea typeface="宋体" pitchFamily="2" charset="-122"/>
              </a:rPr>
              <a:t>P1</a:t>
            </a:r>
            <a:endParaRPr lang="en-US" altLang="zh-CN" b="1">
              <a:solidFill>
                <a:srgbClr val="C0C0C0"/>
              </a:solidFill>
              <a:latin typeface="Arial Narrow" pitchFamily="34" charset="0"/>
              <a:ea typeface="宋体" pitchFamily="2" charset="-122"/>
            </a:endParaRPr>
          </a:p>
        </p:txBody>
      </p:sp>
      <p:sp>
        <p:nvSpPr>
          <p:cNvPr id="43100" name="Rectangle 107"/>
          <p:cNvSpPr>
            <a:spLocks noChangeArrowheads="1"/>
          </p:cNvSpPr>
          <p:nvPr/>
        </p:nvSpPr>
        <p:spPr bwMode="auto">
          <a:xfrm>
            <a:off x="1860550" y="3465513"/>
            <a:ext cx="498475" cy="331787"/>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101" name="Rectangle 108"/>
          <p:cNvSpPr>
            <a:spLocks noChangeArrowheads="1"/>
          </p:cNvSpPr>
          <p:nvPr/>
        </p:nvSpPr>
        <p:spPr bwMode="auto">
          <a:xfrm>
            <a:off x="1939925" y="3495675"/>
            <a:ext cx="19208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rgbClr val="000000"/>
                </a:solidFill>
                <a:latin typeface="Arial Narrow" pitchFamily="34" charset="0"/>
                <a:ea typeface="宋体" pitchFamily="2" charset="-122"/>
              </a:rPr>
              <a:t>P2</a:t>
            </a:r>
            <a:endParaRPr lang="en-US" altLang="zh-CN" b="1">
              <a:solidFill>
                <a:srgbClr val="C0C0C0"/>
              </a:solidFill>
              <a:latin typeface="Arial Narrow" pitchFamily="34" charset="0"/>
              <a:ea typeface="宋体" pitchFamily="2" charset="-122"/>
            </a:endParaRPr>
          </a:p>
        </p:txBody>
      </p:sp>
      <p:sp>
        <p:nvSpPr>
          <p:cNvPr id="43102" name="Rectangle 109"/>
          <p:cNvSpPr>
            <a:spLocks noChangeArrowheads="1"/>
          </p:cNvSpPr>
          <p:nvPr/>
        </p:nvSpPr>
        <p:spPr bwMode="auto">
          <a:xfrm>
            <a:off x="1695450" y="3760788"/>
            <a:ext cx="828675" cy="215582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103" name="Rectangle 110"/>
          <p:cNvSpPr>
            <a:spLocks noChangeArrowheads="1"/>
          </p:cNvSpPr>
          <p:nvPr/>
        </p:nvSpPr>
        <p:spPr bwMode="auto">
          <a:xfrm>
            <a:off x="1865313" y="4059238"/>
            <a:ext cx="363537" cy="228600"/>
          </a:xfrm>
          <a:prstGeom prst="rect">
            <a:avLst/>
          </a:prstGeom>
          <a:noFill/>
          <a:ln w="9525">
            <a:noFill/>
            <a:miter lim="800000"/>
            <a:headEnd/>
            <a:tailEnd/>
          </a:ln>
        </p:spPr>
        <p:txBody>
          <a:bodyPr wrap="none" lIns="0" tIns="0" rIns="0" bIns="0">
            <a:spAutoFit/>
          </a:bodyPr>
          <a:lstStyle/>
          <a:p>
            <a:pPr algn="ctr" eaLnBrk="0" hangingPunct="0"/>
            <a:r>
              <a:rPr lang="en-US" altLang="zh-CN" sz="1500" b="1" dirty="0">
                <a:solidFill>
                  <a:schemeClr val="accent3">
                    <a:lumMod val="75000"/>
                  </a:schemeClr>
                </a:solidFill>
                <a:latin typeface="Arial Narrow" pitchFamily="34" charset="0"/>
                <a:ea typeface="宋体" pitchFamily="2" charset="-122"/>
              </a:rPr>
              <a:t>LD A</a:t>
            </a:r>
            <a:endParaRPr lang="en-US" altLang="zh-CN" b="1" dirty="0">
              <a:solidFill>
                <a:schemeClr val="accent3">
                  <a:lumMod val="75000"/>
                </a:schemeClr>
              </a:solidFill>
              <a:latin typeface="Arial Narrow" pitchFamily="34" charset="0"/>
              <a:ea typeface="宋体" pitchFamily="2" charset="-122"/>
            </a:endParaRPr>
          </a:p>
        </p:txBody>
      </p:sp>
      <p:sp>
        <p:nvSpPr>
          <p:cNvPr id="43104" name="Rectangle 111"/>
          <p:cNvSpPr>
            <a:spLocks noChangeArrowheads="1"/>
          </p:cNvSpPr>
          <p:nvPr/>
        </p:nvSpPr>
        <p:spPr bwMode="auto">
          <a:xfrm>
            <a:off x="1866900" y="4724400"/>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B</a:t>
            </a:r>
            <a:endParaRPr lang="en-US" altLang="zh-CN" b="1">
              <a:solidFill>
                <a:schemeClr val="accent3">
                  <a:lumMod val="75000"/>
                </a:schemeClr>
              </a:solidFill>
              <a:latin typeface="Arial Narrow" pitchFamily="34" charset="0"/>
              <a:ea typeface="宋体" pitchFamily="2" charset="-122"/>
            </a:endParaRPr>
          </a:p>
        </p:txBody>
      </p:sp>
      <p:sp>
        <p:nvSpPr>
          <p:cNvPr id="43105" name="Rectangle 112"/>
          <p:cNvSpPr>
            <a:spLocks noChangeArrowheads="1"/>
          </p:cNvSpPr>
          <p:nvPr/>
        </p:nvSpPr>
        <p:spPr bwMode="auto">
          <a:xfrm>
            <a:off x="1866900" y="5387975"/>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C</a:t>
            </a:r>
            <a:endParaRPr lang="en-US" altLang="zh-CN" b="1">
              <a:solidFill>
                <a:schemeClr val="accent3">
                  <a:lumMod val="75000"/>
                </a:schemeClr>
              </a:solidFill>
              <a:latin typeface="Arial Narrow" pitchFamily="34" charset="0"/>
              <a:ea typeface="宋体" pitchFamily="2" charset="-122"/>
            </a:endParaRPr>
          </a:p>
        </p:txBody>
      </p:sp>
      <p:sp>
        <p:nvSpPr>
          <p:cNvPr id="43106" name="Freeform 114"/>
          <p:cNvSpPr>
            <a:spLocks noEditPoints="1"/>
          </p:cNvSpPr>
          <p:nvPr/>
        </p:nvSpPr>
        <p:spPr bwMode="auto">
          <a:xfrm>
            <a:off x="1039813" y="4033838"/>
            <a:ext cx="74612" cy="274637"/>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6"/>
                </a:moveTo>
                <a:lnTo>
                  <a:pt x="333" y="1316"/>
                </a:lnTo>
                <a:cubicBezTo>
                  <a:pt x="333" y="1353"/>
                  <a:pt x="303" y="1383"/>
                  <a:pt x="266" y="1383"/>
                </a:cubicBezTo>
                <a:cubicBezTo>
                  <a:pt x="230" y="1383"/>
                  <a:pt x="200" y="1353"/>
                  <a:pt x="200" y="1316"/>
                </a:cubicBezTo>
                <a:lnTo>
                  <a:pt x="200" y="66"/>
                </a:lnTo>
                <a:cubicBezTo>
                  <a:pt x="200" y="30"/>
                  <a:pt x="230" y="0"/>
                  <a:pt x="266" y="0"/>
                </a:cubicBezTo>
                <a:cubicBezTo>
                  <a:pt x="303" y="0"/>
                  <a:pt x="333" y="30"/>
                  <a:pt x="333" y="66"/>
                </a:cubicBezTo>
                <a:close/>
                <a:moveTo>
                  <a:pt x="533" y="1183"/>
                </a:moveTo>
                <a:lnTo>
                  <a:pt x="266" y="1983"/>
                </a:lnTo>
                <a:lnTo>
                  <a:pt x="0" y="1183"/>
                </a:lnTo>
                <a:lnTo>
                  <a:pt x="533" y="1183"/>
                </a:lnTo>
                <a:close/>
              </a:path>
            </a:pathLst>
          </a:custGeom>
          <a:solidFill>
            <a:schemeClr val="tx2">
              <a:lumMod val="60000"/>
              <a:lumOff val="40000"/>
            </a:schemeClr>
          </a:solidFill>
          <a:ln w="1588">
            <a:solidFill>
              <a:schemeClr val="tx2">
                <a:lumMod val="60000"/>
                <a:lumOff val="40000"/>
              </a:schemeClr>
            </a:solidFill>
            <a:bevel/>
            <a:headEnd/>
            <a:tailEnd/>
          </a:ln>
        </p:spPr>
        <p:txBody>
          <a:bodyPr/>
          <a:lstStyle/>
          <a:p>
            <a:endParaRPr lang="zh-CN" altLang="en-US">
              <a:solidFill>
                <a:schemeClr val="accent3">
                  <a:lumMod val="75000"/>
                </a:schemeClr>
              </a:solidFill>
              <a:ea typeface="宋体" pitchFamily="2" charset="-122"/>
            </a:endParaRPr>
          </a:p>
        </p:txBody>
      </p:sp>
      <p:sp>
        <p:nvSpPr>
          <p:cNvPr id="43107" name="Freeform 115"/>
          <p:cNvSpPr>
            <a:spLocks noEditPoints="1"/>
          </p:cNvSpPr>
          <p:nvPr/>
        </p:nvSpPr>
        <p:spPr bwMode="auto">
          <a:xfrm>
            <a:off x="1039813" y="4495800"/>
            <a:ext cx="74612" cy="273050"/>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7"/>
                </a:moveTo>
                <a:lnTo>
                  <a:pt x="333" y="1317"/>
                </a:lnTo>
                <a:cubicBezTo>
                  <a:pt x="333" y="1354"/>
                  <a:pt x="303" y="1383"/>
                  <a:pt x="266" y="1383"/>
                </a:cubicBezTo>
                <a:cubicBezTo>
                  <a:pt x="230" y="1383"/>
                  <a:pt x="200" y="1354"/>
                  <a:pt x="200" y="1317"/>
                </a:cubicBezTo>
                <a:lnTo>
                  <a:pt x="200" y="67"/>
                </a:lnTo>
                <a:cubicBezTo>
                  <a:pt x="200" y="30"/>
                  <a:pt x="230" y="0"/>
                  <a:pt x="266" y="0"/>
                </a:cubicBezTo>
                <a:cubicBezTo>
                  <a:pt x="303" y="0"/>
                  <a:pt x="333" y="30"/>
                  <a:pt x="333" y="67"/>
                </a:cubicBezTo>
                <a:close/>
                <a:moveTo>
                  <a:pt x="533" y="1183"/>
                </a:moveTo>
                <a:lnTo>
                  <a:pt x="266" y="1983"/>
                </a:lnTo>
                <a:lnTo>
                  <a:pt x="0" y="1183"/>
                </a:lnTo>
                <a:lnTo>
                  <a:pt x="533" y="1183"/>
                </a:lnTo>
                <a:close/>
              </a:path>
            </a:pathLst>
          </a:custGeom>
          <a:solidFill>
            <a:schemeClr val="tx2">
              <a:lumMod val="60000"/>
              <a:lumOff val="40000"/>
            </a:schemeClr>
          </a:solidFill>
          <a:ln w="1588">
            <a:solidFill>
              <a:schemeClr val="tx2">
                <a:lumMod val="60000"/>
                <a:lumOff val="40000"/>
              </a:schemeClr>
            </a:solidFill>
            <a:bevel/>
            <a:headEnd/>
            <a:tailEnd/>
          </a:ln>
        </p:spPr>
        <p:txBody>
          <a:bodyPr/>
          <a:lstStyle/>
          <a:p>
            <a:endParaRPr lang="zh-CN" altLang="en-US">
              <a:solidFill>
                <a:schemeClr val="accent3">
                  <a:lumMod val="75000"/>
                </a:schemeClr>
              </a:solidFill>
              <a:ea typeface="宋体" pitchFamily="2" charset="-122"/>
            </a:endParaRPr>
          </a:p>
        </p:txBody>
      </p:sp>
      <p:sp>
        <p:nvSpPr>
          <p:cNvPr id="43108" name="Freeform 116"/>
          <p:cNvSpPr>
            <a:spLocks noEditPoints="1"/>
          </p:cNvSpPr>
          <p:nvPr/>
        </p:nvSpPr>
        <p:spPr bwMode="auto">
          <a:xfrm>
            <a:off x="1039813" y="4926013"/>
            <a:ext cx="74612" cy="274637"/>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6"/>
                </a:moveTo>
                <a:lnTo>
                  <a:pt x="333" y="1316"/>
                </a:lnTo>
                <a:cubicBezTo>
                  <a:pt x="333" y="1353"/>
                  <a:pt x="303" y="1383"/>
                  <a:pt x="266" y="1383"/>
                </a:cubicBezTo>
                <a:cubicBezTo>
                  <a:pt x="230" y="1383"/>
                  <a:pt x="200" y="1353"/>
                  <a:pt x="200" y="1316"/>
                </a:cubicBezTo>
                <a:lnTo>
                  <a:pt x="200" y="66"/>
                </a:lnTo>
                <a:cubicBezTo>
                  <a:pt x="200" y="30"/>
                  <a:pt x="230" y="0"/>
                  <a:pt x="266" y="0"/>
                </a:cubicBezTo>
                <a:cubicBezTo>
                  <a:pt x="303" y="0"/>
                  <a:pt x="333" y="30"/>
                  <a:pt x="333" y="66"/>
                </a:cubicBezTo>
                <a:close/>
                <a:moveTo>
                  <a:pt x="533" y="1183"/>
                </a:moveTo>
                <a:lnTo>
                  <a:pt x="266" y="1983"/>
                </a:lnTo>
                <a:lnTo>
                  <a:pt x="0" y="1183"/>
                </a:lnTo>
                <a:lnTo>
                  <a:pt x="533" y="1183"/>
                </a:lnTo>
                <a:close/>
              </a:path>
            </a:pathLst>
          </a:custGeom>
          <a:solidFill>
            <a:schemeClr val="tx2">
              <a:lumMod val="60000"/>
              <a:lumOff val="40000"/>
            </a:schemeClr>
          </a:solidFill>
          <a:ln w="1588">
            <a:solidFill>
              <a:schemeClr val="tx2">
                <a:lumMod val="60000"/>
                <a:lumOff val="40000"/>
              </a:schemeClr>
            </a:solidFill>
            <a:bevel/>
            <a:headEnd/>
            <a:tailEnd/>
          </a:ln>
        </p:spPr>
        <p:txBody>
          <a:bodyPr/>
          <a:lstStyle/>
          <a:p>
            <a:endParaRPr lang="zh-CN" altLang="en-US">
              <a:solidFill>
                <a:schemeClr val="accent3">
                  <a:lumMod val="75000"/>
                </a:schemeClr>
              </a:solidFill>
              <a:ea typeface="宋体" pitchFamily="2" charset="-122"/>
            </a:endParaRPr>
          </a:p>
        </p:txBody>
      </p:sp>
      <p:sp>
        <p:nvSpPr>
          <p:cNvPr id="43109" name="Freeform 117"/>
          <p:cNvSpPr>
            <a:spLocks noEditPoints="1"/>
          </p:cNvSpPr>
          <p:nvPr/>
        </p:nvSpPr>
        <p:spPr bwMode="auto">
          <a:xfrm>
            <a:off x="1039813" y="5370513"/>
            <a:ext cx="74612" cy="274637"/>
          </a:xfrm>
          <a:custGeom>
            <a:avLst/>
            <a:gdLst>
              <a:gd name="T0" fmla="*/ 2147483647 w 533"/>
              <a:gd name="T1" fmla="*/ 2147483647 h 1984"/>
              <a:gd name="T2" fmla="*/ 2147483647 w 533"/>
              <a:gd name="T3" fmla="*/ 2147483647 h 1984"/>
              <a:gd name="T4" fmla="*/ 2147483647 w 533"/>
              <a:gd name="T5" fmla="*/ 2147483647 h 1984"/>
              <a:gd name="T6" fmla="*/ 2147483647 w 533"/>
              <a:gd name="T7" fmla="*/ 2147483647 h 1984"/>
              <a:gd name="T8" fmla="*/ 2147483647 w 533"/>
              <a:gd name="T9" fmla="*/ 2147483647 h 1984"/>
              <a:gd name="T10" fmla="*/ 2147483647 w 533"/>
              <a:gd name="T11" fmla="*/ 0 h 1984"/>
              <a:gd name="T12" fmla="*/ 2147483647 w 533"/>
              <a:gd name="T13" fmla="*/ 2147483647 h 1984"/>
              <a:gd name="T14" fmla="*/ 2147483647 w 533"/>
              <a:gd name="T15" fmla="*/ 2147483647 h 1984"/>
              <a:gd name="T16" fmla="*/ 2147483647 w 533"/>
              <a:gd name="T17" fmla="*/ 2147483647 h 1984"/>
              <a:gd name="T18" fmla="*/ 0 w 533"/>
              <a:gd name="T19" fmla="*/ 2147483647 h 1984"/>
              <a:gd name="T20" fmla="*/ 2147483647 w 533"/>
              <a:gd name="T21" fmla="*/ 2147483647 h 19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4"/>
              <a:gd name="T35" fmla="*/ 533 w 533"/>
              <a:gd name="T36" fmla="*/ 1984 h 19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4">
                <a:moveTo>
                  <a:pt x="333" y="67"/>
                </a:moveTo>
                <a:lnTo>
                  <a:pt x="333" y="1317"/>
                </a:lnTo>
                <a:cubicBezTo>
                  <a:pt x="333" y="1354"/>
                  <a:pt x="303" y="1384"/>
                  <a:pt x="266" y="1384"/>
                </a:cubicBezTo>
                <a:cubicBezTo>
                  <a:pt x="230" y="1384"/>
                  <a:pt x="200" y="1354"/>
                  <a:pt x="200" y="1317"/>
                </a:cubicBezTo>
                <a:lnTo>
                  <a:pt x="200" y="67"/>
                </a:lnTo>
                <a:cubicBezTo>
                  <a:pt x="200" y="30"/>
                  <a:pt x="230" y="0"/>
                  <a:pt x="266" y="0"/>
                </a:cubicBezTo>
                <a:cubicBezTo>
                  <a:pt x="303" y="0"/>
                  <a:pt x="333" y="30"/>
                  <a:pt x="333" y="67"/>
                </a:cubicBezTo>
                <a:close/>
                <a:moveTo>
                  <a:pt x="533" y="1184"/>
                </a:moveTo>
                <a:lnTo>
                  <a:pt x="266" y="1984"/>
                </a:lnTo>
                <a:lnTo>
                  <a:pt x="0" y="1184"/>
                </a:lnTo>
                <a:lnTo>
                  <a:pt x="533" y="1184"/>
                </a:lnTo>
                <a:close/>
              </a:path>
            </a:pathLst>
          </a:custGeom>
          <a:solidFill>
            <a:schemeClr val="tx2">
              <a:lumMod val="60000"/>
              <a:lumOff val="40000"/>
            </a:schemeClr>
          </a:solidFill>
          <a:ln w="1588">
            <a:solidFill>
              <a:schemeClr val="tx2">
                <a:lumMod val="60000"/>
                <a:lumOff val="40000"/>
              </a:schemeClr>
            </a:solidFill>
            <a:bevel/>
            <a:headEnd/>
            <a:tailEnd/>
          </a:ln>
        </p:spPr>
        <p:txBody>
          <a:bodyPr/>
          <a:lstStyle/>
          <a:p>
            <a:endParaRPr lang="zh-CN" altLang="en-US">
              <a:solidFill>
                <a:schemeClr val="accent3">
                  <a:lumMod val="75000"/>
                </a:schemeClr>
              </a:solidFill>
              <a:ea typeface="宋体" pitchFamily="2" charset="-122"/>
            </a:endParaRPr>
          </a:p>
        </p:txBody>
      </p:sp>
      <p:sp>
        <p:nvSpPr>
          <p:cNvPr id="43110" name="Freeform 118"/>
          <p:cNvSpPr>
            <a:spLocks noEditPoints="1"/>
          </p:cNvSpPr>
          <p:nvPr/>
        </p:nvSpPr>
        <p:spPr bwMode="auto">
          <a:xfrm>
            <a:off x="2027238" y="4926013"/>
            <a:ext cx="73025" cy="508000"/>
          </a:xfrm>
          <a:custGeom>
            <a:avLst/>
            <a:gdLst>
              <a:gd name="T0" fmla="*/ 2147483647 w 533"/>
              <a:gd name="T1" fmla="*/ 2147483647 h 3666"/>
              <a:gd name="T2" fmla="*/ 2147483647 w 533"/>
              <a:gd name="T3" fmla="*/ 2147483647 h 3666"/>
              <a:gd name="T4" fmla="*/ 2147483647 w 533"/>
              <a:gd name="T5" fmla="*/ 2147483647 h 3666"/>
              <a:gd name="T6" fmla="*/ 2147483647 w 533"/>
              <a:gd name="T7" fmla="*/ 2147483647 h 3666"/>
              <a:gd name="T8" fmla="*/ 2147483647 w 533"/>
              <a:gd name="T9" fmla="*/ 2147483647 h 3666"/>
              <a:gd name="T10" fmla="*/ 2147483647 w 533"/>
              <a:gd name="T11" fmla="*/ 0 h 3666"/>
              <a:gd name="T12" fmla="*/ 2147483647 w 533"/>
              <a:gd name="T13" fmla="*/ 2147483647 h 3666"/>
              <a:gd name="T14" fmla="*/ 2147483647 w 533"/>
              <a:gd name="T15" fmla="*/ 2147483647 h 3666"/>
              <a:gd name="T16" fmla="*/ 2147483647 w 533"/>
              <a:gd name="T17" fmla="*/ 2147483647 h 3666"/>
              <a:gd name="T18" fmla="*/ 0 w 533"/>
              <a:gd name="T19" fmla="*/ 2147483647 h 3666"/>
              <a:gd name="T20" fmla="*/ 2147483647 w 533"/>
              <a:gd name="T21" fmla="*/ 2147483647 h 36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3666"/>
              <a:gd name="T35" fmla="*/ 533 w 533"/>
              <a:gd name="T36" fmla="*/ 3666 h 36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3666">
                <a:moveTo>
                  <a:pt x="333" y="66"/>
                </a:moveTo>
                <a:lnTo>
                  <a:pt x="333" y="3000"/>
                </a:lnTo>
                <a:cubicBezTo>
                  <a:pt x="333" y="3037"/>
                  <a:pt x="304" y="3066"/>
                  <a:pt x="267" y="3066"/>
                </a:cubicBezTo>
                <a:cubicBezTo>
                  <a:pt x="230" y="3066"/>
                  <a:pt x="200" y="3037"/>
                  <a:pt x="200" y="3000"/>
                </a:cubicBezTo>
                <a:lnTo>
                  <a:pt x="200" y="66"/>
                </a:lnTo>
                <a:cubicBezTo>
                  <a:pt x="200" y="30"/>
                  <a:pt x="230" y="0"/>
                  <a:pt x="267" y="0"/>
                </a:cubicBezTo>
                <a:cubicBezTo>
                  <a:pt x="304" y="0"/>
                  <a:pt x="333" y="30"/>
                  <a:pt x="333" y="66"/>
                </a:cubicBezTo>
                <a:close/>
                <a:moveTo>
                  <a:pt x="533" y="2866"/>
                </a:moveTo>
                <a:lnTo>
                  <a:pt x="267" y="3666"/>
                </a:lnTo>
                <a:lnTo>
                  <a:pt x="0" y="2866"/>
                </a:lnTo>
                <a:lnTo>
                  <a:pt x="533" y="2866"/>
                </a:lnTo>
                <a:close/>
              </a:path>
            </a:pathLst>
          </a:custGeom>
          <a:solidFill>
            <a:schemeClr val="tx2">
              <a:lumMod val="60000"/>
              <a:lumOff val="40000"/>
            </a:schemeClr>
          </a:solidFill>
          <a:ln w="1588">
            <a:solidFill>
              <a:schemeClr val="tx2">
                <a:lumMod val="60000"/>
                <a:lumOff val="40000"/>
              </a:schemeClr>
            </a:solidFill>
            <a:bevel/>
            <a:headEnd/>
            <a:tailEnd/>
          </a:ln>
        </p:spPr>
        <p:txBody>
          <a:bodyPr/>
          <a:lstStyle/>
          <a:p>
            <a:endParaRPr lang="zh-CN" altLang="en-US">
              <a:solidFill>
                <a:schemeClr val="accent3">
                  <a:lumMod val="75000"/>
                </a:schemeClr>
              </a:solidFill>
              <a:ea typeface="宋体" pitchFamily="2" charset="-122"/>
            </a:endParaRPr>
          </a:p>
        </p:txBody>
      </p:sp>
      <p:sp>
        <p:nvSpPr>
          <p:cNvPr id="43111" name="Freeform 119"/>
          <p:cNvSpPr>
            <a:spLocks noEditPoints="1"/>
          </p:cNvSpPr>
          <p:nvPr/>
        </p:nvSpPr>
        <p:spPr bwMode="auto">
          <a:xfrm>
            <a:off x="2036763" y="4262438"/>
            <a:ext cx="73025" cy="506412"/>
          </a:xfrm>
          <a:custGeom>
            <a:avLst/>
            <a:gdLst>
              <a:gd name="T0" fmla="*/ 2147483647 w 533"/>
              <a:gd name="T1" fmla="*/ 2147483647 h 3666"/>
              <a:gd name="T2" fmla="*/ 2147483647 w 533"/>
              <a:gd name="T3" fmla="*/ 2147483647 h 3666"/>
              <a:gd name="T4" fmla="*/ 2147483647 w 533"/>
              <a:gd name="T5" fmla="*/ 2147483647 h 3666"/>
              <a:gd name="T6" fmla="*/ 2147483647 w 533"/>
              <a:gd name="T7" fmla="*/ 2147483647 h 3666"/>
              <a:gd name="T8" fmla="*/ 2147483647 w 533"/>
              <a:gd name="T9" fmla="*/ 2147483647 h 3666"/>
              <a:gd name="T10" fmla="*/ 2147483647 w 533"/>
              <a:gd name="T11" fmla="*/ 0 h 3666"/>
              <a:gd name="T12" fmla="*/ 2147483647 w 533"/>
              <a:gd name="T13" fmla="*/ 2147483647 h 3666"/>
              <a:gd name="T14" fmla="*/ 2147483647 w 533"/>
              <a:gd name="T15" fmla="*/ 2147483647 h 3666"/>
              <a:gd name="T16" fmla="*/ 2147483647 w 533"/>
              <a:gd name="T17" fmla="*/ 2147483647 h 3666"/>
              <a:gd name="T18" fmla="*/ 0 w 533"/>
              <a:gd name="T19" fmla="*/ 2147483647 h 3666"/>
              <a:gd name="T20" fmla="*/ 2147483647 w 533"/>
              <a:gd name="T21" fmla="*/ 2147483647 h 36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3666"/>
              <a:gd name="T35" fmla="*/ 533 w 533"/>
              <a:gd name="T36" fmla="*/ 3666 h 36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3666">
                <a:moveTo>
                  <a:pt x="333" y="66"/>
                </a:moveTo>
                <a:lnTo>
                  <a:pt x="333" y="3000"/>
                </a:lnTo>
                <a:cubicBezTo>
                  <a:pt x="333" y="3037"/>
                  <a:pt x="303" y="3066"/>
                  <a:pt x="266" y="3066"/>
                </a:cubicBezTo>
                <a:cubicBezTo>
                  <a:pt x="230" y="3066"/>
                  <a:pt x="200" y="3037"/>
                  <a:pt x="200" y="3000"/>
                </a:cubicBezTo>
                <a:lnTo>
                  <a:pt x="200" y="66"/>
                </a:lnTo>
                <a:cubicBezTo>
                  <a:pt x="200" y="30"/>
                  <a:pt x="230" y="0"/>
                  <a:pt x="266" y="0"/>
                </a:cubicBezTo>
                <a:cubicBezTo>
                  <a:pt x="303" y="0"/>
                  <a:pt x="333" y="30"/>
                  <a:pt x="333" y="66"/>
                </a:cubicBezTo>
                <a:close/>
                <a:moveTo>
                  <a:pt x="533" y="2866"/>
                </a:moveTo>
                <a:lnTo>
                  <a:pt x="266" y="3666"/>
                </a:lnTo>
                <a:lnTo>
                  <a:pt x="0" y="2866"/>
                </a:lnTo>
                <a:lnTo>
                  <a:pt x="533" y="2866"/>
                </a:lnTo>
                <a:close/>
              </a:path>
            </a:pathLst>
          </a:custGeom>
          <a:solidFill>
            <a:schemeClr val="tx2">
              <a:lumMod val="60000"/>
              <a:lumOff val="40000"/>
            </a:schemeClr>
          </a:solidFill>
          <a:ln w="1588">
            <a:solidFill>
              <a:schemeClr val="tx2">
                <a:lumMod val="60000"/>
                <a:lumOff val="40000"/>
              </a:schemeClr>
            </a:solidFill>
            <a:bevel/>
            <a:headEnd/>
            <a:tailEnd/>
          </a:ln>
        </p:spPr>
        <p:txBody>
          <a:bodyPr/>
          <a:lstStyle/>
          <a:p>
            <a:endParaRPr lang="zh-CN" altLang="en-US">
              <a:solidFill>
                <a:schemeClr val="accent3">
                  <a:lumMod val="75000"/>
                </a:schemeClr>
              </a:solidFill>
              <a:ea typeface="宋体" pitchFamily="2" charset="-122"/>
            </a:endParaRPr>
          </a:p>
        </p:txBody>
      </p:sp>
      <p:sp>
        <p:nvSpPr>
          <p:cNvPr id="43112" name="Line 123"/>
          <p:cNvSpPr>
            <a:spLocks noChangeShapeType="1"/>
          </p:cNvSpPr>
          <p:nvPr/>
        </p:nvSpPr>
        <p:spPr bwMode="auto">
          <a:xfrm>
            <a:off x="533400" y="3760788"/>
            <a:ext cx="2157413" cy="1587"/>
          </a:xfrm>
          <a:prstGeom prst="line">
            <a:avLst/>
          </a:prstGeom>
          <a:noFill/>
          <a:ln w="14288" cap="rnd">
            <a:solidFill>
              <a:srgbClr val="000000"/>
            </a:solidFill>
            <a:round/>
            <a:headEnd/>
            <a:tailEnd/>
          </a:ln>
        </p:spPr>
        <p:txBody>
          <a:bodyPr/>
          <a:lstStyle/>
          <a:p>
            <a:endParaRPr lang="en-US"/>
          </a:p>
        </p:txBody>
      </p:sp>
      <p:sp>
        <p:nvSpPr>
          <p:cNvPr id="43173" name="Rectangle 125"/>
          <p:cNvSpPr>
            <a:spLocks noChangeArrowheads="1"/>
          </p:cNvSpPr>
          <p:nvPr/>
        </p:nvSpPr>
        <p:spPr bwMode="auto">
          <a:xfrm>
            <a:off x="3414713" y="3413125"/>
            <a:ext cx="2444750" cy="2654300"/>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174" name="Rectangle 126"/>
          <p:cNvSpPr>
            <a:spLocks noChangeArrowheads="1"/>
          </p:cNvSpPr>
          <p:nvPr/>
        </p:nvSpPr>
        <p:spPr bwMode="auto">
          <a:xfrm>
            <a:off x="3414713" y="3413125"/>
            <a:ext cx="2444750" cy="2654300"/>
          </a:xfrm>
          <a:prstGeom prst="rect">
            <a:avLst/>
          </a:prstGeom>
          <a:noFill/>
          <a:ln w="14288" cap="rnd">
            <a:solidFill>
              <a:srgbClr val="000000"/>
            </a:solidFill>
            <a:miter lim="800000"/>
            <a:headEnd/>
            <a:tailEnd/>
          </a:ln>
        </p:spPr>
        <p:txBody>
          <a:bodyPr/>
          <a:lstStyle/>
          <a:p>
            <a:endParaRPr lang="zh-CN" altLang="en-US">
              <a:ea typeface="宋体" pitchFamily="2" charset="-122"/>
            </a:endParaRPr>
          </a:p>
        </p:txBody>
      </p:sp>
      <p:sp>
        <p:nvSpPr>
          <p:cNvPr id="43114" name="Rectangle 127"/>
          <p:cNvSpPr>
            <a:spLocks noChangeArrowheads="1"/>
          </p:cNvSpPr>
          <p:nvPr/>
        </p:nvSpPr>
        <p:spPr bwMode="auto">
          <a:xfrm>
            <a:off x="3713163" y="3757613"/>
            <a:ext cx="830262" cy="2157412"/>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115" name="Rectangle 128"/>
          <p:cNvSpPr>
            <a:spLocks noChangeArrowheads="1"/>
          </p:cNvSpPr>
          <p:nvPr/>
        </p:nvSpPr>
        <p:spPr bwMode="auto">
          <a:xfrm>
            <a:off x="3886200" y="3835400"/>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A</a:t>
            </a:r>
            <a:endParaRPr lang="en-US" altLang="zh-CN" b="1">
              <a:solidFill>
                <a:schemeClr val="accent3">
                  <a:lumMod val="75000"/>
                </a:schemeClr>
              </a:solidFill>
              <a:latin typeface="Arial Narrow" pitchFamily="34" charset="0"/>
              <a:ea typeface="宋体" pitchFamily="2" charset="-122"/>
            </a:endParaRPr>
          </a:p>
        </p:txBody>
      </p:sp>
      <p:sp>
        <p:nvSpPr>
          <p:cNvPr id="43116" name="Rectangle 129"/>
          <p:cNvSpPr>
            <a:spLocks noChangeArrowheads="1"/>
          </p:cNvSpPr>
          <p:nvPr/>
        </p:nvSpPr>
        <p:spPr bwMode="auto">
          <a:xfrm>
            <a:off x="3882667" y="4278313"/>
            <a:ext cx="402354" cy="230832"/>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B</a:t>
            </a:r>
            <a:endParaRPr lang="en-US" altLang="zh-CN" b="1">
              <a:solidFill>
                <a:schemeClr val="accent3">
                  <a:lumMod val="75000"/>
                </a:schemeClr>
              </a:solidFill>
              <a:latin typeface="Arial Narrow" pitchFamily="34" charset="0"/>
              <a:ea typeface="宋体" pitchFamily="2" charset="-122"/>
            </a:endParaRPr>
          </a:p>
        </p:txBody>
      </p:sp>
      <p:sp>
        <p:nvSpPr>
          <p:cNvPr id="43117" name="Rectangle 130"/>
          <p:cNvSpPr>
            <a:spLocks noChangeArrowheads="1"/>
          </p:cNvSpPr>
          <p:nvPr/>
        </p:nvSpPr>
        <p:spPr bwMode="auto">
          <a:xfrm>
            <a:off x="3882838" y="4721225"/>
            <a:ext cx="367088" cy="230832"/>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D</a:t>
            </a:r>
            <a:endParaRPr lang="en-US" altLang="zh-CN" b="1">
              <a:solidFill>
                <a:schemeClr val="accent3">
                  <a:lumMod val="75000"/>
                </a:schemeClr>
              </a:solidFill>
              <a:latin typeface="Arial Narrow" pitchFamily="34" charset="0"/>
              <a:ea typeface="宋体" pitchFamily="2" charset="-122"/>
            </a:endParaRPr>
          </a:p>
        </p:txBody>
      </p:sp>
      <p:sp>
        <p:nvSpPr>
          <p:cNvPr id="43118" name="Rectangle 131"/>
          <p:cNvSpPr>
            <a:spLocks noChangeArrowheads="1"/>
          </p:cNvSpPr>
          <p:nvPr/>
        </p:nvSpPr>
        <p:spPr bwMode="auto">
          <a:xfrm>
            <a:off x="3882838" y="5164138"/>
            <a:ext cx="367088" cy="230832"/>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C</a:t>
            </a:r>
            <a:endParaRPr lang="en-US" altLang="zh-CN" b="1">
              <a:solidFill>
                <a:schemeClr val="accent3">
                  <a:lumMod val="75000"/>
                </a:schemeClr>
              </a:solidFill>
              <a:latin typeface="Arial Narrow" pitchFamily="34" charset="0"/>
              <a:ea typeface="宋体" pitchFamily="2" charset="-122"/>
            </a:endParaRPr>
          </a:p>
        </p:txBody>
      </p:sp>
      <p:sp>
        <p:nvSpPr>
          <p:cNvPr id="43119" name="Rectangle 132"/>
          <p:cNvSpPr>
            <a:spLocks noChangeArrowheads="1"/>
          </p:cNvSpPr>
          <p:nvPr/>
        </p:nvSpPr>
        <p:spPr bwMode="auto">
          <a:xfrm>
            <a:off x="3886200" y="5605463"/>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A</a:t>
            </a:r>
            <a:endParaRPr lang="en-US" altLang="zh-CN" b="1">
              <a:solidFill>
                <a:schemeClr val="accent3">
                  <a:lumMod val="75000"/>
                </a:schemeClr>
              </a:solidFill>
              <a:latin typeface="Arial Narrow" pitchFamily="34" charset="0"/>
              <a:ea typeface="宋体" pitchFamily="2" charset="-122"/>
            </a:endParaRPr>
          </a:p>
        </p:txBody>
      </p:sp>
      <p:sp>
        <p:nvSpPr>
          <p:cNvPr id="43120" name="Rectangle 134"/>
          <p:cNvSpPr>
            <a:spLocks noChangeArrowheads="1"/>
          </p:cNvSpPr>
          <p:nvPr/>
        </p:nvSpPr>
        <p:spPr bwMode="auto">
          <a:xfrm>
            <a:off x="3824288" y="3443288"/>
            <a:ext cx="496887" cy="331787"/>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121" name="Rectangle 135"/>
          <p:cNvSpPr>
            <a:spLocks noChangeArrowheads="1"/>
          </p:cNvSpPr>
          <p:nvPr/>
        </p:nvSpPr>
        <p:spPr bwMode="auto">
          <a:xfrm>
            <a:off x="3997325" y="3471863"/>
            <a:ext cx="19208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rgbClr val="000000"/>
                </a:solidFill>
                <a:latin typeface="Arial Narrow" pitchFamily="34" charset="0"/>
                <a:ea typeface="宋体" pitchFamily="2" charset="-122"/>
              </a:rPr>
              <a:t>P1</a:t>
            </a:r>
            <a:endParaRPr lang="en-US" altLang="zh-CN" b="1">
              <a:solidFill>
                <a:srgbClr val="C0C0C0"/>
              </a:solidFill>
              <a:latin typeface="Arial Narrow" pitchFamily="34" charset="0"/>
              <a:ea typeface="宋体" pitchFamily="2" charset="-122"/>
            </a:endParaRPr>
          </a:p>
        </p:txBody>
      </p:sp>
      <p:sp>
        <p:nvSpPr>
          <p:cNvPr id="43122" name="Rectangle 136"/>
          <p:cNvSpPr>
            <a:spLocks noChangeArrowheads="1"/>
          </p:cNvSpPr>
          <p:nvPr/>
        </p:nvSpPr>
        <p:spPr bwMode="auto">
          <a:xfrm>
            <a:off x="4875213" y="3449638"/>
            <a:ext cx="498475" cy="331787"/>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123" name="Rectangle 137"/>
          <p:cNvSpPr>
            <a:spLocks noChangeArrowheads="1"/>
          </p:cNvSpPr>
          <p:nvPr/>
        </p:nvSpPr>
        <p:spPr bwMode="auto">
          <a:xfrm>
            <a:off x="4954588" y="3479800"/>
            <a:ext cx="192087"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rgbClr val="000000"/>
                </a:solidFill>
                <a:latin typeface="Arial Narrow" pitchFamily="34" charset="0"/>
                <a:ea typeface="宋体" pitchFamily="2" charset="-122"/>
              </a:rPr>
              <a:t>P2</a:t>
            </a:r>
            <a:endParaRPr lang="en-US" altLang="zh-CN" b="1">
              <a:solidFill>
                <a:srgbClr val="C0C0C0"/>
              </a:solidFill>
              <a:latin typeface="Arial Narrow" pitchFamily="34" charset="0"/>
              <a:ea typeface="宋体" pitchFamily="2" charset="-122"/>
            </a:endParaRPr>
          </a:p>
        </p:txBody>
      </p:sp>
      <p:sp>
        <p:nvSpPr>
          <p:cNvPr id="43124" name="Rectangle 138"/>
          <p:cNvSpPr>
            <a:spLocks noChangeArrowheads="1"/>
          </p:cNvSpPr>
          <p:nvPr/>
        </p:nvSpPr>
        <p:spPr bwMode="auto">
          <a:xfrm>
            <a:off x="4708525" y="3744913"/>
            <a:ext cx="830263" cy="215582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125" name="Rectangle 139"/>
          <p:cNvSpPr>
            <a:spLocks noChangeArrowheads="1"/>
          </p:cNvSpPr>
          <p:nvPr/>
        </p:nvSpPr>
        <p:spPr bwMode="auto">
          <a:xfrm>
            <a:off x="4879975" y="4043363"/>
            <a:ext cx="36353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A</a:t>
            </a:r>
            <a:endParaRPr lang="en-US" altLang="zh-CN" b="1">
              <a:solidFill>
                <a:schemeClr val="accent3">
                  <a:lumMod val="75000"/>
                </a:schemeClr>
              </a:solidFill>
              <a:latin typeface="Arial Narrow" pitchFamily="34" charset="0"/>
              <a:ea typeface="宋体" pitchFamily="2" charset="-122"/>
            </a:endParaRPr>
          </a:p>
        </p:txBody>
      </p:sp>
      <p:sp>
        <p:nvSpPr>
          <p:cNvPr id="43126" name="Rectangle 140"/>
          <p:cNvSpPr>
            <a:spLocks noChangeArrowheads="1"/>
          </p:cNvSpPr>
          <p:nvPr/>
        </p:nvSpPr>
        <p:spPr bwMode="auto">
          <a:xfrm>
            <a:off x="4881563" y="4708525"/>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B</a:t>
            </a:r>
            <a:endParaRPr lang="en-US" altLang="zh-CN" b="1">
              <a:solidFill>
                <a:schemeClr val="accent3">
                  <a:lumMod val="75000"/>
                </a:schemeClr>
              </a:solidFill>
              <a:latin typeface="Arial Narrow" pitchFamily="34" charset="0"/>
              <a:ea typeface="宋体" pitchFamily="2" charset="-122"/>
            </a:endParaRPr>
          </a:p>
        </p:txBody>
      </p:sp>
      <p:sp>
        <p:nvSpPr>
          <p:cNvPr id="43127" name="Rectangle 141"/>
          <p:cNvSpPr>
            <a:spLocks noChangeArrowheads="1"/>
          </p:cNvSpPr>
          <p:nvPr/>
        </p:nvSpPr>
        <p:spPr bwMode="auto">
          <a:xfrm>
            <a:off x="4881563" y="5372100"/>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C</a:t>
            </a:r>
            <a:endParaRPr lang="en-US" altLang="zh-CN" b="1">
              <a:solidFill>
                <a:schemeClr val="accent3">
                  <a:lumMod val="75000"/>
                </a:schemeClr>
              </a:solidFill>
              <a:latin typeface="Arial Narrow" pitchFamily="34" charset="0"/>
              <a:ea typeface="宋体" pitchFamily="2" charset="-122"/>
            </a:endParaRPr>
          </a:p>
        </p:txBody>
      </p:sp>
      <p:sp>
        <p:nvSpPr>
          <p:cNvPr id="43128" name="Freeform 143"/>
          <p:cNvSpPr>
            <a:spLocks noEditPoints="1"/>
          </p:cNvSpPr>
          <p:nvPr/>
        </p:nvSpPr>
        <p:spPr bwMode="auto">
          <a:xfrm>
            <a:off x="4056063" y="4017963"/>
            <a:ext cx="73025" cy="274637"/>
          </a:xfrm>
          <a:custGeom>
            <a:avLst/>
            <a:gdLst>
              <a:gd name="T0" fmla="*/ 2147483647 w 267"/>
              <a:gd name="T1" fmla="*/ 2147483647 h 992"/>
              <a:gd name="T2" fmla="*/ 2147483647 w 267"/>
              <a:gd name="T3" fmla="*/ 2147483647 h 992"/>
              <a:gd name="T4" fmla="*/ 2147483647 w 267"/>
              <a:gd name="T5" fmla="*/ 2147483647 h 992"/>
              <a:gd name="T6" fmla="*/ 2147483647 w 267"/>
              <a:gd name="T7" fmla="*/ 2147483647 h 992"/>
              <a:gd name="T8" fmla="*/ 2147483647 w 267"/>
              <a:gd name="T9" fmla="*/ 2147483647 h 992"/>
              <a:gd name="T10" fmla="*/ 2147483647 w 267"/>
              <a:gd name="T11" fmla="*/ 0 h 992"/>
              <a:gd name="T12" fmla="*/ 2147483647 w 267"/>
              <a:gd name="T13" fmla="*/ 2147483647 h 992"/>
              <a:gd name="T14" fmla="*/ 2147483647 w 267"/>
              <a:gd name="T15" fmla="*/ 2147483647 h 992"/>
              <a:gd name="T16" fmla="*/ 2147483647 w 267"/>
              <a:gd name="T17" fmla="*/ 2147483647 h 992"/>
              <a:gd name="T18" fmla="*/ 0 w 267"/>
              <a:gd name="T19" fmla="*/ 2147483647 h 992"/>
              <a:gd name="T20" fmla="*/ 2147483647 w 267"/>
              <a:gd name="T21" fmla="*/ 2147483647 h 9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7"/>
              <a:gd name="T34" fmla="*/ 0 h 992"/>
              <a:gd name="T35" fmla="*/ 267 w 267"/>
              <a:gd name="T36" fmla="*/ 992 h 9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7" h="992">
                <a:moveTo>
                  <a:pt x="162" y="33"/>
                </a:moveTo>
                <a:lnTo>
                  <a:pt x="167" y="658"/>
                </a:lnTo>
                <a:cubicBezTo>
                  <a:pt x="167" y="677"/>
                  <a:pt x="153" y="692"/>
                  <a:pt x="134" y="692"/>
                </a:cubicBezTo>
                <a:cubicBezTo>
                  <a:pt x="116" y="692"/>
                  <a:pt x="101" y="677"/>
                  <a:pt x="101" y="659"/>
                </a:cubicBezTo>
                <a:lnTo>
                  <a:pt x="95" y="34"/>
                </a:lnTo>
                <a:cubicBezTo>
                  <a:pt x="95" y="15"/>
                  <a:pt x="110" y="0"/>
                  <a:pt x="128" y="0"/>
                </a:cubicBezTo>
                <a:cubicBezTo>
                  <a:pt x="147" y="0"/>
                  <a:pt x="162" y="15"/>
                  <a:pt x="162" y="33"/>
                </a:cubicBezTo>
                <a:close/>
                <a:moveTo>
                  <a:pt x="267" y="591"/>
                </a:moveTo>
                <a:lnTo>
                  <a:pt x="137" y="992"/>
                </a:lnTo>
                <a:lnTo>
                  <a:pt x="0" y="593"/>
                </a:lnTo>
                <a:lnTo>
                  <a:pt x="267" y="591"/>
                </a:lnTo>
                <a:close/>
              </a:path>
            </a:pathLst>
          </a:custGeom>
          <a:solidFill>
            <a:schemeClr val="tx2">
              <a:lumMod val="60000"/>
              <a:lumOff val="40000"/>
            </a:schemeClr>
          </a:solidFill>
          <a:ln w="1588">
            <a:solidFill>
              <a:schemeClr val="tx2">
                <a:lumMod val="60000"/>
                <a:lumOff val="40000"/>
              </a:schemeClr>
            </a:solidFill>
            <a:bevel/>
            <a:headEnd/>
            <a:tailEnd/>
          </a:ln>
        </p:spPr>
        <p:txBody>
          <a:bodyPr/>
          <a:lstStyle/>
          <a:p>
            <a:endParaRPr lang="zh-CN" altLang="en-US">
              <a:solidFill>
                <a:schemeClr val="accent3">
                  <a:lumMod val="75000"/>
                </a:schemeClr>
              </a:solidFill>
              <a:ea typeface="宋体" pitchFamily="2" charset="-122"/>
            </a:endParaRPr>
          </a:p>
        </p:txBody>
      </p:sp>
      <p:sp>
        <p:nvSpPr>
          <p:cNvPr id="43129" name="Freeform 144"/>
          <p:cNvSpPr>
            <a:spLocks noEditPoints="1"/>
          </p:cNvSpPr>
          <p:nvPr/>
        </p:nvSpPr>
        <p:spPr bwMode="auto">
          <a:xfrm>
            <a:off x="4054475" y="4910138"/>
            <a:ext cx="73025" cy="274637"/>
          </a:xfrm>
          <a:custGeom>
            <a:avLst/>
            <a:gdLst>
              <a:gd name="T0" fmla="*/ 2147483647 w 267"/>
              <a:gd name="T1" fmla="*/ 2147483647 h 992"/>
              <a:gd name="T2" fmla="*/ 2147483647 w 267"/>
              <a:gd name="T3" fmla="*/ 2147483647 h 992"/>
              <a:gd name="T4" fmla="*/ 2147483647 w 267"/>
              <a:gd name="T5" fmla="*/ 2147483647 h 992"/>
              <a:gd name="T6" fmla="*/ 2147483647 w 267"/>
              <a:gd name="T7" fmla="*/ 2147483647 h 992"/>
              <a:gd name="T8" fmla="*/ 2147483647 w 267"/>
              <a:gd name="T9" fmla="*/ 2147483647 h 992"/>
              <a:gd name="T10" fmla="*/ 2147483647 w 267"/>
              <a:gd name="T11" fmla="*/ 0 h 992"/>
              <a:gd name="T12" fmla="*/ 2147483647 w 267"/>
              <a:gd name="T13" fmla="*/ 2147483647 h 992"/>
              <a:gd name="T14" fmla="*/ 2147483647 w 267"/>
              <a:gd name="T15" fmla="*/ 2147483647 h 992"/>
              <a:gd name="T16" fmla="*/ 2147483647 w 267"/>
              <a:gd name="T17" fmla="*/ 2147483647 h 992"/>
              <a:gd name="T18" fmla="*/ 0 w 267"/>
              <a:gd name="T19" fmla="*/ 2147483647 h 992"/>
              <a:gd name="T20" fmla="*/ 2147483647 w 267"/>
              <a:gd name="T21" fmla="*/ 2147483647 h 9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7"/>
              <a:gd name="T34" fmla="*/ 0 h 992"/>
              <a:gd name="T35" fmla="*/ 267 w 267"/>
              <a:gd name="T36" fmla="*/ 992 h 9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7" h="992">
                <a:moveTo>
                  <a:pt x="167" y="33"/>
                </a:moveTo>
                <a:lnTo>
                  <a:pt x="167" y="658"/>
                </a:lnTo>
                <a:cubicBezTo>
                  <a:pt x="167" y="677"/>
                  <a:pt x="152" y="692"/>
                  <a:pt x="133" y="692"/>
                </a:cubicBezTo>
                <a:cubicBezTo>
                  <a:pt x="115" y="692"/>
                  <a:pt x="100" y="677"/>
                  <a:pt x="100" y="658"/>
                </a:cubicBezTo>
                <a:lnTo>
                  <a:pt x="100" y="33"/>
                </a:lnTo>
                <a:cubicBezTo>
                  <a:pt x="100" y="15"/>
                  <a:pt x="115" y="0"/>
                  <a:pt x="133" y="0"/>
                </a:cubicBezTo>
                <a:cubicBezTo>
                  <a:pt x="152" y="0"/>
                  <a:pt x="167" y="15"/>
                  <a:pt x="167" y="33"/>
                </a:cubicBezTo>
                <a:close/>
                <a:moveTo>
                  <a:pt x="267" y="592"/>
                </a:moveTo>
                <a:lnTo>
                  <a:pt x="133" y="992"/>
                </a:lnTo>
                <a:lnTo>
                  <a:pt x="0" y="592"/>
                </a:lnTo>
                <a:lnTo>
                  <a:pt x="267" y="592"/>
                </a:lnTo>
                <a:close/>
              </a:path>
            </a:pathLst>
          </a:custGeom>
          <a:solidFill>
            <a:schemeClr val="tx2">
              <a:lumMod val="60000"/>
              <a:lumOff val="40000"/>
            </a:schemeClr>
          </a:solidFill>
          <a:ln w="1588">
            <a:solidFill>
              <a:schemeClr val="tx2">
                <a:lumMod val="60000"/>
                <a:lumOff val="40000"/>
              </a:schemeClr>
            </a:solidFill>
            <a:bevel/>
            <a:headEnd/>
            <a:tailEnd/>
          </a:ln>
        </p:spPr>
        <p:txBody>
          <a:bodyPr/>
          <a:lstStyle/>
          <a:p>
            <a:endParaRPr lang="zh-CN" altLang="en-US">
              <a:solidFill>
                <a:schemeClr val="accent3">
                  <a:lumMod val="75000"/>
                </a:schemeClr>
              </a:solidFill>
              <a:ea typeface="宋体" pitchFamily="2" charset="-122"/>
            </a:endParaRPr>
          </a:p>
        </p:txBody>
      </p:sp>
      <p:sp>
        <p:nvSpPr>
          <p:cNvPr id="43130" name="Freeform 145"/>
          <p:cNvSpPr>
            <a:spLocks noEditPoints="1"/>
          </p:cNvSpPr>
          <p:nvPr/>
        </p:nvSpPr>
        <p:spPr bwMode="auto">
          <a:xfrm>
            <a:off x="4054475" y="5354638"/>
            <a:ext cx="73025" cy="274637"/>
          </a:xfrm>
          <a:custGeom>
            <a:avLst/>
            <a:gdLst>
              <a:gd name="T0" fmla="*/ 2147483647 w 267"/>
              <a:gd name="T1" fmla="*/ 2147483647 h 992"/>
              <a:gd name="T2" fmla="*/ 2147483647 w 267"/>
              <a:gd name="T3" fmla="*/ 2147483647 h 992"/>
              <a:gd name="T4" fmla="*/ 2147483647 w 267"/>
              <a:gd name="T5" fmla="*/ 2147483647 h 992"/>
              <a:gd name="T6" fmla="*/ 2147483647 w 267"/>
              <a:gd name="T7" fmla="*/ 2147483647 h 992"/>
              <a:gd name="T8" fmla="*/ 2147483647 w 267"/>
              <a:gd name="T9" fmla="*/ 2147483647 h 992"/>
              <a:gd name="T10" fmla="*/ 2147483647 w 267"/>
              <a:gd name="T11" fmla="*/ 0 h 992"/>
              <a:gd name="T12" fmla="*/ 2147483647 w 267"/>
              <a:gd name="T13" fmla="*/ 2147483647 h 992"/>
              <a:gd name="T14" fmla="*/ 2147483647 w 267"/>
              <a:gd name="T15" fmla="*/ 2147483647 h 992"/>
              <a:gd name="T16" fmla="*/ 2147483647 w 267"/>
              <a:gd name="T17" fmla="*/ 2147483647 h 992"/>
              <a:gd name="T18" fmla="*/ 0 w 267"/>
              <a:gd name="T19" fmla="*/ 2147483647 h 992"/>
              <a:gd name="T20" fmla="*/ 2147483647 w 267"/>
              <a:gd name="T21" fmla="*/ 2147483647 h 9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7"/>
              <a:gd name="T34" fmla="*/ 0 h 992"/>
              <a:gd name="T35" fmla="*/ 267 w 267"/>
              <a:gd name="T36" fmla="*/ 992 h 9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7" h="992">
                <a:moveTo>
                  <a:pt x="167" y="34"/>
                </a:moveTo>
                <a:lnTo>
                  <a:pt x="167" y="659"/>
                </a:lnTo>
                <a:cubicBezTo>
                  <a:pt x="167" y="677"/>
                  <a:pt x="152" y="692"/>
                  <a:pt x="133" y="692"/>
                </a:cubicBezTo>
                <a:cubicBezTo>
                  <a:pt x="115" y="692"/>
                  <a:pt x="100" y="677"/>
                  <a:pt x="100" y="659"/>
                </a:cubicBezTo>
                <a:lnTo>
                  <a:pt x="100" y="34"/>
                </a:lnTo>
                <a:cubicBezTo>
                  <a:pt x="100" y="15"/>
                  <a:pt x="115" y="0"/>
                  <a:pt x="133" y="0"/>
                </a:cubicBezTo>
                <a:cubicBezTo>
                  <a:pt x="152" y="0"/>
                  <a:pt x="167" y="15"/>
                  <a:pt x="167" y="34"/>
                </a:cubicBezTo>
                <a:close/>
                <a:moveTo>
                  <a:pt x="267" y="592"/>
                </a:moveTo>
                <a:lnTo>
                  <a:pt x="133" y="992"/>
                </a:lnTo>
                <a:lnTo>
                  <a:pt x="0" y="592"/>
                </a:lnTo>
                <a:lnTo>
                  <a:pt x="267" y="592"/>
                </a:lnTo>
                <a:close/>
              </a:path>
            </a:pathLst>
          </a:custGeom>
          <a:solidFill>
            <a:schemeClr val="tx2">
              <a:lumMod val="60000"/>
              <a:lumOff val="40000"/>
            </a:schemeClr>
          </a:solidFill>
          <a:ln w="1588">
            <a:solidFill>
              <a:schemeClr val="tx2">
                <a:lumMod val="60000"/>
                <a:lumOff val="40000"/>
              </a:schemeClr>
            </a:solidFill>
            <a:bevel/>
            <a:headEnd/>
            <a:tailEnd/>
          </a:ln>
        </p:spPr>
        <p:txBody>
          <a:bodyPr/>
          <a:lstStyle/>
          <a:p>
            <a:endParaRPr lang="zh-CN" altLang="en-US">
              <a:solidFill>
                <a:schemeClr val="accent3">
                  <a:lumMod val="75000"/>
                </a:schemeClr>
              </a:solidFill>
              <a:ea typeface="宋体" pitchFamily="2" charset="-122"/>
            </a:endParaRPr>
          </a:p>
        </p:txBody>
      </p:sp>
      <p:sp>
        <p:nvSpPr>
          <p:cNvPr id="43131" name="Freeform 146"/>
          <p:cNvSpPr>
            <a:spLocks noEditPoints="1"/>
          </p:cNvSpPr>
          <p:nvPr/>
        </p:nvSpPr>
        <p:spPr bwMode="auto">
          <a:xfrm>
            <a:off x="5043488" y="4910138"/>
            <a:ext cx="73025" cy="508000"/>
          </a:xfrm>
          <a:custGeom>
            <a:avLst/>
            <a:gdLst>
              <a:gd name="T0" fmla="*/ 2147483647 w 267"/>
              <a:gd name="T1" fmla="*/ 2147483647 h 1833"/>
              <a:gd name="T2" fmla="*/ 2147483647 w 267"/>
              <a:gd name="T3" fmla="*/ 2147483647 h 1833"/>
              <a:gd name="T4" fmla="*/ 2147483647 w 267"/>
              <a:gd name="T5" fmla="*/ 2147483647 h 1833"/>
              <a:gd name="T6" fmla="*/ 2147483647 w 267"/>
              <a:gd name="T7" fmla="*/ 2147483647 h 1833"/>
              <a:gd name="T8" fmla="*/ 2147483647 w 267"/>
              <a:gd name="T9" fmla="*/ 2147483647 h 1833"/>
              <a:gd name="T10" fmla="*/ 2147483647 w 267"/>
              <a:gd name="T11" fmla="*/ 0 h 1833"/>
              <a:gd name="T12" fmla="*/ 2147483647 w 267"/>
              <a:gd name="T13" fmla="*/ 2147483647 h 1833"/>
              <a:gd name="T14" fmla="*/ 2147483647 w 267"/>
              <a:gd name="T15" fmla="*/ 2147483647 h 1833"/>
              <a:gd name="T16" fmla="*/ 2147483647 w 267"/>
              <a:gd name="T17" fmla="*/ 2147483647 h 1833"/>
              <a:gd name="T18" fmla="*/ 0 w 267"/>
              <a:gd name="T19" fmla="*/ 2147483647 h 1833"/>
              <a:gd name="T20" fmla="*/ 2147483647 w 267"/>
              <a:gd name="T21" fmla="*/ 2147483647 h 1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7"/>
              <a:gd name="T34" fmla="*/ 0 h 1833"/>
              <a:gd name="T35" fmla="*/ 267 w 267"/>
              <a:gd name="T36" fmla="*/ 1833 h 1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7" h="1833">
                <a:moveTo>
                  <a:pt x="160" y="33"/>
                </a:moveTo>
                <a:lnTo>
                  <a:pt x="167" y="1500"/>
                </a:lnTo>
                <a:cubicBezTo>
                  <a:pt x="167" y="1518"/>
                  <a:pt x="152" y="1533"/>
                  <a:pt x="134" y="1533"/>
                </a:cubicBezTo>
                <a:cubicBezTo>
                  <a:pt x="116" y="1534"/>
                  <a:pt x="101" y="1519"/>
                  <a:pt x="101" y="1500"/>
                </a:cubicBezTo>
                <a:lnTo>
                  <a:pt x="94" y="34"/>
                </a:lnTo>
                <a:cubicBezTo>
                  <a:pt x="94" y="15"/>
                  <a:pt x="109" y="0"/>
                  <a:pt x="127" y="0"/>
                </a:cubicBezTo>
                <a:cubicBezTo>
                  <a:pt x="145" y="0"/>
                  <a:pt x="160" y="15"/>
                  <a:pt x="160" y="33"/>
                </a:cubicBezTo>
                <a:close/>
                <a:moveTo>
                  <a:pt x="267" y="1433"/>
                </a:moveTo>
                <a:lnTo>
                  <a:pt x="135" y="1833"/>
                </a:lnTo>
                <a:lnTo>
                  <a:pt x="0" y="1434"/>
                </a:lnTo>
                <a:lnTo>
                  <a:pt x="267" y="1433"/>
                </a:lnTo>
                <a:close/>
              </a:path>
            </a:pathLst>
          </a:custGeom>
          <a:solidFill>
            <a:schemeClr val="tx2">
              <a:lumMod val="60000"/>
              <a:lumOff val="40000"/>
            </a:schemeClr>
          </a:solidFill>
          <a:ln w="1588">
            <a:solidFill>
              <a:schemeClr val="tx2">
                <a:lumMod val="60000"/>
                <a:lumOff val="40000"/>
              </a:schemeClr>
            </a:solidFill>
            <a:bevel/>
            <a:headEnd/>
            <a:tailEnd/>
          </a:ln>
        </p:spPr>
        <p:txBody>
          <a:bodyPr/>
          <a:lstStyle/>
          <a:p>
            <a:endParaRPr lang="zh-CN" altLang="en-US">
              <a:solidFill>
                <a:schemeClr val="accent3">
                  <a:lumMod val="75000"/>
                </a:schemeClr>
              </a:solidFill>
              <a:ea typeface="宋体" pitchFamily="2" charset="-122"/>
            </a:endParaRPr>
          </a:p>
        </p:txBody>
      </p:sp>
      <p:sp>
        <p:nvSpPr>
          <p:cNvPr id="43132" name="Freeform 147"/>
          <p:cNvSpPr>
            <a:spLocks noEditPoints="1"/>
          </p:cNvSpPr>
          <p:nvPr/>
        </p:nvSpPr>
        <p:spPr bwMode="auto">
          <a:xfrm>
            <a:off x="5051425" y="4246563"/>
            <a:ext cx="74613" cy="506412"/>
          </a:xfrm>
          <a:custGeom>
            <a:avLst/>
            <a:gdLst>
              <a:gd name="T0" fmla="*/ 2147483647 w 266"/>
              <a:gd name="T1" fmla="*/ 2147483647 h 1833"/>
              <a:gd name="T2" fmla="*/ 2147483647 w 266"/>
              <a:gd name="T3" fmla="*/ 2147483647 h 1833"/>
              <a:gd name="T4" fmla="*/ 2147483647 w 266"/>
              <a:gd name="T5" fmla="*/ 2147483647 h 1833"/>
              <a:gd name="T6" fmla="*/ 2147483647 w 266"/>
              <a:gd name="T7" fmla="*/ 2147483647 h 1833"/>
              <a:gd name="T8" fmla="*/ 2147483647 w 266"/>
              <a:gd name="T9" fmla="*/ 2147483647 h 1833"/>
              <a:gd name="T10" fmla="*/ 2147483647 w 266"/>
              <a:gd name="T11" fmla="*/ 0 h 1833"/>
              <a:gd name="T12" fmla="*/ 2147483647 w 266"/>
              <a:gd name="T13" fmla="*/ 2147483647 h 1833"/>
              <a:gd name="T14" fmla="*/ 2147483647 w 266"/>
              <a:gd name="T15" fmla="*/ 2147483647 h 1833"/>
              <a:gd name="T16" fmla="*/ 2147483647 w 266"/>
              <a:gd name="T17" fmla="*/ 2147483647 h 1833"/>
              <a:gd name="T18" fmla="*/ 0 w 266"/>
              <a:gd name="T19" fmla="*/ 2147483647 h 1833"/>
              <a:gd name="T20" fmla="*/ 2147483647 w 266"/>
              <a:gd name="T21" fmla="*/ 2147483647 h 1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
              <a:gd name="T34" fmla="*/ 0 h 1833"/>
              <a:gd name="T35" fmla="*/ 266 w 266"/>
              <a:gd name="T36" fmla="*/ 1833 h 1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 h="1833">
                <a:moveTo>
                  <a:pt x="160" y="33"/>
                </a:moveTo>
                <a:lnTo>
                  <a:pt x="167" y="1500"/>
                </a:lnTo>
                <a:cubicBezTo>
                  <a:pt x="167" y="1518"/>
                  <a:pt x="152" y="1533"/>
                  <a:pt x="133" y="1533"/>
                </a:cubicBezTo>
                <a:cubicBezTo>
                  <a:pt x="115" y="1534"/>
                  <a:pt x="100" y="1519"/>
                  <a:pt x="100" y="1500"/>
                </a:cubicBezTo>
                <a:lnTo>
                  <a:pt x="93" y="34"/>
                </a:lnTo>
                <a:cubicBezTo>
                  <a:pt x="93" y="15"/>
                  <a:pt x="108" y="0"/>
                  <a:pt x="126" y="0"/>
                </a:cubicBezTo>
                <a:cubicBezTo>
                  <a:pt x="145" y="0"/>
                  <a:pt x="160" y="15"/>
                  <a:pt x="160" y="33"/>
                </a:cubicBezTo>
                <a:close/>
                <a:moveTo>
                  <a:pt x="266" y="1433"/>
                </a:moveTo>
                <a:lnTo>
                  <a:pt x="135" y="1833"/>
                </a:lnTo>
                <a:lnTo>
                  <a:pt x="0" y="1434"/>
                </a:lnTo>
                <a:lnTo>
                  <a:pt x="266" y="1433"/>
                </a:lnTo>
                <a:close/>
              </a:path>
            </a:pathLst>
          </a:custGeom>
          <a:solidFill>
            <a:schemeClr val="tx2">
              <a:lumMod val="60000"/>
              <a:lumOff val="40000"/>
            </a:schemeClr>
          </a:solidFill>
          <a:ln w="1588">
            <a:solidFill>
              <a:schemeClr val="tx2">
                <a:lumMod val="60000"/>
                <a:lumOff val="40000"/>
              </a:schemeClr>
            </a:solidFill>
            <a:bevel/>
            <a:headEnd/>
            <a:tailEnd/>
          </a:ln>
        </p:spPr>
        <p:txBody>
          <a:bodyPr/>
          <a:lstStyle/>
          <a:p>
            <a:endParaRPr lang="zh-CN" altLang="en-US">
              <a:solidFill>
                <a:schemeClr val="accent3">
                  <a:lumMod val="75000"/>
                </a:schemeClr>
              </a:solidFill>
              <a:ea typeface="宋体" pitchFamily="2" charset="-122"/>
            </a:endParaRPr>
          </a:p>
        </p:txBody>
      </p:sp>
      <p:sp>
        <p:nvSpPr>
          <p:cNvPr id="43133" name="Line 151"/>
          <p:cNvSpPr>
            <a:spLocks noChangeShapeType="1"/>
          </p:cNvSpPr>
          <p:nvPr/>
        </p:nvSpPr>
        <p:spPr bwMode="auto">
          <a:xfrm>
            <a:off x="3546475" y="3744913"/>
            <a:ext cx="2159000" cy="1587"/>
          </a:xfrm>
          <a:prstGeom prst="line">
            <a:avLst/>
          </a:prstGeom>
          <a:noFill/>
          <a:ln w="14288" cap="rnd">
            <a:solidFill>
              <a:srgbClr val="000000"/>
            </a:solidFill>
            <a:round/>
            <a:headEnd/>
            <a:tailEnd/>
          </a:ln>
        </p:spPr>
        <p:txBody>
          <a:bodyPr/>
          <a:lstStyle/>
          <a:p>
            <a:endParaRPr lang="en-US"/>
          </a:p>
        </p:txBody>
      </p:sp>
      <p:grpSp>
        <p:nvGrpSpPr>
          <p:cNvPr id="4" name="Group 152"/>
          <p:cNvGrpSpPr>
            <a:grpSpLocks/>
          </p:cNvGrpSpPr>
          <p:nvPr/>
        </p:nvGrpSpPr>
        <p:grpSpPr bwMode="auto">
          <a:xfrm>
            <a:off x="6372225" y="3392488"/>
            <a:ext cx="2438400" cy="2654300"/>
            <a:chOff x="3988" y="1161"/>
            <a:chExt cx="1640" cy="1672"/>
          </a:xfrm>
        </p:grpSpPr>
        <p:sp>
          <p:nvSpPr>
            <p:cNvPr id="43171" name="Rectangle 153"/>
            <p:cNvSpPr>
              <a:spLocks noChangeArrowheads="1"/>
            </p:cNvSpPr>
            <p:nvPr/>
          </p:nvSpPr>
          <p:spPr bwMode="auto">
            <a:xfrm>
              <a:off x="3988" y="1161"/>
              <a:ext cx="1640" cy="1672"/>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172" name="Rectangle 154"/>
            <p:cNvSpPr>
              <a:spLocks noChangeArrowheads="1"/>
            </p:cNvSpPr>
            <p:nvPr/>
          </p:nvSpPr>
          <p:spPr bwMode="auto">
            <a:xfrm>
              <a:off x="3988" y="1161"/>
              <a:ext cx="1640" cy="1672"/>
            </a:xfrm>
            <a:prstGeom prst="rect">
              <a:avLst/>
            </a:prstGeom>
            <a:noFill/>
            <a:ln w="14288" cap="rnd">
              <a:solidFill>
                <a:srgbClr val="000000"/>
              </a:solidFill>
              <a:miter lim="800000"/>
              <a:headEnd/>
              <a:tailEnd/>
            </a:ln>
          </p:spPr>
          <p:txBody>
            <a:bodyPr/>
            <a:lstStyle/>
            <a:p>
              <a:endParaRPr lang="zh-CN" altLang="en-US">
                <a:ea typeface="宋体" pitchFamily="2" charset="-122"/>
              </a:endParaRPr>
            </a:p>
          </p:txBody>
        </p:sp>
      </p:grpSp>
      <p:sp>
        <p:nvSpPr>
          <p:cNvPr id="43135" name="Rectangle 155"/>
          <p:cNvSpPr>
            <a:spLocks noChangeArrowheads="1"/>
          </p:cNvSpPr>
          <p:nvPr/>
        </p:nvSpPr>
        <p:spPr bwMode="auto">
          <a:xfrm>
            <a:off x="6692900" y="3736975"/>
            <a:ext cx="830263" cy="2157413"/>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136" name="Rectangle 156"/>
          <p:cNvSpPr>
            <a:spLocks noChangeArrowheads="1"/>
          </p:cNvSpPr>
          <p:nvPr/>
        </p:nvSpPr>
        <p:spPr bwMode="auto">
          <a:xfrm>
            <a:off x="6864350" y="3814763"/>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A</a:t>
            </a:r>
            <a:endParaRPr lang="en-US" altLang="zh-CN" b="1">
              <a:solidFill>
                <a:schemeClr val="accent3">
                  <a:lumMod val="75000"/>
                </a:schemeClr>
              </a:solidFill>
              <a:latin typeface="Arial Narrow" pitchFamily="34" charset="0"/>
              <a:ea typeface="宋体" pitchFamily="2" charset="-122"/>
            </a:endParaRPr>
          </a:p>
        </p:txBody>
      </p:sp>
      <p:sp>
        <p:nvSpPr>
          <p:cNvPr id="43137" name="Rectangle 157"/>
          <p:cNvSpPr>
            <a:spLocks noChangeArrowheads="1"/>
          </p:cNvSpPr>
          <p:nvPr/>
        </p:nvSpPr>
        <p:spPr bwMode="auto">
          <a:xfrm>
            <a:off x="6860817" y="4257675"/>
            <a:ext cx="402354" cy="230832"/>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B</a:t>
            </a:r>
            <a:endParaRPr lang="en-US" altLang="zh-CN" b="1">
              <a:solidFill>
                <a:schemeClr val="accent3">
                  <a:lumMod val="75000"/>
                </a:schemeClr>
              </a:solidFill>
              <a:latin typeface="Arial Narrow" pitchFamily="34" charset="0"/>
              <a:ea typeface="宋体" pitchFamily="2" charset="-122"/>
            </a:endParaRPr>
          </a:p>
        </p:txBody>
      </p:sp>
      <p:sp>
        <p:nvSpPr>
          <p:cNvPr id="43138" name="Rectangle 158"/>
          <p:cNvSpPr>
            <a:spLocks noChangeArrowheads="1"/>
          </p:cNvSpPr>
          <p:nvPr/>
        </p:nvSpPr>
        <p:spPr bwMode="auto">
          <a:xfrm>
            <a:off x="6906027" y="4700588"/>
            <a:ext cx="245260" cy="230832"/>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MB</a:t>
            </a:r>
            <a:endParaRPr lang="en-US" altLang="zh-CN" b="1">
              <a:solidFill>
                <a:schemeClr val="accent3">
                  <a:lumMod val="75000"/>
                </a:schemeClr>
              </a:solidFill>
              <a:latin typeface="Arial Narrow" pitchFamily="34" charset="0"/>
              <a:ea typeface="宋体" pitchFamily="2" charset="-122"/>
            </a:endParaRPr>
          </a:p>
        </p:txBody>
      </p:sp>
      <p:sp>
        <p:nvSpPr>
          <p:cNvPr id="43139" name="Rectangle 159"/>
          <p:cNvSpPr>
            <a:spLocks noChangeArrowheads="1"/>
          </p:cNvSpPr>
          <p:nvPr/>
        </p:nvSpPr>
        <p:spPr bwMode="auto">
          <a:xfrm>
            <a:off x="6860988" y="5143500"/>
            <a:ext cx="367088" cy="230832"/>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C</a:t>
            </a:r>
            <a:endParaRPr lang="en-US" altLang="zh-CN" b="1">
              <a:solidFill>
                <a:schemeClr val="accent3">
                  <a:lumMod val="75000"/>
                </a:schemeClr>
              </a:solidFill>
              <a:latin typeface="Arial Narrow" pitchFamily="34" charset="0"/>
              <a:ea typeface="宋体" pitchFamily="2" charset="-122"/>
            </a:endParaRPr>
          </a:p>
        </p:txBody>
      </p:sp>
      <p:sp>
        <p:nvSpPr>
          <p:cNvPr id="43140" name="Rectangle 160"/>
          <p:cNvSpPr>
            <a:spLocks noChangeArrowheads="1"/>
          </p:cNvSpPr>
          <p:nvPr/>
        </p:nvSpPr>
        <p:spPr bwMode="auto">
          <a:xfrm>
            <a:off x="6864350" y="5584825"/>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A</a:t>
            </a:r>
            <a:endParaRPr lang="en-US" altLang="zh-CN" b="1">
              <a:solidFill>
                <a:schemeClr val="accent3">
                  <a:lumMod val="75000"/>
                </a:schemeClr>
              </a:solidFill>
              <a:latin typeface="Arial Narrow" pitchFamily="34" charset="0"/>
              <a:ea typeface="宋体" pitchFamily="2" charset="-122"/>
            </a:endParaRPr>
          </a:p>
        </p:txBody>
      </p:sp>
      <p:sp>
        <p:nvSpPr>
          <p:cNvPr id="43141" name="Rectangle 162"/>
          <p:cNvSpPr>
            <a:spLocks noChangeArrowheads="1"/>
          </p:cNvSpPr>
          <p:nvPr/>
        </p:nvSpPr>
        <p:spPr bwMode="auto">
          <a:xfrm>
            <a:off x="6802438" y="3422650"/>
            <a:ext cx="498475" cy="331788"/>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142" name="Rectangle 163"/>
          <p:cNvSpPr>
            <a:spLocks noChangeArrowheads="1"/>
          </p:cNvSpPr>
          <p:nvPr/>
        </p:nvSpPr>
        <p:spPr bwMode="auto">
          <a:xfrm>
            <a:off x="6975475" y="3451225"/>
            <a:ext cx="19208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rgbClr val="000000"/>
                </a:solidFill>
                <a:latin typeface="Arial Narrow" pitchFamily="34" charset="0"/>
                <a:ea typeface="宋体" pitchFamily="2" charset="-122"/>
              </a:rPr>
              <a:t>P1</a:t>
            </a:r>
            <a:endParaRPr lang="en-US" altLang="zh-CN" b="1">
              <a:solidFill>
                <a:srgbClr val="C0C0C0"/>
              </a:solidFill>
              <a:latin typeface="Arial Narrow" pitchFamily="34" charset="0"/>
              <a:ea typeface="宋体" pitchFamily="2" charset="-122"/>
            </a:endParaRPr>
          </a:p>
        </p:txBody>
      </p:sp>
      <p:sp>
        <p:nvSpPr>
          <p:cNvPr id="43143" name="Rectangle 164"/>
          <p:cNvSpPr>
            <a:spLocks noChangeArrowheads="1"/>
          </p:cNvSpPr>
          <p:nvPr/>
        </p:nvSpPr>
        <p:spPr bwMode="auto">
          <a:xfrm>
            <a:off x="7854950" y="3429000"/>
            <a:ext cx="496888" cy="331788"/>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144" name="Rectangle 165"/>
          <p:cNvSpPr>
            <a:spLocks noChangeArrowheads="1"/>
          </p:cNvSpPr>
          <p:nvPr/>
        </p:nvSpPr>
        <p:spPr bwMode="auto">
          <a:xfrm>
            <a:off x="7932738" y="3459163"/>
            <a:ext cx="192087"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rgbClr val="000000"/>
                </a:solidFill>
                <a:latin typeface="Arial Narrow" pitchFamily="34" charset="0"/>
                <a:ea typeface="宋体" pitchFamily="2" charset="-122"/>
              </a:rPr>
              <a:t>P2</a:t>
            </a:r>
            <a:endParaRPr lang="en-US" altLang="zh-CN" b="1">
              <a:solidFill>
                <a:srgbClr val="C0C0C0"/>
              </a:solidFill>
              <a:latin typeface="Arial Narrow" pitchFamily="34" charset="0"/>
              <a:ea typeface="宋体" pitchFamily="2" charset="-122"/>
            </a:endParaRPr>
          </a:p>
        </p:txBody>
      </p:sp>
      <p:sp>
        <p:nvSpPr>
          <p:cNvPr id="43145" name="Rectangle 166"/>
          <p:cNvSpPr>
            <a:spLocks noChangeArrowheads="1"/>
          </p:cNvSpPr>
          <p:nvPr/>
        </p:nvSpPr>
        <p:spPr bwMode="auto">
          <a:xfrm>
            <a:off x="7688263" y="3724275"/>
            <a:ext cx="830262" cy="215582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3146" name="Rectangle 167"/>
          <p:cNvSpPr>
            <a:spLocks noChangeArrowheads="1"/>
          </p:cNvSpPr>
          <p:nvPr/>
        </p:nvSpPr>
        <p:spPr bwMode="auto">
          <a:xfrm>
            <a:off x="7859713" y="4022725"/>
            <a:ext cx="363537"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A</a:t>
            </a:r>
            <a:endParaRPr lang="en-US" altLang="zh-CN" b="1">
              <a:solidFill>
                <a:schemeClr val="accent3">
                  <a:lumMod val="75000"/>
                </a:schemeClr>
              </a:solidFill>
              <a:latin typeface="Arial Narrow" pitchFamily="34" charset="0"/>
              <a:ea typeface="宋体" pitchFamily="2" charset="-122"/>
            </a:endParaRPr>
          </a:p>
        </p:txBody>
      </p:sp>
      <p:sp>
        <p:nvSpPr>
          <p:cNvPr id="43147" name="Rectangle 168"/>
          <p:cNvSpPr>
            <a:spLocks noChangeArrowheads="1"/>
          </p:cNvSpPr>
          <p:nvPr/>
        </p:nvSpPr>
        <p:spPr bwMode="auto">
          <a:xfrm>
            <a:off x="7861300" y="4687888"/>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B</a:t>
            </a:r>
            <a:endParaRPr lang="en-US" altLang="zh-CN" b="1">
              <a:solidFill>
                <a:schemeClr val="accent3">
                  <a:lumMod val="75000"/>
                </a:schemeClr>
              </a:solidFill>
              <a:latin typeface="Arial Narrow" pitchFamily="34" charset="0"/>
              <a:ea typeface="宋体" pitchFamily="2" charset="-122"/>
            </a:endParaRPr>
          </a:p>
        </p:txBody>
      </p:sp>
      <p:sp>
        <p:nvSpPr>
          <p:cNvPr id="43148" name="Rectangle 169"/>
          <p:cNvSpPr>
            <a:spLocks noChangeArrowheads="1"/>
          </p:cNvSpPr>
          <p:nvPr/>
        </p:nvSpPr>
        <p:spPr bwMode="auto">
          <a:xfrm>
            <a:off x="7861300" y="5351463"/>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C</a:t>
            </a:r>
            <a:endParaRPr lang="en-US" altLang="zh-CN" b="1">
              <a:solidFill>
                <a:schemeClr val="accent3">
                  <a:lumMod val="75000"/>
                </a:schemeClr>
              </a:solidFill>
              <a:latin typeface="Arial Narrow" pitchFamily="34" charset="0"/>
              <a:ea typeface="宋体" pitchFamily="2" charset="-122"/>
            </a:endParaRPr>
          </a:p>
        </p:txBody>
      </p:sp>
      <p:sp>
        <p:nvSpPr>
          <p:cNvPr id="43149" name="Line 174"/>
          <p:cNvSpPr>
            <a:spLocks noChangeShapeType="1"/>
          </p:cNvSpPr>
          <p:nvPr/>
        </p:nvSpPr>
        <p:spPr bwMode="auto">
          <a:xfrm>
            <a:off x="6526213" y="3724275"/>
            <a:ext cx="2159000" cy="1588"/>
          </a:xfrm>
          <a:prstGeom prst="line">
            <a:avLst/>
          </a:prstGeom>
          <a:noFill/>
          <a:ln w="14288" cap="rnd">
            <a:solidFill>
              <a:srgbClr val="000000"/>
            </a:solidFill>
            <a:round/>
            <a:headEnd/>
            <a:tailEnd/>
          </a:ln>
        </p:spPr>
        <p:txBody>
          <a:bodyPr/>
          <a:lstStyle/>
          <a:p>
            <a:endParaRPr lang="en-US"/>
          </a:p>
        </p:txBody>
      </p:sp>
      <p:sp>
        <p:nvSpPr>
          <p:cNvPr id="43150" name="Freeform 175"/>
          <p:cNvSpPr>
            <a:spLocks noEditPoints="1"/>
          </p:cNvSpPr>
          <p:nvPr/>
        </p:nvSpPr>
        <p:spPr bwMode="auto">
          <a:xfrm>
            <a:off x="3681413" y="4367213"/>
            <a:ext cx="150812" cy="1338262"/>
          </a:xfrm>
          <a:custGeom>
            <a:avLst/>
            <a:gdLst>
              <a:gd name="T0" fmla="*/ 2147483647 w 546"/>
              <a:gd name="T1" fmla="*/ 2147483647 h 4837"/>
              <a:gd name="T2" fmla="*/ 2147483647 w 546"/>
              <a:gd name="T3" fmla="*/ 2147483647 h 4837"/>
              <a:gd name="T4" fmla="*/ 2147483647 w 546"/>
              <a:gd name="T5" fmla="*/ 2147483647 h 4837"/>
              <a:gd name="T6" fmla="*/ 2147483647 w 546"/>
              <a:gd name="T7" fmla="*/ 2147483647 h 4837"/>
              <a:gd name="T8" fmla="*/ 2147483647 w 546"/>
              <a:gd name="T9" fmla="*/ 2147483647 h 4837"/>
              <a:gd name="T10" fmla="*/ 2147483647 w 546"/>
              <a:gd name="T11" fmla="*/ 2147483647 h 4837"/>
              <a:gd name="T12" fmla="*/ 2147483647 w 546"/>
              <a:gd name="T13" fmla="*/ 2147483647 h 4837"/>
              <a:gd name="T14" fmla="*/ 2147483647 w 546"/>
              <a:gd name="T15" fmla="*/ 2147483647 h 4837"/>
              <a:gd name="T16" fmla="*/ 2147483647 w 546"/>
              <a:gd name="T17" fmla="*/ 2147483647 h 4837"/>
              <a:gd name="T18" fmla="*/ 2147483647 w 546"/>
              <a:gd name="T19" fmla="*/ 2147483647 h 4837"/>
              <a:gd name="T20" fmla="*/ 2147483647 w 546"/>
              <a:gd name="T21" fmla="*/ 2147483647 h 4837"/>
              <a:gd name="T22" fmla="*/ 2147483647 w 546"/>
              <a:gd name="T23" fmla="*/ 2147483647 h 4837"/>
              <a:gd name="T24" fmla="*/ 2147483647 w 546"/>
              <a:gd name="T25" fmla="*/ 2147483647 h 4837"/>
              <a:gd name="T26" fmla="*/ 2147483647 w 546"/>
              <a:gd name="T27" fmla="*/ 2147483647 h 4837"/>
              <a:gd name="T28" fmla="*/ 2147483647 w 546"/>
              <a:gd name="T29" fmla="*/ 2147483647 h 4837"/>
              <a:gd name="T30" fmla="*/ 2147483647 w 546"/>
              <a:gd name="T31" fmla="*/ 2147483647 h 4837"/>
              <a:gd name="T32" fmla="*/ 2147483647 w 546"/>
              <a:gd name="T33" fmla="*/ 2147483647 h 4837"/>
              <a:gd name="T34" fmla="*/ 2147483647 w 546"/>
              <a:gd name="T35" fmla="*/ 2147483647 h 4837"/>
              <a:gd name="T36" fmla="*/ 2147483647 w 546"/>
              <a:gd name="T37" fmla="*/ 2147483647 h 4837"/>
              <a:gd name="T38" fmla="*/ 2147483647 w 546"/>
              <a:gd name="T39" fmla="*/ 2147483647 h 4837"/>
              <a:gd name="T40" fmla="*/ 2147483647 w 546"/>
              <a:gd name="T41" fmla="*/ 2147483647 h 4837"/>
              <a:gd name="T42" fmla="*/ 2147483647 w 546"/>
              <a:gd name="T43" fmla="*/ 2147483647 h 4837"/>
              <a:gd name="T44" fmla="*/ 2147483647 w 546"/>
              <a:gd name="T45" fmla="*/ 2147483647 h 4837"/>
              <a:gd name="T46" fmla="*/ 2147483647 w 546"/>
              <a:gd name="T47" fmla="*/ 2147483647 h 4837"/>
              <a:gd name="T48" fmla="*/ 2147483647 w 546"/>
              <a:gd name="T49" fmla="*/ 2147483647 h 4837"/>
              <a:gd name="T50" fmla="*/ 2147483647 w 546"/>
              <a:gd name="T51" fmla="*/ 2147483647 h 4837"/>
              <a:gd name="T52" fmla="*/ 2147483647 w 546"/>
              <a:gd name="T53" fmla="*/ 2147483647 h 4837"/>
              <a:gd name="T54" fmla="*/ 2147483647 w 546"/>
              <a:gd name="T55" fmla="*/ 2147483647 h 4837"/>
              <a:gd name="T56" fmla="*/ 2147483647 w 546"/>
              <a:gd name="T57" fmla="*/ 2147483647 h 4837"/>
              <a:gd name="T58" fmla="*/ 2147483647 w 546"/>
              <a:gd name="T59" fmla="*/ 2147483647 h 4837"/>
              <a:gd name="T60" fmla="*/ 2147483647 w 546"/>
              <a:gd name="T61" fmla="*/ 2147483647 h 4837"/>
              <a:gd name="T62" fmla="*/ 2147483647 w 546"/>
              <a:gd name="T63" fmla="*/ 2147483647 h 4837"/>
              <a:gd name="T64" fmla="*/ 2147483647 w 546"/>
              <a:gd name="T65" fmla="*/ 2147483647 h 4837"/>
              <a:gd name="T66" fmla="*/ 2147483647 w 546"/>
              <a:gd name="T67" fmla="*/ 2147483647 h 4837"/>
              <a:gd name="T68" fmla="*/ 2147483647 w 546"/>
              <a:gd name="T69" fmla="*/ 2147483647 h 4837"/>
              <a:gd name="T70" fmla="*/ 2147483647 w 546"/>
              <a:gd name="T71" fmla="*/ 2147483647 h 4837"/>
              <a:gd name="T72" fmla="*/ 2147483647 w 546"/>
              <a:gd name="T73" fmla="*/ 2147483647 h 4837"/>
              <a:gd name="T74" fmla="*/ 2147483647 w 546"/>
              <a:gd name="T75" fmla="*/ 2147483647 h 4837"/>
              <a:gd name="T76" fmla="*/ 2147483647 w 546"/>
              <a:gd name="T77" fmla="*/ 2147483647 h 4837"/>
              <a:gd name="T78" fmla="*/ 2147483647 w 546"/>
              <a:gd name="T79" fmla="*/ 2147483647 h 4837"/>
              <a:gd name="T80" fmla="*/ 0 w 546"/>
              <a:gd name="T81" fmla="*/ 2147483647 h 4837"/>
              <a:gd name="T82" fmla="*/ 2147483647 w 546"/>
              <a:gd name="T83" fmla="*/ 2147483647 h 4837"/>
              <a:gd name="T84" fmla="*/ 2147483647 w 546"/>
              <a:gd name="T85" fmla="*/ 2147483647 h 4837"/>
              <a:gd name="T86" fmla="*/ 2147483647 w 546"/>
              <a:gd name="T87" fmla="*/ 2147483647 h 4837"/>
              <a:gd name="T88" fmla="*/ 2147483647 w 546"/>
              <a:gd name="T89" fmla="*/ 2147483647 h 4837"/>
              <a:gd name="T90" fmla="*/ 2147483647 w 546"/>
              <a:gd name="T91" fmla="*/ 2147483647 h 4837"/>
              <a:gd name="T92" fmla="*/ 2147483647 w 546"/>
              <a:gd name="T93" fmla="*/ 2147483647 h 4837"/>
              <a:gd name="T94" fmla="*/ 2147483647 w 546"/>
              <a:gd name="T95" fmla="*/ 2147483647 h 4837"/>
              <a:gd name="T96" fmla="*/ 2147483647 w 546"/>
              <a:gd name="T97" fmla="*/ 2147483647 h 4837"/>
              <a:gd name="T98" fmla="*/ 2147483647 w 546"/>
              <a:gd name="T99" fmla="*/ 2147483647 h 4837"/>
              <a:gd name="T100" fmla="*/ 2147483647 w 546"/>
              <a:gd name="T101" fmla="*/ 2147483647 h 4837"/>
              <a:gd name="T102" fmla="*/ 2147483647 w 546"/>
              <a:gd name="T103" fmla="*/ 2147483647 h 4837"/>
              <a:gd name="T104" fmla="*/ 2147483647 w 546"/>
              <a:gd name="T105" fmla="*/ 2147483647 h 4837"/>
              <a:gd name="T106" fmla="*/ 2147483647 w 546"/>
              <a:gd name="T107" fmla="*/ 2147483647 h 4837"/>
              <a:gd name="T108" fmla="*/ 2147483647 w 546"/>
              <a:gd name="T109" fmla="*/ 2147483647 h 4837"/>
              <a:gd name="T110" fmla="*/ 2147483647 w 546"/>
              <a:gd name="T111" fmla="*/ 2147483647 h 4837"/>
              <a:gd name="T112" fmla="*/ 2147483647 w 546"/>
              <a:gd name="T113" fmla="*/ 2147483647 h 4837"/>
              <a:gd name="T114" fmla="*/ 2147483647 w 546"/>
              <a:gd name="T115" fmla="*/ 2147483647 h 4837"/>
              <a:gd name="T116" fmla="*/ 2147483647 w 546"/>
              <a:gd name="T117" fmla="*/ 2147483647 h 48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6"/>
              <a:gd name="T178" fmla="*/ 0 h 4837"/>
              <a:gd name="T179" fmla="*/ 546 w 546"/>
              <a:gd name="T180" fmla="*/ 4837 h 48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6" h="4837">
                <a:moveTo>
                  <a:pt x="540" y="47"/>
                </a:moveTo>
                <a:lnTo>
                  <a:pt x="452" y="347"/>
                </a:lnTo>
                <a:lnTo>
                  <a:pt x="366" y="647"/>
                </a:lnTo>
                <a:lnTo>
                  <a:pt x="286" y="946"/>
                </a:lnTo>
                <a:lnTo>
                  <a:pt x="214" y="1245"/>
                </a:lnTo>
                <a:lnTo>
                  <a:pt x="183" y="1394"/>
                </a:lnTo>
                <a:lnTo>
                  <a:pt x="154" y="1544"/>
                </a:lnTo>
                <a:lnTo>
                  <a:pt x="129" y="1693"/>
                </a:lnTo>
                <a:lnTo>
                  <a:pt x="107" y="1842"/>
                </a:lnTo>
                <a:lnTo>
                  <a:pt x="90" y="1991"/>
                </a:lnTo>
                <a:lnTo>
                  <a:pt x="77" y="2140"/>
                </a:lnTo>
                <a:lnTo>
                  <a:pt x="69" y="2289"/>
                </a:lnTo>
                <a:lnTo>
                  <a:pt x="67" y="2438"/>
                </a:lnTo>
                <a:lnTo>
                  <a:pt x="71" y="2591"/>
                </a:lnTo>
                <a:lnTo>
                  <a:pt x="84" y="2751"/>
                </a:lnTo>
                <a:lnTo>
                  <a:pt x="104" y="2918"/>
                </a:lnTo>
                <a:lnTo>
                  <a:pt x="129" y="3089"/>
                </a:lnTo>
                <a:lnTo>
                  <a:pt x="161" y="3262"/>
                </a:lnTo>
                <a:lnTo>
                  <a:pt x="196" y="3436"/>
                </a:lnTo>
                <a:lnTo>
                  <a:pt x="234" y="3609"/>
                </a:lnTo>
                <a:lnTo>
                  <a:pt x="274" y="3780"/>
                </a:lnTo>
                <a:lnTo>
                  <a:pt x="315" y="3945"/>
                </a:lnTo>
                <a:lnTo>
                  <a:pt x="356" y="4105"/>
                </a:lnTo>
                <a:lnTo>
                  <a:pt x="396" y="4256"/>
                </a:lnTo>
                <a:lnTo>
                  <a:pt x="433" y="4398"/>
                </a:lnTo>
                <a:lnTo>
                  <a:pt x="461" y="4506"/>
                </a:lnTo>
                <a:cubicBezTo>
                  <a:pt x="465" y="4524"/>
                  <a:pt x="454" y="4542"/>
                  <a:pt x="437" y="4546"/>
                </a:cubicBezTo>
                <a:cubicBezTo>
                  <a:pt x="419" y="4551"/>
                  <a:pt x="401" y="4540"/>
                  <a:pt x="396" y="4522"/>
                </a:cubicBezTo>
                <a:lnTo>
                  <a:pt x="369" y="4415"/>
                </a:lnTo>
                <a:lnTo>
                  <a:pt x="331" y="4273"/>
                </a:lnTo>
                <a:lnTo>
                  <a:pt x="291" y="4122"/>
                </a:lnTo>
                <a:lnTo>
                  <a:pt x="250" y="3961"/>
                </a:lnTo>
                <a:lnTo>
                  <a:pt x="209" y="3795"/>
                </a:lnTo>
                <a:lnTo>
                  <a:pt x="168" y="3624"/>
                </a:lnTo>
                <a:lnTo>
                  <a:pt x="130" y="3450"/>
                </a:lnTo>
                <a:lnTo>
                  <a:pt x="95" y="3274"/>
                </a:lnTo>
                <a:lnTo>
                  <a:pt x="64" y="3099"/>
                </a:lnTo>
                <a:lnTo>
                  <a:pt x="37" y="2926"/>
                </a:lnTo>
                <a:lnTo>
                  <a:pt x="17" y="2757"/>
                </a:lnTo>
                <a:lnTo>
                  <a:pt x="5" y="2593"/>
                </a:lnTo>
                <a:lnTo>
                  <a:pt x="0" y="2437"/>
                </a:lnTo>
                <a:lnTo>
                  <a:pt x="3" y="2286"/>
                </a:lnTo>
                <a:lnTo>
                  <a:pt x="11" y="2135"/>
                </a:lnTo>
                <a:lnTo>
                  <a:pt x="24" y="1984"/>
                </a:lnTo>
                <a:lnTo>
                  <a:pt x="41" y="1833"/>
                </a:lnTo>
                <a:lnTo>
                  <a:pt x="63" y="1682"/>
                </a:lnTo>
                <a:lnTo>
                  <a:pt x="88" y="1531"/>
                </a:lnTo>
                <a:lnTo>
                  <a:pt x="117" y="1381"/>
                </a:lnTo>
                <a:lnTo>
                  <a:pt x="150" y="1230"/>
                </a:lnTo>
                <a:lnTo>
                  <a:pt x="222" y="929"/>
                </a:lnTo>
                <a:lnTo>
                  <a:pt x="302" y="628"/>
                </a:lnTo>
                <a:lnTo>
                  <a:pt x="388" y="328"/>
                </a:lnTo>
                <a:lnTo>
                  <a:pt x="476" y="28"/>
                </a:lnTo>
                <a:cubicBezTo>
                  <a:pt x="482" y="10"/>
                  <a:pt x="500" y="0"/>
                  <a:pt x="518" y="5"/>
                </a:cubicBezTo>
                <a:cubicBezTo>
                  <a:pt x="536" y="11"/>
                  <a:pt x="546" y="29"/>
                  <a:pt x="540" y="47"/>
                </a:cubicBezTo>
                <a:close/>
                <a:moveTo>
                  <a:pt x="542" y="4417"/>
                </a:moveTo>
                <a:lnTo>
                  <a:pt x="508" y="4837"/>
                </a:lnTo>
                <a:lnTo>
                  <a:pt x="283" y="4481"/>
                </a:lnTo>
                <a:lnTo>
                  <a:pt x="542" y="4417"/>
                </a:lnTo>
                <a:close/>
              </a:path>
            </a:pathLst>
          </a:custGeom>
          <a:solidFill>
            <a:schemeClr val="tx2">
              <a:lumMod val="60000"/>
              <a:lumOff val="40000"/>
            </a:schemeClr>
          </a:solidFill>
          <a:ln w="1588">
            <a:solidFill>
              <a:schemeClr val="tx2">
                <a:lumMod val="60000"/>
                <a:lumOff val="40000"/>
              </a:schemeClr>
            </a:solidFill>
            <a:bevel/>
            <a:headEnd/>
            <a:tailEnd/>
          </a:ln>
        </p:spPr>
        <p:txBody>
          <a:bodyPr/>
          <a:lstStyle/>
          <a:p>
            <a:endParaRPr lang="zh-CN" altLang="en-US">
              <a:solidFill>
                <a:schemeClr val="accent3">
                  <a:lumMod val="75000"/>
                </a:schemeClr>
              </a:solidFill>
              <a:ea typeface="宋体" pitchFamily="2" charset="-122"/>
            </a:endParaRPr>
          </a:p>
        </p:txBody>
      </p:sp>
      <p:sp>
        <p:nvSpPr>
          <p:cNvPr id="43151" name="Freeform 176"/>
          <p:cNvSpPr>
            <a:spLocks noEditPoints="1"/>
          </p:cNvSpPr>
          <p:nvPr/>
        </p:nvSpPr>
        <p:spPr bwMode="auto">
          <a:xfrm>
            <a:off x="6724650" y="3930650"/>
            <a:ext cx="114300" cy="839788"/>
          </a:xfrm>
          <a:custGeom>
            <a:avLst/>
            <a:gdLst>
              <a:gd name="T0" fmla="*/ 2147483647 w 672"/>
              <a:gd name="T1" fmla="*/ 2147483647 h 3038"/>
              <a:gd name="T2" fmla="*/ 2147483647 w 672"/>
              <a:gd name="T3" fmla="*/ 2147483647 h 3038"/>
              <a:gd name="T4" fmla="*/ 2147483647 w 672"/>
              <a:gd name="T5" fmla="*/ 2147483647 h 3038"/>
              <a:gd name="T6" fmla="*/ 2147483647 w 672"/>
              <a:gd name="T7" fmla="*/ 2147483647 h 3038"/>
              <a:gd name="T8" fmla="*/ 2147483647 w 672"/>
              <a:gd name="T9" fmla="*/ 2147483647 h 3038"/>
              <a:gd name="T10" fmla="*/ 2147483647 w 672"/>
              <a:gd name="T11" fmla="*/ 2147483647 h 3038"/>
              <a:gd name="T12" fmla="*/ 2147483647 w 672"/>
              <a:gd name="T13" fmla="*/ 2147483647 h 3038"/>
              <a:gd name="T14" fmla="*/ 2147483647 w 672"/>
              <a:gd name="T15" fmla="*/ 2147483647 h 3038"/>
              <a:gd name="T16" fmla="*/ 2147483647 w 672"/>
              <a:gd name="T17" fmla="*/ 2147483647 h 3038"/>
              <a:gd name="T18" fmla="*/ 2147483647 w 672"/>
              <a:gd name="T19" fmla="*/ 2147483647 h 3038"/>
              <a:gd name="T20" fmla="*/ 2147483647 w 672"/>
              <a:gd name="T21" fmla="*/ 2147483647 h 3038"/>
              <a:gd name="T22" fmla="*/ 2147483647 w 672"/>
              <a:gd name="T23" fmla="*/ 2147483647 h 3038"/>
              <a:gd name="T24" fmla="*/ 2147483647 w 672"/>
              <a:gd name="T25" fmla="*/ 2147483647 h 3038"/>
              <a:gd name="T26" fmla="*/ 2147483647 w 672"/>
              <a:gd name="T27" fmla="*/ 2147483647 h 3038"/>
              <a:gd name="T28" fmla="*/ 2147483647 w 672"/>
              <a:gd name="T29" fmla="*/ 2147483647 h 3038"/>
              <a:gd name="T30" fmla="*/ 2147483647 w 672"/>
              <a:gd name="T31" fmla="*/ 2147483647 h 3038"/>
              <a:gd name="T32" fmla="*/ 2147483647 w 672"/>
              <a:gd name="T33" fmla="*/ 2147483647 h 3038"/>
              <a:gd name="T34" fmla="*/ 2147483647 w 672"/>
              <a:gd name="T35" fmla="*/ 2147483647 h 3038"/>
              <a:gd name="T36" fmla="*/ 2147483647 w 672"/>
              <a:gd name="T37" fmla="*/ 2147483647 h 3038"/>
              <a:gd name="T38" fmla="*/ 2147483647 w 672"/>
              <a:gd name="T39" fmla="*/ 2147483647 h 3038"/>
              <a:gd name="T40" fmla="*/ 2147483647 w 672"/>
              <a:gd name="T41" fmla="*/ 2147483647 h 3038"/>
              <a:gd name="T42" fmla="*/ 2147483647 w 672"/>
              <a:gd name="T43" fmla="*/ 2147483647 h 3038"/>
              <a:gd name="T44" fmla="*/ 2147483647 w 672"/>
              <a:gd name="T45" fmla="*/ 2147483647 h 3038"/>
              <a:gd name="T46" fmla="*/ 2147483647 w 672"/>
              <a:gd name="T47" fmla="*/ 2147483647 h 3038"/>
              <a:gd name="T48" fmla="*/ 2147483647 w 672"/>
              <a:gd name="T49" fmla="*/ 2147483647 h 3038"/>
              <a:gd name="T50" fmla="*/ 2147483647 w 672"/>
              <a:gd name="T51" fmla="*/ 2147483647 h 3038"/>
              <a:gd name="T52" fmla="*/ 2147483647 w 672"/>
              <a:gd name="T53" fmla="*/ 2147483647 h 3038"/>
              <a:gd name="T54" fmla="*/ 2147483647 w 672"/>
              <a:gd name="T55" fmla="*/ 2147483647 h 3038"/>
              <a:gd name="T56" fmla="*/ 2147483647 w 672"/>
              <a:gd name="T57" fmla="*/ 2147483647 h 3038"/>
              <a:gd name="T58" fmla="*/ 2147483647 w 672"/>
              <a:gd name="T59" fmla="*/ 2147483647 h 3038"/>
              <a:gd name="T60" fmla="*/ 2147483647 w 672"/>
              <a:gd name="T61" fmla="*/ 2147483647 h 3038"/>
              <a:gd name="T62" fmla="*/ 2147483647 w 672"/>
              <a:gd name="T63" fmla="*/ 2147483647 h 3038"/>
              <a:gd name="T64" fmla="*/ 2147483647 w 672"/>
              <a:gd name="T65" fmla="*/ 2147483647 h 3038"/>
              <a:gd name="T66" fmla="*/ 2147483647 w 672"/>
              <a:gd name="T67" fmla="*/ 2147483647 h 3038"/>
              <a:gd name="T68" fmla="*/ 2147483647 w 672"/>
              <a:gd name="T69" fmla="*/ 2147483647 h 3038"/>
              <a:gd name="T70" fmla="*/ 2147483647 w 672"/>
              <a:gd name="T71" fmla="*/ 2147483647 h 3038"/>
              <a:gd name="T72" fmla="*/ 2147483647 w 672"/>
              <a:gd name="T73" fmla="*/ 2147483647 h 3038"/>
              <a:gd name="T74" fmla="*/ 2147483647 w 672"/>
              <a:gd name="T75" fmla="*/ 2147483647 h 3038"/>
              <a:gd name="T76" fmla="*/ 0 w 672"/>
              <a:gd name="T77" fmla="*/ 2147483647 h 3038"/>
              <a:gd name="T78" fmla="*/ 0 w 672"/>
              <a:gd name="T79" fmla="*/ 2147483647 h 3038"/>
              <a:gd name="T80" fmla="*/ 0 w 672"/>
              <a:gd name="T81" fmla="*/ 2147483647 h 3038"/>
              <a:gd name="T82" fmla="*/ 2147483647 w 672"/>
              <a:gd name="T83" fmla="*/ 2147483647 h 3038"/>
              <a:gd name="T84" fmla="*/ 2147483647 w 672"/>
              <a:gd name="T85" fmla="*/ 2147483647 h 3038"/>
              <a:gd name="T86" fmla="*/ 2147483647 w 672"/>
              <a:gd name="T87" fmla="*/ 2147483647 h 3038"/>
              <a:gd name="T88" fmla="*/ 2147483647 w 672"/>
              <a:gd name="T89" fmla="*/ 2147483647 h 3038"/>
              <a:gd name="T90" fmla="*/ 2147483647 w 672"/>
              <a:gd name="T91" fmla="*/ 2147483647 h 3038"/>
              <a:gd name="T92" fmla="*/ 2147483647 w 672"/>
              <a:gd name="T93" fmla="*/ 2147483647 h 3038"/>
              <a:gd name="T94" fmla="*/ 2147483647 w 672"/>
              <a:gd name="T95" fmla="*/ 2147483647 h 3038"/>
              <a:gd name="T96" fmla="*/ 2147483647 w 672"/>
              <a:gd name="T97" fmla="*/ 2147483647 h 3038"/>
              <a:gd name="T98" fmla="*/ 2147483647 w 672"/>
              <a:gd name="T99" fmla="*/ 2147483647 h 3038"/>
              <a:gd name="T100" fmla="*/ 2147483647 w 672"/>
              <a:gd name="T101" fmla="*/ 2147483647 h 3038"/>
              <a:gd name="T102" fmla="*/ 2147483647 w 672"/>
              <a:gd name="T103" fmla="*/ 2147483647 h 3038"/>
              <a:gd name="T104" fmla="*/ 2147483647 w 672"/>
              <a:gd name="T105" fmla="*/ 2147483647 h 3038"/>
              <a:gd name="T106" fmla="*/ 2147483647 w 672"/>
              <a:gd name="T107" fmla="*/ 2147483647 h 3038"/>
              <a:gd name="T108" fmla="*/ 2147483647 w 672"/>
              <a:gd name="T109" fmla="*/ 2147483647 h 3038"/>
              <a:gd name="T110" fmla="*/ 2147483647 w 672"/>
              <a:gd name="T111" fmla="*/ 2147483647 h 3038"/>
              <a:gd name="T112" fmla="*/ 2147483647 w 672"/>
              <a:gd name="T113" fmla="*/ 2147483647 h 3038"/>
              <a:gd name="T114" fmla="*/ 2147483647 w 672"/>
              <a:gd name="T115" fmla="*/ 2147483647 h 3038"/>
              <a:gd name="T116" fmla="*/ 2147483647 w 672"/>
              <a:gd name="T117" fmla="*/ 2147483647 h 3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2"/>
              <a:gd name="T178" fmla="*/ 0 h 3038"/>
              <a:gd name="T179" fmla="*/ 672 w 672"/>
              <a:gd name="T180" fmla="*/ 3038 h 30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2" h="3038">
                <a:moveTo>
                  <a:pt x="662" y="55"/>
                </a:moveTo>
                <a:lnTo>
                  <a:pt x="550" y="243"/>
                </a:lnTo>
                <a:lnTo>
                  <a:pt x="442" y="430"/>
                </a:lnTo>
                <a:lnTo>
                  <a:pt x="341" y="616"/>
                </a:lnTo>
                <a:lnTo>
                  <a:pt x="295" y="709"/>
                </a:lnTo>
                <a:lnTo>
                  <a:pt x="251" y="802"/>
                </a:lnTo>
                <a:lnTo>
                  <a:pt x="211" y="895"/>
                </a:lnTo>
                <a:lnTo>
                  <a:pt x="175" y="988"/>
                </a:lnTo>
                <a:lnTo>
                  <a:pt x="144" y="1080"/>
                </a:lnTo>
                <a:lnTo>
                  <a:pt x="117" y="1172"/>
                </a:lnTo>
                <a:lnTo>
                  <a:pt x="95" y="1265"/>
                </a:lnTo>
                <a:lnTo>
                  <a:pt x="80" y="1356"/>
                </a:lnTo>
                <a:lnTo>
                  <a:pt x="70" y="1448"/>
                </a:lnTo>
                <a:lnTo>
                  <a:pt x="67" y="1539"/>
                </a:lnTo>
                <a:lnTo>
                  <a:pt x="70" y="1631"/>
                </a:lnTo>
                <a:lnTo>
                  <a:pt x="80" y="1722"/>
                </a:lnTo>
                <a:lnTo>
                  <a:pt x="96" y="1814"/>
                </a:lnTo>
                <a:lnTo>
                  <a:pt x="117" y="1905"/>
                </a:lnTo>
                <a:lnTo>
                  <a:pt x="144" y="1998"/>
                </a:lnTo>
                <a:lnTo>
                  <a:pt x="176" y="2090"/>
                </a:lnTo>
                <a:lnTo>
                  <a:pt x="212" y="2182"/>
                </a:lnTo>
                <a:lnTo>
                  <a:pt x="252" y="2275"/>
                </a:lnTo>
                <a:lnTo>
                  <a:pt x="295" y="2368"/>
                </a:lnTo>
                <a:lnTo>
                  <a:pt x="342" y="2460"/>
                </a:lnTo>
                <a:lnTo>
                  <a:pt x="442" y="2647"/>
                </a:lnTo>
                <a:lnTo>
                  <a:pt x="493" y="2734"/>
                </a:lnTo>
                <a:cubicBezTo>
                  <a:pt x="502" y="2750"/>
                  <a:pt x="497" y="2770"/>
                  <a:pt x="481" y="2779"/>
                </a:cubicBezTo>
                <a:cubicBezTo>
                  <a:pt x="465" y="2789"/>
                  <a:pt x="445" y="2783"/>
                  <a:pt x="436" y="2768"/>
                </a:cubicBezTo>
                <a:lnTo>
                  <a:pt x="384" y="2679"/>
                </a:lnTo>
                <a:lnTo>
                  <a:pt x="282" y="2490"/>
                </a:lnTo>
                <a:lnTo>
                  <a:pt x="235" y="2396"/>
                </a:lnTo>
                <a:lnTo>
                  <a:pt x="190" y="2301"/>
                </a:lnTo>
                <a:lnTo>
                  <a:pt x="149" y="2207"/>
                </a:lnTo>
                <a:lnTo>
                  <a:pt x="112" y="2111"/>
                </a:lnTo>
                <a:lnTo>
                  <a:pt x="80" y="2016"/>
                </a:lnTo>
                <a:lnTo>
                  <a:pt x="53" y="1921"/>
                </a:lnTo>
                <a:lnTo>
                  <a:pt x="30" y="1825"/>
                </a:lnTo>
                <a:lnTo>
                  <a:pt x="14" y="1729"/>
                </a:lnTo>
                <a:lnTo>
                  <a:pt x="4" y="1633"/>
                </a:lnTo>
                <a:lnTo>
                  <a:pt x="0" y="1537"/>
                </a:lnTo>
                <a:lnTo>
                  <a:pt x="4" y="1441"/>
                </a:lnTo>
                <a:lnTo>
                  <a:pt x="14" y="1345"/>
                </a:lnTo>
                <a:lnTo>
                  <a:pt x="31" y="1249"/>
                </a:lnTo>
                <a:lnTo>
                  <a:pt x="53" y="1154"/>
                </a:lnTo>
                <a:lnTo>
                  <a:pt x="80" y="1059"/>
                </a:lnTo>
                <a:lnTo>
                  <a:pt x="113" y="963"/>
                </a:lnTo>
                <a:lnTo>
                  <a:pt x="150" y="869"/>
                </a:lnTo>
                <a:lnTo>
                  <a:pt x="191" y="774"/>
                </a:lnTo>
                <a:lnTo>
                  <a:pt x="235" y="680"/>
                </a:lnTo>
                <a:lnTo>
                  <a:pt x="283" y="585"/>
                </a:lnTo>
                <a:lnTo>
                  <a:pt x="384" y="396"/>
                </a:lnTo>
                <a:lnTo>
                  <a:pt x="493" y="208"/>
                </a:lnTo>
                <a:lnTo>
                  <a:pt x="605" y="21"/>
                </a:lnTo>
                <a:cubicBezTo>
                  <a:pt x="614" y="5"/>
                  <a:pt x="635" y="0"/>
                  <a:pt x="651" y="9"/>
                </a:cubicBezTo>
                <a:cubicBezTo>
                  <a:pt x="666" y="19"/>
                  <a:pt x="672" y="39"/>
                  <a:pt x="662" y="55"/>
                </a:cubicBezTo>
                <a:close/>
                <a:moveTo>
                  <a:pt x="545" y="2626"/>
                </a:moveTo>
                <a:lnTo>
                  <a:pt x="633" y="3038"/>
                </a:lnTo>
                <a:lnTo>
                  <a:pt x="316" y="2761"/>
                </a:lnTo>
                <a:lnTo>
                  <a:pt x="545" y="2626"/>
                </a:lnTo>
                <a:close/>
              </a:path>
            </a:pathLst>
          </a:custGeom>
          <a:solidFill>
            <a:schemeClr val="tx2">
              <a:lumMod val="60000"/>
              <a:lumOff val="40000"/>
            </a:schemeClr>
          </a:solidFill>
          <a:ln w="1588">
            <a:solidFill>
              <a:schemeClr val="tx2">
                <a:lumMod val="60000"/>
                <a:lumOff val="40000"/>
              </a:schemeClr>
            </a:solidFill>
            <a:bevel/>
            <a:headEnd/>
            <a:tailEnd/>
          </a:ln>
        </p:spPr>
        <p:txBody>
          <a:bodyPr/>
          <a:lstStyle/>
          <a:p>
            <a:endParaRPr lang="zh-CN" altLang="en-US">
              <a:solidFill>
                <a:schemeClr val="accent3">
                  <a:lumMod val="75000"/>
                </a:schemeClr>
              </a:solidFill>
              <a:ea typeface="宋体" pitchFamily="2" charset="-122"/>
            </a:endParaRPr>
          </a:p>
        </p:txBody>
      </p:sp>
      <p:sp>
        <p:nvSpPr>
          <p:cNvPr id="43152" name="Freeform 177"/>
          <p:cNvSpPr>
            <a:spLocks noEditPoints="1"/>
          </p:cNvSpPr>
          <p:nvPr/>
        </p:nvSpPr>
        <p:spPr bwMode="auto">
          <a:xfrm>
            <a:off x="6724650" y="4841875"/>
            <a:ext cx="101600" cy="841375"/>
          </a:xfrm>
          <a:custGeom>
            <a:avLst/>
            <a:gdLst>
              <a:gd name="T0" fmla="*/ 2147483647 w 672"/>
              <a:gd name="T1" fmla="*/ 2147483647 h 3038"/>
              <a:gd name="T2" fmla="*/ 2147483647 w 672"/>
              <a:gd name="T3" fmla="*/ 2147483647 h 3038"/>
              <a:gd name="T4" fmla="*/ 2147483647 w 672"/>
              <a:gd name="T5" fmla="*/ 2147483647 h 3038"/>
              <a:gd name="T6" fmla="*/ 2147483647 w 672"/>
              <a:gd name="T7" fmla="*/ 2147483647 h 3038"/>
              <a:gd name="T8" fmla="*/ 2147483647 w 672"/>
              <a:gd name="T9" fmla="*/ 2147483647 h 3038"/>
              <a:gd name="T10" fmla="*/ 2147483647 w 672"/>
              <a:gd name="T11" fmla="*/ 2147483647 h 3038"/>
              <a:gd name="T12" fmla="*/ 2147483647 w 672"/>
              <a:gd name="T13" fmla="*/ 2147483647 h 3038"/>
              <a:gd name="T14" fmla="*/ 2147483647 w 672"/>
              <a:gd name="T15" fmla="*/ 2147483647 h 3038"/>
              <a:gd name="T16" fmla="*/ 2147483647 w 672"/>
              <a:gd name="T17" fmla="*/ 2147483647 h 3038"/>
              <a:gd name="T18" fmla="*/ 2147483647 w 672"/>
              <a:gd name="T19" fmla="*/ 2147483647 h 3038"/>
              <a:gd name="T20" fmla="*/ 2147483647 w 672"/>
              <a:gd name="T21" fmla="*/ 2147483647 h 3038"/>
              <a:gd name="T22" fmla="*/ 2147483647 w 672"/>
              <a:gd name="T23" fmla="*/ 2147483647 h 3038"/>
              <a:gd name="T24" fmla="*/ 2147483647 w 672"/>
              <a:gd name="T25" fmla="*/ 2147483647 h 3038"/>
              <a:gd name="T26" fmla="*/ 2147483647 w 672"/>
              <a:gd name="T27" fmla="*/ 2147483647 h 3038"/>
              <a:gd name="T28" fmla="*/ 2147483647 w 672"/>
              <a:gd name="T29" fmla="*/ 2147483647 h 3038"/>
              <a:gd name="T30" fmla="*/ 2147483647 w 672"/>
              <a:gd name="T31" fmla="*/ 2147483647 h 3038"/>
              <a:gd name="T32" fmla="*/ 2147483647 w 672"/>
              <a:gd name="T33" fmla="*/ 2147483647 h 3038"/>
              <a:gd name="T34" fmla="*/ 2147483647 w 672"/>
              <a:gd name="T35" fmla="*/ 2147483647 h 3038"/>
              <a:gd name="T36" fmla="*/ 2147483647 w 672"/>
              <a:gd name="T37" fmla="*/ 2147483647 h 3038"/>
              <a:gd name="T38" fmla="*/ 2147483647 w 672"/>
              <a:gd name="T39" fmla="*/ 2147483647 h 3038"/>
              <a:gd name="T40" fmla="*/ 2147483647 w 672"/>
              <a:gd name="T41" fmla="*/ 2147483647 h 3038"/>
              <a:gd name="T42" fmla="*/ 2147483647 w 672"/>
              <a:gd name="T43" fmla="*/ 2147483647 h 3038"/>
              <a:gd name="T44" fmla="*/ 2147483647 w 672"/>
              <a:gd name="T45" fmla="*/ 2147483647 h 3038"/>
              <a:gd name="T46" fmla="*/ 2147483647 w 672"/>
              <a:gd name="T47" fmla="*/ 2147483647 h 3038"/>
              <a:gd name="T48" fmla="*/ 2147483647 w 672"/>
              <a:gd name="T49" fmla="*/ 2147483647 h 3038"/>
              <a:gd name="T50" fmla="*/ 2147483647 w 672"/>
              <a:gd name="T51" fmla="*/ 2147483647 h 3038"/>
              <a:gd name="T52" fmla="*/ 2147483647 w 672"/>
              <a:gd name="T53" fmla="*/ 2147483647 h 3038"/>
              <a:gd name="T54" fmla="*/ 2147483647 w 672"/>
              <a:gd name="T55" fmla="*/ 2147483647 h 3038"/>
              <a:gd name="T56" fmla="*/ 2147483647 w 672"/>
              <a:gd name="T57" fmla="*/ 2147483647 h 3038"/>
              <a:gd name="T58" fmla="*/ 2147483647 w 672"/>
              <a:gd name="T59" fmla="*/ 2147483647 h 3038"/>
              <a:gd name="T60" fmla="*/ 2147483647 w 672"/>
              <a:gd name="T61" fmla="*/ 2147483647 h 3038"/>
              <a:gd name="T62" fmla="*/ 2147483647 w 672"/>
              <a:gd name="T63" fmla="*/ 2147483647 h 3038"/>
              <a:gd name="T64" fmla="*/ 2147483647 w 672"/>
              <a:gd name="T65" fmla="*/ 2147483647 h 3038"/>
              <a:gd name="T66" fmla="*/ 2147483647 w 672"/>
              <a:gd name="T67" fmla="*/ 2147483647 h 3038"/>
              <a:gd name="T68" fmla="*/ 2147483647 w 672"/>
              <a:gd name="T69" fmla="*/ 2147483647 h 3038"/>
              <a:gd name="T70" fmla="*/ 2147483647 w 672"/>
              <a:gd name="T71" fmla="*/ 2147483647 h 3038"/>
              <a:gd name="T72" fmla="*/ 2147483647 w 672"/>
              <a:gd name="T73" fmla="*/ 2147483647 h 3038"/>
              <a:gd name="T74" fmla="*/ 2147483647 w 672"/>
              <a:gd name="T75" fmla="*/ 2147483647 h 3038"/>
              <a:gd name="T76" fmla="*/ 0 w 672"/>
              <a:gd name="T77" fmla="*/ 2147483647 h 3038"/>
              <a:gd name="T78" fmla="*/ 0 w 672"/>
              <a:gd name="T79" fmla="*/ 2147483647 h 3038"/>
              <a:gd name="T80" fmla="*/ 0 w 672"/>
              <a:gd name="T81" fmla="*/ 2147483647 h 3038"/>
              <a:gd name="T82" fmla="*/ 2147483647 w 672"/>
              <a:gd name="T83" fmla="*/ 2147483647 h 3038"/>
              <a:gd name="T84" fmla="*/ 2147483647 w 672"/>
              <a:gd name="T85" fmla="*/ 2147483647 h 3038"/>
              <a:gd name="T86" fmla="*/ 2147483647 w 672"/>
              <a:gd name="T87" fmla="*/ 2147483647 h 3038"/>
              <a:gd name="T88" fmla="*/ 2147483647 w 672"/>
              <a:gd name="T89" fmla="*/ 2147483647 h 3038"/>
              <a:gd name="T90" fmla="*/ 2147483647 w 672"/>
              <a:gd name="T91" fmla="*/ 2147483647 h 3038"/>
              <a:gd name="T92" fmla="*/ 2147483647 w 672"/>
              <a:gd name="T93" fmla="*/ 2147483647 h 3038"/>
              <a:gd name="T94" fmla="*/ 2147483647 w 672"/>
              <a:gd name="T95" fmla="*/ 2147483647 h 3038"/>
              <a:gd name="T96" fmla="*/ 2147483647 w 672"/>
              <a:gd name="T97" fmla="*/ 2147483647 h 3038"/>
              <a:gd name="T98" fmla="*/ 2147483647 w 672"/>
              <a:gd name="T99" fmla="*/ 2147483647 h 3038"/>
              <a:gd name="T100" fmla="*/ 2147483647 w 672"/>
              <a:gd name="T101" fmla="*/ 2147483647 h 3038"/>
              <a:gd name="T102" fmla="*/ 2147483647 w 672"/>
              <a:gd name="T103" fmla="*/ 2147483647 h 3038"/>
              <a:gd name="T104" fmla="*/ 2147483647 w 672"/>
              <a:gd name="T105" fmla="*/ 2147483647 h 3038"/>
              <a:gd name="T106" fmla="*/ 2147483647 w 672"/>
              <a:gd name="T107" fmla="*/ 2147483647 h 3038"/>
              <a:gd name="T108" fmla="*/ 2147483647 w 672"/>
              <a:gd name="T109" fmla="*/ 2147483647 h 3038"/>
              <a:gd name="T110" fmla="*/ 2147483647 w 672"/>
              <a:gd name="T111" fmla="*/ 2147483647 h 3038"/>
              <a:gd name="T112" fmla="*/ 2147483647 w 672"/>
              <a:gd name="T113" fmla="*/ 2147483647 h 3038"/>
              <a:gd name="T114" fmla="*/ 2147483647 w 672"/>
              <a:gd name="T115" fmla="*/ 2147483647 h 3038"/>
              <a:gd name="T116" fmla="*/ 2147483647 w 672"/>
              <a:gd name="T117" fmla="*/ 2147483647 h 3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2"/>
              <a:gd name="T178" fmla="*/ 0 h 3038"/>
              <a:gd name="T179" fmla="*/ 672 w 672"/>
              <a:gd name="T180" fmla="*/ 3038 h 30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2" h="3038">
                <a:moveTo>
                  <a:pt x="662" y="55"/>
                </a:moveTo>
                <a:lnTo>
                  <a:pt x="550" y="243"/>
                </a:lnTo>
                <a:lnTo>
                  <a:pt x="442" y="430"/>
                </a:lnTo>
                <a:lnTo>
                  <a:pt x="341" y="616"/>
                </a:lnTo>
                <a:lnTo>
                  <a:pt x="295" y="709"/>
                </a:lnTo>
                <a:lnTo>
                  <a:pt x="251" y="802"/>
                </a:lnTo>
                <a:lnTo>
                  <a:pt x="211" y="895"/>
                </a:lnTo>
                <a:lnTo>
                  <a:pt x="175" y="988"/>
                </a:lnTo>
                <a:lnTo>
                  <a:pt x="144" y="1080"/>
                </a:lnTo>
                <a:lnTo>
                  <a:pt x="117" y="1172"/>
                </a:lnTo>
                <a:lnTo>
                  <a:pt x="95" y="1265"/>
                </a:lnTo>
                <a:lnTo>
                  <a:pt x="80" y="1356"/>
                </a:lnTo>
                <a:lnTo>
                  <a:pt x="70" y="1448"/>
                </a:lnTo>
                <a:lnTo>
                  <a:pt x="67" y="1539"/>
                </a:lnTo>
                <a:lnTo>
                  <a:pt x="70" y="1631"/>
                </a:lnTo>
                <a:lnTo>
                  <a:pt x="80" y="1722"/>
                </a:lnTo>
                <a:lnTo>
                  <a:pt x="96" y="1814"/>
                </a:lnTo>
                <a:lnTo>
                  <a:pt x="117" y="1905"/>
                </a:lnTo>
                <a:lnTo>
                  <a:pt x="144" y="1998"/>
                </a:lnTo>
                <a:lnTo>
                  <a:pt x="176" y="2090"/>
                </a:lnTo>
                <a:lnTo>
                  <a:pt x="212" y="2182"/>
                </a:lnTo>
                <a:lnTo>
                  <a:pt x="252" y="2275"/>
                </a:lnTo>
                <a:lnTo>
                  <a:pt x="295" y="2368"/>
                </a:lnTo>
                <a:lnTo>
                  <a:pt x="342" y="2460"/>
                </a:lnTo>
                <a:lnTo>
                  <a:pt x="442" y="2647"/>
                </a:lnTo>
                <a:lnTo>
                  <a:pt x="493" y="2734"/>
                </a:lnTo>
                <a:cubicBezTo>
                  <a:pt x="502" y="2750"/>
                  <a:pt x="497" y="2770"/>
                  <a:pt x="481" y="2779"/>
                </a:cubicBezTo>
                <a:cubicBezTo>
                  <a:pt x="465" y="2789"/>
                  <a:pt x="445" y="2783"/>
                  <a:pt x="436" y="2768"/>
                </a:cubicBezTo>
                <a:lnTo>
                  <a:pt x="384" y="2679"/>
                </a:lnTo>
                <a:lnTo>
                  <a:pt x="282" y="2490"/>
                </a:lnTo>
                <a:lnTo>
                  <a:pt x="235" y="2396"/>
                </a:lnTo>
                <a:lnTo>
                  <a:pt x="190" y="2301"/>
                </a:lnTo>
                <a:lnTo>
                  <a:pt x="149" y="2207"/>
                </a:lnTo>
                <a:lnTo>
                  <a:pt x="112" y="2111"/>
                </a:lnTo>
                <a:lnTo>
                  <a:pt x="80" y="2016"/>
                </a:lnTo>
                <a:lnTo>
                  <a:pt x="53" y="1921"/>
                </a:lnTo>
                <a:lnTo>
                  <a:pt x="30" y="1825"/>
                </a:lnTo>
                <a:lnTo>
                  <a:pt x="14" y="1729"/>
                </a:lnTo>
                <a:lnTo>
                  <a:pt x="4" y="1633"/>
                </a:lnTo>
                <a:lnTo>
                  <a:pt x="0" y="1537"/>
                </a:lnTo>
                <a:lnTo>
                  <a:pt x="4" y="1441"/>
                </a:lnTo>
                <a:lnTo>
                  <a:pt x="14" y="1345"/>
                </a:lnTo>
                <a:lnTo>
                  <a:pt x="31" y="1249"/>
                </a:lnTo>
                <a:lnTo>
                  <a:pt x="53" y="1154"/>
                </a:lnTo>
                <a:lnTo>
                  <a:pt x="80" y="1059"/>
                </a:lnTo>
                <a:lnTo>
                  <a:pt x="113" y="963"/>
                </a:lnTo>
                <a:lnTo>
                  <a:pt x="150" y="869"/>
                </a:lnTo>
                <a:lnTo>
                  <a:pt x="191" y="774"/>
                </a:lnTo>
                <a:lnTo>
                  <a:pt x="235" y="680"/>
                </a:lnTo>
                <a:lnTo>
                  <a:pt x="283" y="585"/>
                </a:lnTo>
                <a:lnTo>
                  <a:pt x="384" y="396"/>
                </a:lnTo>
                <a:lnTo>
                  <a:pt x="493" y="208"/>
                </a:lnTo>
                <a:lnTo>
                  <a:pt x="605" y="21"/>
                </a:lnTo>
                <a:cubicBezTo>
                  <a:pt x="614" y="5"/>
                  <a:pt x="635" y="0"/>
                  <a:pt x="651" y="9"/>
                </a:cubicBezTo>
                <a:cubicBezTo>
                  <a:pt x="666" y="19"/>
                  <a:pt x="672" y="39"/>
                  <a:pt x="662" y="55"/>
                </a:cubicBezTo>
                <a:close/>
                <a:moveTo>
                  <a:pt x="545" y="2626"/>
                </a:moveTo>
                <a:lnTo>
                  <a:pt x="633" y="3038"/>
                </a:lnTo>
                <a:lnTo>
                  <a:pt x="316" y="2761"/>
                </a:lnTo>
                <a:lnTo>
                  <a:pt x="545" y="2626"/>
                </a:lnTo>
                <a:close/>
              </a:path>
            </a:pathLst>
          </a:custGeom>
          <a:solidFill>
            <a:schemeClr val="tx2">
              <a:lumMod val="60000"/>
              <a:lumOff val="40000"/>
            </a:schemeClr>
          </a:solidFill>
          <a:ln w="1588">
            <a:solidFill>
              <a:schemeClr val="tx2">
                <a:lumMod val="60000"/>
                <a:lumOff val="40000"/>
              </a:schemeClr>
            </a:solidFill>
            <a:bevel/>
            <a:headEnd/>
            <a:tailEnd/>
          </a:ln>
        </p:spPr>
        <p:txBody>
          <a:bodyPr/>
          <a:lstStyle/>
          <a:p>
            <a:endParaRPr lang="zh-CN" altLang="en-US">
              <a:solidFill>
                <a:schemeClr val="accent3">
                  <a:lumMod val="75000"/>
                </a:schemeClr>
              </a:solidFill>
              <a:ea typeface="宋体" pitchFamily="2" charset="-122"/>
            </a:endParaRPr>
          </a:p>
        </p:txBody>
      </p:sp>
      <p:sp>
        <p:nvSpPr>
          <p:cNvPr id="43153" name="Freeform 178"/>
          <p:cNvSpPr>
            <a:spLocks noEditPoints="1"/>
          </p:cNvSpPr>
          <p:nvPr/>
        </p:nvSpPr>
        <p:spPr bwMode="auto">
          <a:xfrm>
            <a:off x="7275513" y="4348163"/>
            <a:ext cx="134937" cy="447675"/>
          </a:xfrm>
          <a:custGeom>
            <a:avLst/>
            <a:gdLst>
              <a:gd name="T0" fmla="*/ 2147483647 w 335"/>
              <a:gd name="T1" fmla="*/ 2147483647 h 810"/>
              <a:gd name="T2" fmla="*/ 2147483647 w 335"/>
              <a:gd name="T3" fmla="*/ 2147483647 h 810"/>
              <a:gd name="T4" fmla="*/ 2147483647 w 335"/>
              <a:gd name="T5" fmla="*/ 2147483647 h 810"/>
              <a:gd name="T6" fmla="*/ 2147483647 w 335"/>
              <a:gd name="T7" fmla="*/ 2147483647 h 810"/>
              <a:gd name="T8" fmla="*/ 2147483647 w 335"/>
              <a:gd name="T9" fmla="*/ 2147483647 h 810"/>
              <a:gd name="T10" fmla="*/ 2147483647 w 335"/>
              <a:gd name="T11" fmla="*/ 2147483647 h 810"/>
              <a:gd name="T12" fmla="*/ 2147483647 w 335"/>
              <a:gd name="T13" fmla="*/ 2147483647 h 810"/>
              <a:gd name="T14" fmla="*/ 2147483647 w 335"/>
              <a:gd name="T15" fmla="*/ 2147483647 h 810"/>
              <a:gd name="T16" fmla="*/ 2147483647 w 335"/>
              <a:gd name="T17" fmla="*/ 2147483647 h 810"/>
              <a:gd name="T18" fmla="*/ 2147483647 w 335"/>
              <a:gd name="T19" fmla="*/ 2147483647 h 810"/>
              <a:gd name="T20" fmla="*/ 2147483647 w 335"/>
              <a:gd name="T21" fmla="*/ 2147483647 h 810"/>
              <a:gd name="T22" fmla="*/ 2147483647 w 335"/>
              <a:gd name="T23" fmla="*/ 2147483647 h 810"/>
              <a:gd name="T24" fmla="*/ 2147483647 w 335"/>
              <a:gd name="T25" fmla="*/ 2147483647 h 810"/>
              <a:gd name="T26" fmla="*/ 2147483647 w 335"/>
              <a:gd name="T27" fmla="*/ 2147483647 h 810"/>
              <a:gd name="T28" fmla="*/ 2147483647 w 335"/>
              <a:gd name="T29" fmla="*/ 2147483647 h 810"/>
              <a:gd name="T30" fmla="*/ 2147483647 w 335"/>
              <a:gd name="T31" fmla="*/ 2147483647 h 810"/>
              <a:gd name="T32" fmla="*/ 2147483647 w 335"/>
              <a:gd name="T33" fmla="*/ 2147483647 h 810"/>
              <a:gd name="T34" fmla="*/ 2147483647 w 335"/>
              <a:gd name="T35" fmla="*/ 2147483647 h 810"/>
              <a:gd name="T36" fmla="*/ 2147483647 w 335"/>
              <a:gd name="T37" fmla="*/ 2147483647 h 810"/>
              <a:gd name="T38" fmla="*/ 2147483647 w 335"/>
              <a:gd name="T39" fmla="*/ 2147483647 h 810"/>
              <a:gd name="T40" fmla="*/ 2147483647 w 335"/>
              <a:gd name="T41" fmla="*/ 2147483647 h 810"/>
              <a:gd name="T42" fmla="*/ 2147483647 w 335"/>
              <a:gd name="T43" fmla="*/ 2147483647 h 810"/>
              <a:gd name="T44" fmla="*/ 2147483647 w 335"/>
              <a:gd name="T45" fmla="*/ 2147483647 h 810"/>
              <a:gd name="T46" fmla="*/ 2147483647 w 335"/>
              <a:gd name="T47" fmla="*/ 2147483647 h 810"/>
              <a:gd name="T48" fmla="*/ 2147483647 w 335"/>
              <a:gd name="T49" fmla="*/ 2147483647 h 810"/>
              <a:gd name="T50" fmla="*/ 2147483647 w 335"/>
              <a:gd name="T51" fmla="*/ 2147483647 h 810"/>
              <a:gd name="T52" fmla="*/ 2147483647 w 335"/>
              <a:gd name="T53" fmla="*/ 2147483647 h 810"/>
              <a:gd name="T54" fmla="*/ 2147483647 w 335"/>
              <a:gd name="T55" fmla="*/ 2147483647 h 810"/>
              <a:gd name="T56" fmla="*/ 2147483647 w 335"/>
              <a:gd name="T57" fmla="*/ 2147483647 h 810"/>
              <a:gd name="T58" fmla="*/ 2147483647 w 335"/>
              <a:gd name="T59" fmla="*/ 2147483647 h 810"/>
              <a:gd name="T60" fmla="*/ 2147483647 w 335"/>
              <a:gd name="T61" fmla="*/ 2147483647 h 810"/>
              <a:gd name="T62" fmla="*/ 2147483647 w 335"/>
              <a:gd name="T63" fmla="*/ 2147483647 h 810"/>
              <a:gd name="T64" fmla="*/ 2147483647 w 335"/>
              <a:gd name="T65" fmla="*/ 2147483647 h 810"/>
              <a:gd name="T66" fmla="*/ 2147483647 w 335"/>
              <a:gd name="T67" fmla="*/ 2147483647 h 810"/>
              <a:gd name="T68" fmla="*/ 2147483647 w 335"/>
              <a:gd name="T69" fmla="*/ 2147483647 h 810"/>
              <a:gd name="T70" fmla="*/ 2147483647 w 335"/>
              <a:gd name="T71" fmla="*/ 2147483647 h 810"/>
              <a:gd name="T72" fmla="*/ 2147483647 w 335"/>
              <a:gd name="T73" fmla="*/ 2147483647 h 810"/>
              <a:gd name="T74" fmla="*/ 2147483647 w 335"/>
              <a:gd name="T75" fmla="*/ 2147483647 h 810"/>
              <a:gd name="T76" fmla="*/ 2147483647 w 335"/>
              <a:gd name="T77" fmla="*/ 2147483647 h 810"/>
              <a:gd name="T78" fmla="*/ 2147483647 w 335"/>
              <a:gd name="T79" fmla="*/ 2147483647 h 810"/>
              <a:gd name="T80" fmla="*/ 2147483647 w 335"/>
              <a:gd name="T81" fmla="*/ 2147483647 h 810"/>
              <a:gd name="T82" fmla="*/ 2147483647 w 335"/>
              <a:gd name="T83" fmla="*/ 2147483647 h 810"/>
              <a:gd name="T84" fmla="*/ 2147483647 w 335"/>
              <a:gd name="T85" fmla="*/ 2147483647 h 810"/>
              <a:gd name="T86" fmla="*/ 2147483647 w 335"/>
              <a:gd name="T87" fmla="*/ 2147483647 h 810"/>
              <a:gd name="T88" fmla="*/ 2147483647 w 335"/>
              <a:gd name="T89" fmla="*/ 2147483647 h 810"/>
              <a:gd name="T90" fmla="*/ 2147483647 w 335"/>
              <a:gd name="T91" fmla="*/ 2147483647 h 810"/>
              <a:gd name="T92" fmla="*/ 2147483647 w 335"/>
              <a:gd name="T93" fmla="*/ 2147483647 h 810"/>
              <a:gd name="T94" fmla="*/ 2147483647 w 335"/>
              <a:gd name="T95" fmla="*/ 2147483647 h 810"/>
              <a:gd name="T96" fmla="*/ 2147483647 w 335"/>
              <a:gd name="T97" fmla="*/ 2147483647 h 810"/>
              <a:gd name="T98" fmla="*/ 2147483647 w 335"/>
              <a:gd name="T99" fmla="*/ 2147483647 h 810"/>
              <a:gd name="T100" fmla="*/ 2147483647 w 335"/>
              <a:gd name="T101" fmla="*/ 2147483647 h 810"/>
              <a:gd name="T102" fmla="*/ 2147483647 w 335"/>
              <a:gd name="T103" fmla="*/ 2147483647 h 810"/>
              <a:gd name="T104" fmla="*/ 2147483647 w 335"/>
              <a:gd name="T105" fmla="*/ 2147483647 h 810"/>
              <a:gd name="T106" fmla="*/ 2147483647 w 335"/>
              <a:gd name="T107" fmla="*/ 2147483647 h 810"/>
              <a:gd name="T108" fmla="*/ 2147483647 w 335"/>
              <a:gd name="T109" fmla="*/ 2147483647 h 810"/>
              <a:gd name="T110" fmla="*/ 2147483647 w 335"/>
              <a:gd name="T111" fmla="*/ 2147483647 h 810"/>
              <a:gd name="T112" fmla="*/ 2147483647 w 335"/>
              <a:gd name="T113" fmla="*/ 2147483647 h 8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5"/>
              <a:gd name="T172" fmla="*/ 0 h 810"/>
              <a:gd name="T173" fmla="*/ 335 w 335"/>
              <a:gd name="T174" fmla="*/ 810 h 8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5" h="810">
                <a:moveTo>
                  <a:pt x="30" y="6"/>
                </a:moveTo>
                <a:lnTo>
                  <a:pt x="86" y="55"/>
                </a:lnTo>
                <a:lnTo>
                  <a:pt x="140" y="105"/>
                </a:lnTo>
                <a:lnTo>
                  <a:pt x="191" y="155"/>
                </a:lnTo>
                <a:lnTo>
                  <a:pt x="215" y="180"/>
                </a:lnTo>
                <a:lnTo>
                  <a:pt x="237" y="205"/>
                </a:lnTo>
                <a:lnTo>
                  <a:pt x="258" y="230"/>
                </a:lnTo>
                <a:lnTo>
                  <a:pt x="277" y="256"/>
                </a:lnTo>
                <a:lnTo>
                  <a:pt x="293" y="281"/>
                </a:lnTo>
                <a:lnTo>
                  <a:pt x="307" y="307"/>
                </a:lnTo>
                <a:lnTo>
                  <a:pt x="319" y="333"/>
                </a:lnTo>
                <a:lnTo>
                  <a:pt x="328" y="360"/>
                </a:lnTo>
                <a:lnTo>
                  <a:pt x="333" y="386"/>
                </a:lnTo>
                <a:lnTo>
                  <a:pt x="335" y="413"/>
                </a:lnTo>
                <a:lnTo>
                  <a:pt x="333" y="440"/>
                </a:lnTo>
                <a:lnTo>
                  <a:pt x="328" y="467"/>
                </a:lnTo>
                <a:lnTo>
                  <a:pt x="320" y="494"/>
                </a:lnTo>
                <a:lnTo>
                  <a:pt x="308" y="520"/>
                </a:lnTo>
                <a:lnTo>
                  <a:pt x="294" y="546"/>
                </a:lnTo>
                <a:lnTo>
                  <a:pt x="277" y="572"/>
                </a:lnTo>
                <a:lnTo>
                  <a:pt x="258" y="597"/>
                </a:lnTo>
                <a:lnTo>
                  <a:pt x="238" y="623"/>
                </a:lnTo>
                <a:lnTo>
                  <a:pt x="215" y="648"/>
                </a:lnTo>
                <a:lnTo>
                  <a:pt x="191" y="673"/>
                </a:lnTo>
                <a:lnTo>
                  <a:pt x="153" y="709"/>
                </a:lnTo>
                <a:cubicBezTo>
                  <a:pt x="146" y="716"/>
                  <a:pt x="135" y="715"/>
                  <a:pt x="129" y="709"/>
                </a:cubicBezTo>
                <a:cubicBezTo>
                  <a:pt x="123" y="702"/>
                  <a:pt x="123" y="691"/>
                  <a:pt x="130" y="685"/>
                </a:cubicBezTo>
                <a:lnTo>
                  <a:pt x="167" y="650"/>
                </a:lnTo>
                <a:lnTo>
                  <a:pt x="190" y="626"/>
                </a:lnTo>
                <a:lnTo>
                  <a:pt x="212" y="602"/>
                </a:lnTo>
                <a:lnTo>
                  <a:pt x="232" y="578"/>
                </a:lnTo>
                <a:lnTo>
                  <a:pt x="249" y="554"/>
                </a:lnTo>
                <a:lnTo>
                  <a:pt x="265" y="530"/>
                </a:lnTo>
                <a:lnTo>
                  <a:pt x="277" y="506"/>
                </a:lnTo>
                <a:lnTo>
                  <a:pt x="288" y="483"/>
                </a:lnTo>
                <a:lnTo>
                  <a:pt x="295" y="460"/>
                </a:lnTo>
                <a:lnTo>
                  <a:pt x="300" y="438"/>
                </a:lnTo>
                <a:lnTo>
                  <a:pt x="302" y="415"/>
                </a:lnTo>
                <a:lnTo>
                  <a:pt x="300" y="393"/>
                </a:lnTo>
                <a:lnTo>
                  <a:pt x="296" y="370"/>
                </a:lnTo>
                <a:lnTo>
                  <a:pt x="288" y="347"/>
                </a:lnTo>
                <a:lnTo>
                  <a:pt x="278" y="323"/>
                </a:lnTo>
                <a:lnTo>
                  <a:pt x="265" y="300"/>
                </a:lnTo>
                <a:lnTo>
                  <a:pt x="250" y="276"/>
                </a:lnTo>
                <a:lnTo>
                  <a:pt x="232" y="252"/>
                </a:lnTo>
                <a:lnTo>
                  <a:pt x="212" y="228"/>
                </a:lnTo>
                <a:lnTo>
                  <a:pt x="191" y="203"/>
                </a:lnTo>
                <a:lnTo>
                  <a:pt x="168" y="179"/>
                </a:lnTo>
                <a:lnTo>
                  <a:pt x="117" y="130"/>
                </a:lnTo>
                <a:lnTo>
                  <a:pt x="63" y="80"/>
                </a:lnTo>
                <a:lnTo>
                  <a:pt x="7" y="31"/>
                </a:lnTo>
                <a:cubicBezTo>
                  <a:pt x="1" y="25"/>
                  <a:pt x="0" y="14"/>
                  <a:pt x="6" y="7"/>
                </a:cubicBezTo>
                <a:cubicBezTo>
                  <a:pt x="12" y="1"/>
                  <a:pt x="23" y="0"/>
                  <a:pt x="30" y="6"/>
                </a:cubicBezTo>
                <a:close/>
                <a:moveTo>
                  <a:pt x="211" y="724"/>
                </a:moveTo>
                <a:lnTo>
                  <a:pt x="18" y="810"/>
                </a:lnTo>
                <a:lnTo>
                  <a:pt x="121" y="626"/>
                </a:lnTo>
                <a:lnTo>
                  <a:pt x="211" y="724"/>
                </a:lnTo>
                <a:close/>
              </a:path>
            </a:pathLst>
          </a:custGeom>
          <a:solidFill>
            <a:schemeClr val="tx2">
              <a:lumMod val="60000"/>
              <a:lumOff val="40000"/>
            </a:schemeClr>
          </a:solidFill>
          <a:ln w="1588">
            <a:solidFill>
              <a:schemeClr val="tx2">
                <a:lumMod val="60000"/>
                <a:lumOff val="40000"/>
              </a:schemeClr>
            </a:solidFill>
            <a:bevel/>
            <a:headEnd/>
            <a:tailEnd/>
          </a:ln>
        </p:spPr>
        <p:txBody>
          <a:bodyPr/>
          <a:lstStyle/>
          <a:p>
            <a:endParaRPr lang="zh-CN" altLang="en-US">
              <a:solidFill>
                <a:schemeClr val="accent3">
                  <a:lumMod val="75000"/>
                </a:schemeClr>
              </a:solidFill>
              <a:ea typeface="宋体" pitchFamily="2" charset="-122"/>
            </a:endParaRPr>
          </a:p>
        </p:txBody>
      </p:sp>
      <p:sp>
        <p:nvSpPr>
          <p:cNvPr id="43154" name="Freeform 179"/>
          <p:cNvSpPr>
            <a:spLocks noEditPoints="1"/>
          </p:cNvSpPr>
          <p:nvPr/>
        </p:nvSpPr>
        <p:spPr bwMode="auto">
          <a:xfrm>
            <a:off x="7283450" y="4792663"/>
            <a:ext cx="127000" cy="447675"/>
          </a:xfrm>
          <a:custGeom>
            <a:avLst/>
            <a:gdLst>
              <a:gd name="T0" fmla="*/ 2147483647 w 336"/>
              <a:gd name="T1" fmla="*/ 2147483647 h 810"/>
              <a:gd name="T2" fmla="*/ 2147483647 w 336"/>
              <a:gd name="T3" fmla="*/ 2147483647 h 810"/>
              <a:gd name="T4" fmla="*/ 2147483647 w 336"/>
              <a:gd name="T5" fmla="*/ 2147483647 h 810"/>
              <a:gd name="T6" fmla="*/ 2147483647 w 336"/>
              <a:gd name="T7" fmla="*/ 2147483647 h 810"/>
              <a:gd name="T8" fmla="*/ 2147483647 w 336"/>
              <a:gd name="T9" fmla="*/ 2147483647 h 810"/>
              <a:gd name="T10" fmla="*/ 2147483647 w 336"/>
              <a:gd name="T11" fmla="*/ 2147483647 h 810"/>
              <a:gd name="T12" fmla="*/ 2147483647 w 336"/>
              <a:gd name="T13" fmla="*/ 2147483647 h 810"/>
              <a:gd name="T14" fmla="*/ 2147483647 w 336"/>
              <a:gd name="T15" fmla="*/ 2147483647 h 810"/>
              <a:gd name="T16" fmla="*/ 2147483647 w 336"/>
              <a:gd name="T17" fmla="*/ 2147483647 h 810"/>
              <a:gd name="T18" fmla="*/ 2147483647 w 336"/>
              <a:gd name="T19" fmla="*/ 2147483647 h 810"/>
              <a:gd name="T20" fmla="*/ 2147483647 w 336"/>
              <a:gd name="T21" fmla="*/ 2147483647 h 810"/>
              <a:gd name="T22" fmla="*/ 2147483647 w 336"/>
              <a:gd name="T23" fmla="*/ 2147483647 h 810"/>
              <a:gd name="T24" fmla="*/ 2147483647 w 336"/>
              <a:gd name="T25" fmla="*/ 2147483647 h 810"/>
              <a:gd name="T26" fmla="*/ 2147483647 w 336"/>
              <a:gd name="T27" fmla="*/ 2147483647 h 810"/>
              <a:gd name="T28" fmla="*/ 2147483647 w 336"/>
              <a:gd name="T29" fmla="*/ 2147483647 h 810"/>
              <a:gd name="T30" fmla="*/ 2147483647 w 336"/>
              <a:gd name="T31" fmla="*/ 2147483647 h 810"/>
              <a:gd name="T32" fmla="*/ 2147483647 w 336"/>
              <a:gd name="T33" fmla="*/ 2147483647 h 810"/>
              <a:gd name="T34" fmla="*/ 2147483647 w 336"/>
              <a:gd name="T35" fmla="*/ 2147483647 h 810"/>
              <a:gd name="T36" fmla="*/ 2147483647 w 336"/>
              <a:gd name="T37" fmla="*/ 2147483647 h 810"/>
              <a:gd name="T38" fmla="*/ 2147483647 w 336"/>
              <a:gd name="T39" fmla="*/ 2147483647 h 810"/>
              <a:gd name="T40" fmla="*/ 2147483647 w 336"/>
              <a:gd name="T41" fmla="*/ 2147483647 h 810"/>
              <a:gd name="T42" fmla="*/ 2147483647 w 336"/>
              <a:gd name="T43" fmla="*/ 2147483647 h 810"/>
              <a:gd name="T44" fmla="*/ 2147483647 w 336"/>
              <a:gd name="T45" fmla="*/ 2147483647 h 810"/>
              <a:gd name="T46" fmla="*/ 2147483647 w 336"/>
              <a:gd name="T47" fmla="*/ 2147483647 h 810"/>
              <a:gd name="T48" fmla="*/ 2147483647 w 336"/>
              <a:gd name="T49" fmla="*/ 2147483647 h 810"/>
              <a:gd name="T50" fmla="*/ 2147483647 w 336"/>
              <a:gd name="T51" fmla="*/ 2147483647 h 810"/>
              <a:gd name="T52" fmla="*/ 2147483647 w 336"/>
              <a:gd name="T53" fmla="*/ 2147483647 h 810"/>
              <a:gd name="T54" fmla="*/ 2147483647 w 336"/>
              <a:gd name="T55" fmla="*/ 2147483647 h 810"/>
              <a:gd name="T56" fmla="*/ 2147483647 w 336"/>
              <a:gd name="T57" fmla="*/ 2147483647 h 810"/>
              <a:gd name="T58" fmla="*/ 2147483647 w 336"/>
              <a:gd name="T59" fmla="*/ 2147483647 h 810"/>
              <a:gd name="T60" fmla="*/ 2147483647 w 336"/>
              <a:gd name="T61" fmla="*/ 2147483647 h 810"/>
              <a:gd name="T62" fmla="*/ 2147483647 w 336"/>
              <a:gd name="T63" fmla="*/ 2147483647 h 810"/>
              <a:gd name="T64" fmla="*/ 2147483647 w 336"/>
              <a:gd name="T65" fmla="*/ 2147483647 h 810"/>
              <a:gd name="T66" fmla="*/ 2147483647 w 336"/>
              <a:gd name="T67" fmla="*/ 2147483647 h 810"/>
              <a:gd name="T68" fmla="*/ 2147483647 w 336"/>
              <a:gd name="T69" fmla="*/ 2147483647 h 810"/>
              <a:gd name="T70" fmla="*/ 2147483647 w 336"/>
              <a:gd name="T71" fmla="*/ 2147483647 h 810"/>
              <a:gd name="T72" fmla="*/ 2147483647 w 336"/>
              <a:gd name="T73" fmla="*/ 2147483647 h 810"/>
              <a:gd name="T74" fmla="*/ 2147483647 w 336"/>
              <a:gd name="T75" fmla="*/ 2147483647 h 810"/>
              <a:gd name="T76" fmla="*/ 2147483647 w 336"/>
              <a:gd name="T77" fmla="*/ 2147483647 h 810"/>
              <a:gd name="T78" fmla="*/ 2147483647 w 336"/>
              <a:gd name="T79" fmla="*/ 2147483647 h 810"/>
              <a:gd name="T80" fmla="*/ 2147483647 w 336"/>
              <a:gd name="T81" fmla="*/ 2147483647 h 810"/>
              <a:gd name="T82" fmla="*/ 2147483647 w 336"/>
              <a:gd name="T83" fmla="*/ 2147483647 h 810"/>
              <a:gd name="T84" fmla="*/ 2147483647 w 336"/>
              <a:gd name="T85" fmla="*/ 2147483647 h 810"/>
              <a:gd name="T86" fmla="*/ 2147483647 w 336"/>
              <a:gd name="T87" fmla="*/ 2147483647 h 810"/>
              <a:gd name="T88" fmla="*/ 2147483647 w 336"/>
              <a:gd name="T89" fmla="*/ 2147483647 h 810"/>
              <a:gd name="T90" fmla="*/ 2147483647 w 336"/>
              <a:gd name="T91" fmla="*/ 2147483647 h 810"/>
              <a:gd name="T92" fmla="*/ 2147483647 w 336"/>
              <a:gd name="T93" fmla="*/ 2147483647 h 810"/>
              <a:gd name="T94" fmla="*/ 2147483647 w 336"/>
              <a:gd name="T95" fmla="*/ 2147483647 h 810"/>
              <a:gd name="T96" fmla="*/ 2147483647 w 336"/>
              <a:gd name="T97" fmla="*/ 2147483647 h 810"/>
              <a:gd name="T98" fmla="*/ 2147483647 w 336"/>
              <a:gd name="T99" fmla="*/ 2147483647 h 810"/>
              <a:gd name="T100" fmla="*/ 2147483647 w 336"/>
              <a:gd name="T101" fmla="*/ 2147483647 h 810"/>
              <a:gd name="T102" fmla="*/ 2147483647 w 336"/>
              <a:gd name="T103" fmla="*/ 2147483647 h 810"/>
              <a:gd name="T104" fmla="*/ 2147483647 w 336"/>
              <a:gd name="T105" fmla="*/ 2147483647 h 810"/>
              <a:gd name="T106" fmla="*/ 2147483647 w 336"/>
              <a:gd name="T107" fmla="*/ 2147483647 h 810"/>
              <a:gd name="T108" fmla="*/ 2147483647 w 336"/>
              <a:gd name="T109" fmla="*/ 2147483647 h 810"/>
              <a:gd name="T110" fmla="*/ 2147483647 w 336"/>
              <a:gd name="T111" fmla="*/ 2147483647 h 810"/>
              <a:gd name="T112" fmla="*/ 2147483647 w 336"/>
              <a:gd name="T113" fmla="*/ 2147483647 h 8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6"/>
              <a:gd name="T172" fmla="*/ 0 h 810"/>
              <a:gd name="T173" fmla="*/ 336 w 336"/>
              <a:gd name="T174" fmla="*/ 810 h 8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6" h="810">
                <a:moveTo>
                  <a:pt x="30" y="6"/>
                </a:moveTo>
                <a:lnTo>
                  <a:pt x="86" y="55"/>
                </a:lnTo>
                <a:lnTo>
                  <a:pt x="140" y="105"/>
                </a:lnTo>
                <a:lnTo>
                  <a:pt x="191" y="155"/>
                </a:lnTo>
                <a:lnTo>
                  <a:pt x="215" y="180"/>
                </a:lnTo>
                <a:lnTo>
                  <a:pt x="238" y="205"/>
                </a:lnTo>
                <a:lnTo>
                  <a:pt x="258" y="231"/>
                </a:lnTo>
                <a:lnTo>
                  <a:pt x="277" y="256"/>
                </a:lnTo>
                <a:lnTo>
                  <a:pt x="294" y="282"/>
                </a:lnTo>
                <a:lnTo>
                  <a:pt x="308" y="307"/>
                </a:lnTo>
                <a:lnTo>
                  <a:pt x="319" y="333"/>
                </a:lnTo>
                <a:lnTo>
                  <a:pt x="328" y="360"/>
                </a:lnTo>
                <a:lnTo>
                  <a:pt x="334" y="386"/>
                </a:lnTo>
                <a:lnTo>
                  <a:pt x="336" y="413"/>
                </a:lnTo>
                <a:lnTo>
                  <a:pt x="334" y="440"/>
                </a:lnTo>
                <a:lnTo>
                  <a:pt x="329" y="467"/>
                </a:lnTo>
                <a:lnTo>
                  <a:pt x="320" y="494"/>
                </a:lnTo>
                <a:lnTo>
                  <a:pt x="308" y="520"/>
                </a:lnTo>
                <a:lnTo>
                  <a:pt x="294" y="546"/>
                </a:lnTo>
                <a:lnTo>
                  <a:pt x="278" y="572"/>
                </a:lnTo>
                <a:lnTo>
                  <a:pt x="259" y="598"/>
                </a:lnTo>
                <a:lnTo>
                  <a:pt x="238" y="623"/>
                </a:lnTo>
                <a:lnTo>
                  <a:pt x="216" y="648"/>
                </a:lnTo>
                <a:lnTo>
                  <a:pt x="192" y="673"/>
                </a:lnTo>
                <a:lnTo>
                  <a:pt x="153" y="710"/>
                </a:lnTo>
                <a:cubicBezTo>
                  <a:pt x="146" y="716"/>
                  <a:pt x="136" y="716"/>
                  <a:pt x="130" y="709"/>
                </a:cubicBezTo>
                <a:cubicBezTo>
                  <a:pt x="123" y="702"/>
                  <a:pt x="124" y="692"/>
                  <a:pt x="130" y="685"/>
                </a:cubicBezTo>
                <a:lnTo>
                  <a:pt x="168" y="650"/>
                </a:lnTo>
                <a:lnTo>
                  <a:pt x="191" y="626"/>
                </a:lnTo>
                <a:lnTo>
                  <a:pt x="212" y="602"/>
                </a:lnTo>
                <a:lnTo>
                  <a:pt x="232" y="578"/>
                </a:lnTo>
                <a:lnTo>
                  <a:pt x="250" y="554"/>
                </a:lnTo>
                <a:lnTo>
                  <a:pt x="265" y="530"/>
                </a:lnTo>
                <a:lnTo>
                  <a:pt x="278" y="507"/>
                </a:lnTo>
                <a:lnTo>
                  <a:pt x="288" y="484"/>
                </a:lnTo>
                <a:lnTo>
                  <a:pt x="296" y="461"/>
                </a:lnTo>
                <a:lnTo>
                  <a:pt x="301" y="438"/>
                </a:lnTo>
                <a:lnTo>
                  <a:pt x="302" y="416"/>
                </a:lnTo>
                <a:lnTo>
                  <a:pt x="301" y="393"/>
                </a:lnTo>
                <a:lnTo>
                  <a:pt x="296" y="370"/>
                </a:lnTo>
                <a:lnTo>
                  <a:pt x="289" y="347"/>
                </a:lnTo>
                <a:lnTo>
                  <a:pt x="279" y="323"/>
                </a:lnTo>
                <a:lnTo>
                  <a:pt x="266" y="300"/>
                </a:lnTo>
                <a:lnTo>
                  <a:pt x="250" y="276"/>
                </a:lnTo>
                <a:lnTo>
                  <a:pt x="233" y="252"/>
                </a:lnTo>
                <a:lnTo>
                  <a:pt x="213" y="228"/>
                </a:lnTo>
                <a:lnTo>
                  <a:pt x="191" y="203"/>
                </a:lnTo>
                <a:lnTo>
                  <a:pt x="168" y="179"/>
                </a:lnTo>
                <a:lnTo>
                  <a:pt x="118" y="130"/>
                </a:lnTo>
                <a:lnTo>
                  <a:pt x="64" y="80"/>
                </a:lnTo>
                <a:lnTo>
                  <a:pt x="8" y="31"/>
                </a:lnTo>
                <a:cubicBezTo>
                  <a:pt x="1" y="25"/>
                  <a:pt x="0" y="14"/>
                  <a:pt x="6" y="7"/>
                </a:cubicBezTo>
                <a:cubicBezTo>
                  <a:pt x="13" y="1"/>
                  <a:pt x="23" y="0"/>
                  <a:pt x="30" y="6"/>
                </a:cubicBezTo>
                <a:close/>
                <a:moveTo>
                  <a:pt x="211" y="724"/>
                </a:moveTo>
                <a:lnTo>
                  <a:pt x="19" y="810"/>
                </a:lnTo>
                <a:lnTo>
                  <a:pt x="121" y="626"/>
                </a:lnTo>
                <a:lnTo>
                  <a:pt x="211" y="724"/>
                </a:lnTo>
                <a:close/>
              </a:path>
            </a:pathLst>
          </a:custGeom>
          <a:solidFill>
            <a:schemeClr val="tx2">
              <a:lumMod val="60000"/>
              <a:lumOff val="40000"/>
            </a:schemeClr>
          </a:solidFill>
          <a:ln w="1588">
            <a:solidFill>
              <a:schemeClr val="tx2">
                <a:lumMod val="60000"/>
                <a:lumOff val="40000"/>
              </a:schemeClr>
            </a:solidFill>
            <a:bevel/>
            <a:headEnd/>
            <a:tailEnd/>
          </a:ln>
        </p:spPr>
        <p:txBody>
          <a:bodyPr/>
          <a:lstStyle/>
          <a:p>
            <a:endParaRPr lang="zh-CN" altLang="en-US">
              <a:solidFill>
                <a:schemeClr val="accent3">
                  <a:lumMod val="75000"/>
                </a:schemeClr>
              </a:solidFill>
              <a:ea typeface="宋体" pitchFamily="2" charset="-122"/>
            </a:endParaRPr>
          </a:p>
        </p:txBody>
      </p:sp>
      <p:grpSp>
        <p:nvGrpSpPr>
          <p:cNvPr id="5" name="Group 185"/>
          <p:cNvGrpSpPr>
            <a:grpSpLocks/>
          </p:cNvGrpSpPr>
          <p:nvPr/>
        </p:nvGrpSpPr>
        <p:grpSpPr bwMode="auto">
          <a:xfrm>
            <a:off x="1233488" y="3994150"/>
            <a:ext cx="641350" cy="1714500"/>
            <a:chOff x="830" y="2328"/>
            <a:chExt cx="404" cy="1080"/>
          </a:xfrm>
          <a:solidFill>
            <a:srgbClr val="C00000"/>
          </a:solidFill>
        </p:grpSpPr>
        <p:sp>
          <p:nvSpPr>
            <p:cNvPr id="43167" name="Freeform 120"/>
            <p:cNvSpPr>
              <a:spLocks noEditPoints="1"/>
            </p:cNvSpPr>
            <p:nvPr/>
          </p:nvSpPr>
          <p:spPr bwMode="auto">
            <a:xfrm>
              <a:off x="841" y="2328"/>
              <a:ext cx="367" cy="114"/>
            </a:xfrm>
            <a:custGeom>
              <a:avLst/>
              <a:gdLst>
                <a:gd name="T0" fmla="*/ 0 w 4207"/>
                <a:gd name="T1" fmla="*/ 0 h 1307"/>
                <a:gd name="T2" fmla="*/ 0 w 4207"/>
                <a:gd name="T3" fmla="*/ 0 h 1307"/>
                <a:gd name="T4" fmla="*/ 0 w 4207"/>
                <a:gd name="T5" fmla="*/ 0 h 1307"/>
                <a:gd name="T6" fmla="*/ 0 w 4207"/>
                <a:gd name="T7" fmla="*/ 0 h 1307"/>
                <a:gd name="T8" fmla="*/ 0 w 4207"/>
                <a:gd name="T9" fmla="*/ 0 h 1307"/>
                <a:gd name="T10" fmla="*/ 0 w 4207"/>
                <a:gd name="T11" fmla="*/ 0 h 1307"/>
                <a:gd name="T12" fmla="*/ 0 w 4207"/>
                <a:gd name="T13" fmla="*/ 0 h 1307"/>
                <a:gd name="T14" fmla="*/ 0 w 4207"/>
                <a:gd name="T15" fmla="*/ 0 h 1307"/>
                <a:gd name="T16" fmla="*/ 0 w 4207"/>
                <a:gd name="T17" fmla="*/ 0 h 1307"/>
                <a:gd name="T18" fmla="*/ 0 w 4207"/>
                <a:gd name="T19" fmla="*/ 0 h 1307"/>
                <a:gd name="T20" fmla="*/ 0 w 4207"/>
                <a:gd name="T21" fmla="*/ 0 h 1307"/>
                <a:gd name="T22" fmla="*/ 0 w 4207"/>
                <a:gd name="T23" fmla="*/ 0 h 1307"/>
                <a:gd name="T24" fmla="*/ 0 w 4207"/>
                <a:gd name="T25" fmla="*/ 0 h 1307"/>
                <a:gd name="T26" fmla="*/ 0 w 4207"/>
                <a:gd name="T27" fmla="*/ 0 h 1307"/>
                <a:gd name="T28" fmla="*/ 0 w 4207"/>
                <a:gd name="T29" fmla="*/ 0 h 1307"/>
                <a:gd name="T30" fmla="*/ 0 w 4207"/>
                <a:gd name="T31" fmla="*/ 0 h 1307"/>
                <a:gd name="T32" fmla="*/ 0 w 4207"/>
                <a:gd name="T33" fmla="*/ 0 h 1307"/>
                <a:gd name="T34" fmla="*/ 0 w 4207"/>
                <a:gd name="T35" fmla="*/ 0 h 1307"/>
                <a:gd name="T36" fmla="*/ 0 w 4207"/>
                <a:gd name="T37" fmla="*/ 0 h 1307"/>
                <a:gd name="T38" fmla="*/ 0 w 4207"/>
                <a:gd name="T39" fmla="*/ 0 h 1307"/>
                <a:gd name="T40" fmla="*/ 0 w 4207"/>
                <a:gd name="T41" fmla="*/ 0 h 1307"/>
                <a:gd name="T42" fmla="*/ 0 w 4207"/>
                <a:gd name="T43" fmla="*/ 0 h 1307"/>
                <a:gd name="T44" fmla="*/ 0 w 4207"/>
                <a:gd name="T45" fmla="*/ 0 h 1307"/>
                <a:gd name="T46" fmla="*/ 0 w 4207"/>
                <a:gd name="T47" fmla="*/ 0 h 1307"/>
                <a:gd name="T48" fmla="*/ 0 w 4207"/>
                <a:gd name="T49" fmla="*/ 0 h 1307"/>
                <a:gd name="T50" fmla="*/ 0 w 4207"/>
                <a:gd name="T51" fmla="*/ 0 h 1307"/>
                <a:gd name="T52" fmla="*/ 0 w 4207"/>
                <a:gd name="T53" fmla="*/ 0 h 1307"/>
                <a:gd name="T54" fmla="*/ 0 w 4207"/>
                <a:gd name="T55" fmla="*/ 0 h 1307"/>
                <a:gd name="T56" fmla="*/ 0 w 4207"/>
                <a:gd name="T57" fmla="*/ 0 h 1307"/>
                <a:gd name="T58" fmla="*/ 0 w 4207"/>
                <a:gd name="T59" fmla="*/ 0 h 1307"/>
                <a:gd name="T60" fmla="*/ 0 w 4207"/>
                <a:gd name="T61" fmla="*/ 0 h 1307"/>
                <a:gd name="T62" fmla="*/ 0 w 4207"/>
                <a:gd name="T63" fmla="*/ 0 h 13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07"/>
                <a:gd name="T97" fmla="*/ 0 h 1307"/>
                <a:gd name="T98" fmla="*/ 4207 w 4207"/>
                <a:gd name="T99" fmla="*/ 1307 h 13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07" h="1307">
                  <a:moveTo>
                    <a:pt x="92" y="10"/>
                  </a:moveTo>
                  <a:lnTo>
                    <a:pt x="477" y="122"/>
                  </a:lnTo>
                  <a:cubicBezTo>
                    <a:pt x="512" y="132"/>
                    <a:pt x="532" y="169"/>
                    <a:pt x="522" y="204"/>
                  </a:cubicBezTo>
                  <a:cubicBezTo>
                    <a:pt x="512" y="240"/>
                    <a:pt x="475" y="260"/>
                    <a:pt x="439" y="250"/>
                  </a:cubicBezTo>
                  <a:lnTo>
                    <a:pt x="55" y="138"/>
                  </a:lnTo>
                  <a:cubicBezTo>
                    <a:pt x="20" y="128"/>
                    <a:pt x="0" y="91"/>
                    <a:pt x="10" y="56"/>
                  </a:cubicBezTo>
                  <a:cubicBezTo>
                    <a:pt x="20" y="20"/>
                    <a:pt x="57" y="0"/>
                    <a:pt x="92" y="10"/>
                  </a:cubicBezTo>
                  <a:close/>
                  <a:moveTo>
                    <a:pt x="989" y="270"/>
                  </a:moveTo>
                  <a:lnTo>
                    <a:pt x="1373" y="382"/>
                  </a:lnTo>
                  <a:cubicBezTo>
                    <a:pt x="1408" y="392"/>
                    <a:pt x="1429" y="429"/>
                    <a:pt x="1418" y="464"/>
                  </a:cubicBezTo>
                  <a:cubicBezTo>
                    <a:pt x="1408" y="500"/>
                    <a:pt x="1371" y="520"/>
                    <a:pt x="1336" y="510"/>
                  </a:cubicBezTo>
                  <a:lnTo>
                    <a:pt x="952" y="398"/>
                  </a:lnTo>
                  <a:cubicBezTo>
                    <a:pt x="916" y="388"/>
                    <a:pt x="896" y="351"/>
                    <a:pt x="906" y="316"/>
                  </a:cubicBezTo>
                  <a:cubicBezTo>
                    <a:pt x="916" y="280"/>
                    <a:pt x="953" y="260"/>
                    <a:pt x="989" y="270"/>
                  </a:cubicBezTo>
                  <a:close/>
                  <a:moveTo>
                    <a:pt x="1885" y="531"/>
                  </a:moveTo>
                  <a:lnTo>
                    <a:pt x="2269" y="642"/>
                  </a:lnTo>
                  <a:cubicBezTo>
                    <a:pt x="2305" y="652"/>
                    <a:pt x="2325" y="689"/>
                    <a:pt x="2315" y="725"/>
                  </a:cubicBezTo>
                  <a:cubicBezTo>
                    <a:pt x="2304" y="760"/>
                    <a:pt x="2267" y="780"/>
                    <a:pt x="2232" y="770"/>
                  </a:cubicBezTo>
                  <a:lnTo>
                    <a:pt x="1848" y="659"/>
                  </a:lnTo>
                  <a:cubicBezTo>
                    <a:pt x="1812" y="648"/>
                    <a:pt x="1792" y="611"/>
                    <a:pt x="1802" y="576"/>
                  </a:cubicBezTo>
                  <a:cubicBezTo>
                    <a:pt x="1813" y="541"/>
                    <a:pt x="1850" y="520"/>
                    <a:pt x="1885" y="531"/>
                  </a:cubicBezTo>
                  <a:close/>
                  <a:moveTo>
                    <a:pt x="2781" y="791"/>
                  </a:moveTo>
                  <a:lnTo>
                    <a:pt x="3165" y="902"/>
                  </a:lnTo>
                  <a:cubicBezTo>
                    <a:pt x="3201" y="913"/>
                    <a:pt x="3221" y="950"/>
                    <a:pt x="3211" y="985"/>
                  </a:cubicBezTo>
                  <a:cubicBezTo>
                    <a:pt x="3201" y="1020"/>
                    <a:pt x="3164" y="1041"/>
                    <a:pt x="3128" y="1030"/>
                  </a:cubicBezTo>
                  <a:lnTo>
                    <a:pt x="2744" y="919"/>
                  </a:lnTo>
                  <a:cubicBezTo>
                    <a:pt x="2709" y="909"/>
                    <a:pt x="2688" y="872"/>
                    <a:pt x="2699" y="836"/>
                  </a:cubicBezTo>
                  <a:cubicBezTo>
                    <a:pt x="2709" y="801"/>
                    <a:pt x="2746" y="781"/>
                    <a:pt x="2781" y="791"/>
                  </a:cubicBezTo>
                  <a:close/>
                  <a:moveTo>
                    <a:pt x="3513" y="795"/>
                  </a:moveTo>
                  <a:lnTo>
                    <a:pt x="4207" y="1274"/>
                  </a:lnTo>
                  <a:lnTo>
                    <a:pt x="3365" y="1307"/>
                  </a:lnTo>
                  <a:lnTo>
                    <a:pt x="3513" y="795"/>
                  </a:lnTo>
                  <a:close/>
                </a:path>
              </a:pathLst>
            </a:custGeom>
            <a:grpFill/>
            <a:ln w="1588">
              <a:solidFill>
                <a:srgbClr val="C00000"/>
              </a:solidFill>
              <a:bevel/>
              <a:headEnd/>
              <a:tailEnd/>
            </a:ln>
          </p:spPr>
          <p:txBody>
            <a:bodyPr/>
            <a:lstStyle/>
            <a:p>
              <a:endParaRPr lang="zh-CN" altLang="en-US">
                <a:solidFill>
                  <a:schemeClr val="accent3">
                    <a:lumMod val="75000"/>
                  </a:schemeClr>
                </a:solidFill>
                <a:ea typeface="宋体" pitchFamily="2" charset="-122"/>
              </a:endParaRPr>
            </a:p>
          </p:txBody>
        </p:sp>
        <p:sp>
          <p:nvSpPr>
            <p:cNvPr id="43168" name="Freeform 122"/>
            <p:cNvSpPr>
              <a:spLocks noEditPoints="1"/>
            </p:cNvSpPr>
            <p:nvPr/>
          </p:nvSpPr>
          <p:spPr bwMode="auto">
            <a:xfrm>
              <a:off x="830" y="2496"/>
              <a:ext cx="384" cy="912"/>
            </a:xfrm>
            <a:custGeom>
              <a:avLst/>
              <a:gdLst>
                <a:gd name="T0" fmla="*/ 0 w 3726"/>
                <a:gd name="T1" fmla="*/ 0 h 5843"/>
                <a:gd name="T2" fmla="*/ 0 w 3726"/>
                <a:gd name="T3" fmla="*/ 0 h 5843"/>
                <a:gd name="T4" fmla="*/ 0 w 3726"/>
                <a:gd name="T5" fmla="*/ 0 h 5843"/>
                <a:gd name="T6" fmla="*/ 0 w 3726"/>
                <a:gd name="T7" fmla="*/ 0 h 5843"/>
                <a:gd name="T8" fmla="*/ 0 w 3726"/>
                <a:gd name="T9" fmla="*/ 0 h 5843"/>
                <a:gd name="T10" fmla="*/ 0 w 3726"/>
                <a:gd name="T11" fmla="*/ 0 h 5843"/>
                <a:gd name="T12" fmla="*/ 0 w 3726"/>
                <a:gd name="T13" fmla="*/ 0 h 5843"/>
                <a:gd name="T14" fmla="*/ 0 w 3726"/>
                <a:gd name="T15" fmla="*/ 0 h 5843"/>
                <a:gd name="T16" fmla="*/ 0 w 3726"/>
                <a:gd name="T17" fmla="*/ 0 h 5843"/>
                <a:gd name="T18" fmla="*/ 0 w 3726"/>
                <a:gd name="T19" fmla="*/ 0 h 5843"/>
                <a:gd name="T20" fmla="*/ 0 w 3726"/>
                <a:gd name="T21" fmla="*/ 0 h 5843"/>
                <a:gd name="T22" fmla="*/ 0 w 3726"/>
                <a:gd name="T23" fmla="*/ 0 h 5843"/>
                <a:gd name="T24" fmla="*/ 0 w 3726"/>
                <a:gd name="T25" fmla="*/ 0 h 5843"/>
                <a:gd name="T26" fmla="*/ 0 w 3726"/>
                <a:gd name="T27" fmla="*/ 0 h 5843"/>
                <a:gd name="T28" fmla="*/ 0 w 3726"/>
                <a:gd name="T29" fmla="*/ 0 h 5843"/>
                <a:gd name="T30" fmla="*/ 0 w 3726"/>
                <a:gd name="T31" fmla="*/ 0 h 5843"/>
                <a:gd name="T32" fmla="*/ 0 w 3726"/>
                <a:gd name="T33" fmla="*/ 0 h 5843"/>
                <a:gd name="T34" fmla="*/ 0 w 3726"/>
                <a:gd name="T35" fmla="*/ 0 h 5843"/>
                <a:gd name="T36" fmla="*/ 0 w 3726"/>
                <a:gd name="T37" fmla="*/ 0 h 5843"/>
                <a:gd name="T38" fmla="*/ 0 w 3726"/>
                <a:gd name="T39" fmla="*/ 0 h 5843"/>
                <a:gd name="T40" fmla="*/ 0 w 3726"/>
                <a:gd name="T41" fmla="*/ 0 h 5843"/>
                <a:gd name="T42" fmla="*/ 0 w 3726"/>
                <a:gd name="T43" fmla="*/ 0 h 5843"/>
                <a:gd name="T44" fmla="*/ 0 w 3726"/>
                <a:gd name="T45" fmla="*/ 0 h 5843"/>
                <a:gd name="T46" fmla="*/ 0 w 3726"/>
                <a:gd name="T47" fmla="*/ 0 h 5843"/>
                <a:gd name="T48" fmla="*/ 0 w 3726"/>
                <a:gd name="T49" fmla="*/ 0 h 5843"/>
                <a:gd name="T50" fmla="*/ 0 w 3726"/>
                <a:gd name="T51" fmla="*/ 0 h 5843"/>
                <a:gd name="T52" fmla="*/ 0 w 3726"/>
                <a:gd name="T53" fmla="*/ 0 h 5843"/>
                <a:gd name="T54" fmla="*/ 0 w 3726"/>
                <a:gd name="T55" fmla="*/ 0 h 5843"/>
                <a:gd name="T56" fmla="*/ 0 w 3726"/>
                <a:gd name="T57" fmla="*/ 0 h 5843"/>
                <a:gd name="T58" fmla="*/ 0 w 3726"/>
                <a:gd name="T59" fmla="*/ 0 h 5843"/>
                <a:gd name="T60" fmla="*/ 0 w 3726"/>
                <a:gd name="T61" fmla="*/ 0 h 5843"/>
                <a:gd name="T62" fmla="*/ 0 w 3726"/>
                <a:gd name="T63" fmla="*/ 0 h 5843"/>
                <a:gd name="T64" fmla="*/ 0 w 3726"/>
                <a:gd name="T65" fmla="*/ 0 h 5843"/>
                <a:gd name="T66" fmla="*/ 0 w 3726"/>
                <a:gd name="T67" fmla="*/ 0 h 5843"/>
                <a:gd name="T68" fmla="*/ 0 w 3726"/>
                <a:gd name="T69" fmla="*/ 0 h 5843"/>
                <a:gd name="T70" fmla="*/ 0 w 3726"/>
                <a:gd name="T71" fmla="*/ 0 h 5843"/>
                <a:gd name="T72" fmla="*/ 0 w 3726"/>
                <a:gd name="T73" fmla="*/ 0 h 5843"/>
                <a:gd name="T74" fmla="*/ 0 w 3726"/>
                <a:gd name="T75" fmla="*/ 0 h 5843"/>
                <a:gd name="T76" fmla="*/ 0 w 3726"/>
                <a:gd name="T77" fmla="*/ 0 h 5843"/>
                <a:gd name="T78" fmla="*/ 0 w 3726"/>
                <a:gd name="T79" fmla="*/ 0 h 5843"/>
                <a:gd name="T80" fmla="*/ 0 w 3726"/>
                <a:gd name="T81" fmla="*/ 0 h 5843"/>
                <a:gd name="T82" fmla="*/ 0 w 3726"/>
                <a:gd name="T83" fmla="*/ 0 h 5843"/>
                <a:gd name="T84" fmla="*/ 0 w 3726"/>
                <a:gd name="T85" fmla="*/ 0 h 5843"/>
                <a:gd name="T86" fmla="*/ 0 w 3726"/>
                <a:gd name="T87" fmla="*/ 0 h 5843"/>
                <a:gd name="T88" fmla="*/ 0 w 3726"/>
                <a:gd name="T89" fmla="*/ 0 h 5843"/>
                <a:gd name="T90" fmla="*/ 0 w 3726"/>
                <a:gd name="T91" fmla="*/ 0 h 5843"/>
                <a:gd name="T92" fmla="*/ 0 w 3726"/>
                <a:gd name="T93" fmla="*/ 0 h 5843"/>
                <a:gd name="T94" fmla="*/ 0 w 3726"/>
                <a:gd name="T95" fmla="*/ 0 h 5843"/>
                <a:gd name="T96" fmla="*/ 0 w 3726"/>
                <a:gd name="T97" fmla="*/ 0 h 5843"/>
                <a:gd name="T98" fmla="*/ 0 w 3726"/>
                <a:gd name="T99" fmla="*/ 0 h 5843"/>
                <a:gd name="T100" fmla="*/ 0 w 3726"/>
                <a:gd name="T101" fmla="*/ 0 h 5843"/>
                <a:gd name="T102" fmla="*/ 0 w 3726"/>
                <a:gd name="T103" fmla="*/ 0 h 5843"/>
                <a:gd name="T104" fmla="*/ 0 w 3726"/>
                <a:gd name="T105" fmla="*/ 0 h 58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26"/>
                <a:gd name="T160" fmla="*/ 0 h 5843"/>
                <a:gd name="T161" fmla="*/ 3726 w 3726"/>
                <a:gd name="T162" fmla="*/ 5843 h 58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26" h="5843">
                  <a:moveTo>
                    <a:pt x="3706" y="112"/>
                  </a:moveTo>
                  <a:lnTo>
                    <a:pt x="3492" y="450"/>
                  </a:lnTo>
                  <a:cubicBezTo>
                    <a:pt x="3473" y="481"/>
                    <a:pt x="3431" y="490"/>
                    <a:pt x="3400" y="471"/>
                  </a:cubicBezTo>
                  <a:cubicBezTo>
                    <a:pt x="3369" y="451"/>
                    <a:pt x="3360" y="410"/>
                    <a:pt x="3380" y="379"/>
                  </a:cubicBezTo>
                  <a:lnTo>
                    <a:pt x="3593" y="41"/>
                  </a:lnTo>
                  <a:cubicBezTo>
                    <a:pt x="3613" y="10"/>
                    <a:pt x="3654" y="0"/>
                    <a:pt x="3685" y="20"/>
                  </a:cubicBezTo>
                  <a:cubicBezTo>
                    <a:pt x="3717" y="40"/>
                    <a:pt x="3726" y="81"/>
                    <a:pt x="3706" y="112"/>
                  </a:cubicBezTo>
                  <a:close/>
                  <a:moveTo>
                    <a:pt x="3207" y="901"/>
                  </a:moveTo>
                  <a:lnTo>
                    <a:pt x="2993" y="1239"/>
                  </a:lnTo>
                  <a:cubicBezTo>
                    <a:pt x="2973" y="1270"/>
                    <a:pt x="2932" y="1279"/>
                    <a:pt x="2901" y="1259"/>
                  </a:cubicBezTo>
                  <a:cubicBezTo>
                    <a:pt x="2870" y="1240"/>
                    <a:pt x="2861" y="1199"/>
                    <a:pt x="2880" y="1167"/>
                  </a:cubicBezTo>
                  <a:lnTo>
                    <a:pt x="3094" y="829"/>
                  </a:lnTo>
                  <a:cubicBezTo>
                    <a:pt x="3114" y="798"/>
                    <a:pt x="3155" y="789"/>
                    <a:pt x="3186" y="809"/>
                  </a:cubicBezTo>
                  <a:cubicBezTo>
                    <a:pt x="3217" y="828"/>
                    <a:pt x="3227" y="870"/>
                    <a:pt x="3207" y="901"/>
                  </a:cubicBezTo>
                  <a:close/>
                  <a:moveTo>
                    <a:pt x="2708" y="1689"/>
                  </a:moveTo>
                  <a:lnTo>
                    <a:pt x="2494" y="2027"/>
                  </a:lnTo>
                  <a:cubicBezTo>
                    <a:pt x="2474" y="2058"/>
                    <a:pt x="2433" y="2068"/>
                    <a:pt x="2402" y="2048"/>
                  </a:cubicBezTo>
                  <a:cubicBezTo>
                    <a:pt x="2371" y="2028"/>
                    <a:pt x="2362" y="1987"/>
                    <a:pt x="2381" y="1956"/>
                  </a:cubicBezTo>
                  <a:lnTo>
                    <a:pt x="2595" y="1618"/>
                  </a:lnTo>
                  <a:cubicBezTo>
                    <a:pt x="2615" y="1587"/>
                    <a:pt x="2656" y="1578"/>
                    <a:pt x="2687" y="1597"/>
                  </a:cubicBezTo>
                  <a:cubicBezTo>
                    <a:pt x="2718" y="1617"/>
                    <a:pt x="2727" y="1658"/>
                    <a:pt x="2708" y="1689"/>
                  </a:cubicBezTo>
                  <a:close/>
                  <a:moveTo>
                    <a:pt x="2209" y="2478"/>
                  </a:moveTo>
                  <a:lnTo>
                    <a:pt x="1995" y="2816"/>
                  </a:lnTo>
                  <a:cubicBezTo>
                    <a:pt x="1975" y="2847"/>
                    <a:pt x="1934" y="2856"/>
                    <a:pt x="1903" y="2837"/>
                  </a:cubicBezTo>
                  <a:cubicBezTo>
                    <a:pt x="1872" y="2817"/>
                    <a:pt x="1862" y="2776"/>
                    <a:pt x="1882" y="2745"/>
                  </a:cubicBezTo>
                  <a:lnTo>
                    <a:pt x="2096" y="2407"/>
                  </a:lnTo>
                  <a:cubicBezTo>
                    <a:pt x="2116" y="2376"/>
                    <a:pt x="2157" y="2366"/>
                    <a:pt x="2188" y="2386"/>
                  </a:cubicBezTo>
                  <a:cubicBezTo>
                    <a:pt x="2219" y="2406"/>
                    <a:pt x="2228" y="2447"/>
                    <a:pt x="2209" y="2478"/>
                  </a:cubicBezTo>
                  <a:close/>
                  <a:moveTo>
                    <a:pt x="1709" y="3267"/>
                  </a:moveTo>
                  <a:lnTo>
                    <a:pt x="1496" y="3605"/>
                  </a:lnTo>
                  <a:cubicBezTo>
                    <a:pt x="1476" y="3636"/>
                    <a:pt x="1435" y="3645"/>
                    <a:pt x="1404" y="3625"/>
                  </a:cubicBezTo>
                  <a:cubicBezTo>
                    <a:pt x="1372" y="3606"/>
                    <a:pt x="1363" y="3564"/>
                    <a:pt x="1383" y="3533"/>
                  </a:cubicBezTo>
                  <a:lnTo>
                    <a:pt x="1597" y="3195"/>
                  </a:lnTo>
                  <a:cubicBezTo>
                    <a:pt x="1616" y="3164"/>
                    <a:pt x="1658" y="3155"/>
                    <a:pt x="1689" y="3175"/>
                  </a:cubicBezTo>
                  <a:cubicBezTo>
                    <a:pt x="1720" y="3194"/>
                    <a:pt x="1729" y="3236"/>
                    <a:pt x="1709" y="3267"/>
                  </a:cubicBezTo>
                  <a:close/>
                  <a:moveTo>
                    <a:pt x="1210" y="4055"/>
                  </a:moveTo>
                  <a:lnTo>
                    <a:pt x="996" y="4393"/>
                  </a:lnTo>
                  <a:cubicBezTo>
                    <a:pt x="977" y="4424"/>
                    <a:pt x="935" y="4434"/>
                    <a:pt x="904" y="4414"/>
                  </a:cubicBezTo>
                  <a:cubicBezTo>
                    <a:pt x="873" y="4394"/>
                    <a:pt x="864" y="4353"/>
                    <a:pt x="884" y="4322"/>
                  </a:cubicBezTo>
                  <a:lnTo>
                    <a:pt x="1098" y="3984"/>
                  </a:lnTo>
                  <a:cubicBezTo>
                    <a:pt x="1117" y="3953"/>
                    <a:pt x="1159" y="3944"/>
                    <a:pt x="1190" y="3963"/>
                  </a:cubicBezTo>
                  <a:cubicBezTo>
                    <a:pt x="1221" y="3983"/>
                    <a:pt x="1230" y="4024"/>
                    <a:pt x="1210" y="4055"/>
                  </a:cubicBezTo>
                  <a:close/>
                  <a:moveTo>
                    <a:pt x="711" y="4844"/>
                  </a:moveTo>
                  <a:lnTo>
                    <a:pt x="497" y="5182"/>
                  </a:lnTo>
                  <a:cubicBezTo>
                    <a:pt x="478" y="5213"/>
                    <a:pt x="436" y="5222"/>
                    <a:pt x="405" y="5203"/>
                  </a:cubicBezTo>
                  <a:cubicBezTo>
                    <a:pt x="374" y="5183"/>
                    <a:pt x="365" y="5142"/>
                    <a:pt x="385" y="5111"/>
                  </a:cubicBezTo>
                  <a:lnTo>
                    <a:pt x="598" y="4773"/>
                  </a:lnTo>
                  <a:cubicBezTo>
                    <a:pt x="618" y="4742"/>
                    <a:pt x="659" y="4732"/>
                    <a:pt x="690" y="4752"/>
                  </a:cubicBezTo>
                  <a:cubicBezTo>
                    <a:pt x="722" y="4772"/>
                    <a:pt x="731" y="4813"/>
                    <a:pt x="711" y="4844"/>
                  </a:cubicBezTo>
                  <a:close/>
                  <a:moveTo>
                    <a:pt x="653" y="5310"/>
                  </a:moveTo>
                  <a:lnTo>
                    <a:pt x="0" y="5843"/>
                  </a:lnTo>
                  <a:lnTo>
                    <a:pt x="202" y="5025"/>
                  </a:lnTo>
                  <a:lnTo>
                    <a:pt x="653" y="5310"/>
                  </a:lnTo>
                  <a:close/>
                </a:path>
              </a:pathLst>
            </a:custGeom>
            <a:grpFill/>
            <a:ln w="1588">
              <a:solidFill>
                <a:srgbClr val="C00000"/>
              </a:solidFill>
              <a:bevel/>
              <a:headEnd/>
              <a:tailEnd/>
            </a:ln>
          </p:spPr>
          <p:txBody>
            <a:bodyPr/>
            <a:lstStyle/>
            <a:p>
              <a:endParaRPr lang="zh-CN" altLang="en-US">
                <a:solidFill>
                  <a:schemeClr val="accent3">
                    <a:lumMod val="75000"/>
                  </a:schemeClr>
                </a:solidFill>
                <a:ea typeface="宋体" pitchFamily="2" charset="-122"/>
              </a:endParaRPr>
            </a:p>
          </p:txBody>
        </p:sp>
        <p:sp>
          <p:nvSpPr>
            <p:cNvPr id="43169" name="Freeform 183"/>
            <p:cNvSpPr>
              <a:spLocks noEditPoints="1"/>
            </p:cNvSpPr>
            <p:nvPr/>
          </p:nvSpPr>
          <p:spPr bwMode="auto">
            <a:xfrm>
              <a:off x="847" y="3136"/>
              <a:ext cx="367" cy="114"/>
            </a:xfrm>
            <a:custGeom>
              <a:avLst/>
              <a:gdLst>
                <a:gd name="T0" fmla="*/ 0 w 4207"/>
                <a:gd name="T1" fmla="*/ 0 h 1307"/>
                <a:gd name="T2" fmla="*/ 0 w 4207"/>
                <a:gd name="T3" fmla="*/ 0 h 1307"/>
                <a:gd name="T4" fmla="*/ 0 w 4207"/>
                <a:gd name="T5" fmla="*/ 0 h 1307"/>
                <a:gd name="T6" fmla="*/ 0 w 4207"/>
                <a:gd name="T7" fmla="*/ 0 h 1307"/>
                <a:gd name="T8" fmla="*/ 0 w 4207"/>
                <a:gd name="T9" fmla="*/ 0 h 1307"/>
                <a:gd name="T10" fmla="*/ 0 w 4207"/>
                <a:gd name="T11" fmla="*/ 0 h 1307"/>
                <a:gd name="T12" fmla="*/ 0 w 4207"/>
                <a:gd name="T13" fmla="*/ 0 h 1307"/>
                <a:gd name="T14" fmla="*/ 0 w 4207"/>
                <a:gd name="T15" fmla="*/ 0 h 1307"/>
                <a:gd name="T16" fmla="*/ 0 w 4207"/>
                <a:gd name="T17" fmla="*/ 0 h 1307"/>
                <a:gd name="T18" fmla="*/ 0 w 4207"/>
                <a:gd name="T19" fmla="*/ 0 h 1307"/>
                <a:gd name="T20" fmla="*/ 0 w 4207"/>
                <a:gd name="T21" fmla="*/ 0 h 1307"/>
                <a:gd name="T22" fmla="*/ 0 w 4207"/>
                <a:gd name="T23" fmla="*/ 0 h 1307"/>
                <a:gd name="T24" fmla="*/ 0 w 4207"/>
                <a:gd name="T25" fmla="*/ 0 h 1307"/>
                <a:gd name="T26" fmla="*/ 0 w 4207"/>
                <a:gd name="T27" fmla="*/ 0 h 1307"/>
                <a:gd name="T28" fmla="*/ 0 w 4207"/>
                <a:gd name="T29" fmla="*/ 0 h 1307"/>
                <a:gd name="T30" fmla="*/ 0 w 4207"/>
                <a:gd name="T31" fmla="*/ 0 h 1307"/>
                <a:gd name="T32" fmla="*/ 0 w 4207"/>
                <a:gd name="T33" fmla="*/ 0 h 1307"/>
                <a:gd name="T34" fmla="*/ 0 w 4207"/>
                <a:gd name="T35" fmla="*/ 0 h 1307"/>
                <a:gd name="T36" fmla="*/ 0 w 4207"/>
                <a:gd name="T37" fmla="*/ 0 h 1307"/>
                <a:gd name="T38" fmla="*/ 0 w 4207"/>
                <a:gd name="T39" fmla="*/ 0 h 1307"/>
                <a:gd name="T40" fmla="*/ 0 w 4207"/>
                <a:gd name="T41" fmla="*/ 0 h 1307"/>
                <a:gd name="T42" fmla="*/ 0 w 4207"/>
                <a:gd name="T43" fmla="*/ 0 h 1307"/>
                <a:gd name="T44" fmla="*/ 0 w 4207"/>
                <a:gd name="T45" fmla="*/ 0 h 1307"/>
                <a:gd name="T46" fmla="*/ 0 w 4207"/>
                <a:gd name="T47" fmla="*/ 0 h 1307"/>
                <a:gd name="T48" fmla="*/ 0 w 4207"/>
                <a:gd name="T49" fmla="*/ 0 h 1307"/>
                <a:gd name="T50" fmla="*/ 0 w 4207"/>
                <a:gd name="T51" fmla="*/ 0 h 1307"/>
                <a:gd name="T52" fmla="*/ 0 w 4207"/>
                <a:gd name="T53" fmla="*/ 0 h 1307"/>
                <a:gd name="T54" fmla="*/ 0 w 4207"/>
                <a:gd name="T55" fmla="*/ 0 h 1307"/>
                <a:gd name="T56" fmla="*/ 0 w 4207"/>
                <a:gd name="T57" fmla="*/ 0 h 1307"/>
                <a:gd name="T58" fmla="*/ 0 w 4207"/>
                <a:gd name="T59" fmla="*/ 0 h 1307"/>
                <a:gd name="T60" fmla="*/ 0 w 4207"/>
                <a:gd name="T61" fmla="*/ 0 h 1307"/>
                <a:gd name="T62" fmla="*/ 0 w 4207"/>
                <a:gd name="T63" fmla="*/ 0 h 13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07"/>
                <a:gd name="T97" fmla="*/ 0 h 1307"/>
                <a:gd name="T98" fmla="*/ 4207 w 4207"/>
                <a:gd name="T99" fmla="*/ 1307 h 13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07" h="1307">
                  <a:moveTo>
                    <a:pt x="92" y="10"/>
                  </a:moveTo>
                  <a:lnTo>
                    <a:pt x="477" y="122"/>
                  </a:lnTo>
                  <a:cubicBezTo>
                    <a:pt x="512" y="132"/>
                    <a:pt x="532" y="169"/>
                    <a:pt x="522" y="204"/>
                  </a:cubicBezTo>
                  <a:cubicBezTo>
                    <a:pt x="512" y="240"/>
                    <a:pt x="475" y="260"/>
                    <a:pt x="439" y="250"/>
                  </a:cubicBezTo>
                  <a:lnTo>
                    <a:pt x="55" y="138"/>
                  </a:lnTo>
                  <a:cubicBezTo>
                    <a:pt x="20" y="128"/>
                    <a:pt x="0" y="91"/>
                    <a:pt x="10" y="56"/>
                  </a:cubicBezTo>
                  <a:cubicBezTo>
                    <a:pt x="20" y="20"/>
                    <a:pt x="57" y="0"/>
                    <a:pt x="92" y="10"/>
                  </a:cubicBezTo>
                  <a:close/>
                  <a:moveTo>
                    <a:pt x="989" y="270"/>
                  </a:moveTo>
                  <a:lnTo>
                    <a:pt x="1373" y="382"/>
                  </a:lnTo>
                  <a:cubicBezTo>
                    <a:pt x="1408" y="392"/>
                    <a:pt x="1429" y="429"/>
                    <a:pt x="1418" y="464"/>
                  </a:cubicBezTo>
                  <a:cubicBezTo>
                    <a:pt x="1408" y="500"/>
                    <a:pt x="1371" y="520"/>
                    <a:pt x="1336" y="510"/>
                  </a:cubicBezTo>
                  <a:lnTo>
                    <a:pt x="952" y="398"/>
                  </a:lnTo>
                  <a:cubicBezTo>
                    <a:pt x="916" y="388"/>
                    <a:pt x="896" y="351"/>
                    <a:pt x="906" y="316"/>
                  </a:cubicBezTo>
                  <a:cubicBezTo>
                    <a:pt x="916" y="280"/>
                    <a:pt x="953" y="260"/>
                    <a:pt x="989" y="270"/>
                  </a:cubicBezTo>
                  <a:close/>
                  <a:moveTo>
                    <a:pt x="1885" y="531"/>
                  </a:moveTo>
                  <a:lnTo>
                    <a:pt x="2269" y="642"/>
                  </a:lnTo>
                  <a:cubicBezTo>
                    <a:pt x="2305" y="652"/>
                    <a:pt x="2325" y="689"/>
                    <a:pt x="2315" y="725"/>
                  </a:cubicBezTo>
                  <a:cubicBezTo>
                    <a:pt x="2304" y="760"/>
                    <a:pt x="2267" y="780"/>
                    <a:pt x="2232" y="770"/>
                  </a:cubicBezTo>
                  <a:lnTo>
                    <a:pt x="1848" y="659"/>
                  </a:lnTo>
                  <a:cubicBezTo>
                    <a:pt x="1812" y="648"/>
                    <a:pt x="1792" y="611"/>
                    <a:pt x="1802" y="576"/>
                  </a:cubicBezTo>
                  <a:cubicBezTo>
                    <a:pt x="1813" y="541"/>
                    <a:pt x="1850" y="520"/>
                    <a:pt x="1885" y="531"/>
                  </a:cubicBezTo>
                  <a:close/>
                  <a:moveTo>
                    <a:pt x="2781" y="791"/>
                  </a:moveTo>
                  <a:lnTo>
                    <a:pt x="3165" y="902"/>
                  </a:lnTo>
                  <a:cubicBezTo>
                    <a:pt x="3201" y="913"/>
                    <a:pt x="3221" y="950"/>
                    <a:pt x="3211" y="985"/>
                  </a:cubicBezTo>
                  <a:cubicBezTo>
                    <a:pt x="3201" y="1020"/>
                    <a:pt x="3164" y="1041"/>
                    <a:pt x="3128" y="1030"/>
                  </a:cubicBezTo>
                  <a:lnTo>
                    <a:pt x="2744" y="919"/>
                  </a:lnTo>
                  <a:cubicBezTo>
                    <a:pt x="2709" y="909"/>
                    <a:pt x="2688" y="872"/>
                    <a:pt x="2699" y="836"/>
                  </a:cubicBezTo>
                  <a:cubicBezTo>
                    <a:pt x="2709" y="801"/>
                    <a:pt x="2746" y="781"/>
                    <a:pt x="2781" y="791"/>
                  </a:cubicBezTo>
                  <a:close/>
                  <a:moveTo>
                    <a:pt x="3513" y="795"/>
                  </a:moveTo>
                  <a:lnTo>
                    <a:pt x="4207" y="1274"/>
                  </a:lnTo>
                  <a:lnTo>
                    <a:pt x="3365" y="1307"/>
                  </a:lnTo>
                  <a:lnTo>
                    <a:pt x="3513" y="795"/>
                  </a:lnTo>
                  <a:close/>
                </a:path>
              </a:pathLst>
            </a:custGeom>
            <a:grpFill/>
            <a:ln w="1588">
              <a:solidFill>
                <a:srgbClr val="C00000"/>
              </a:solidFill>
              <a:bevel/>
              <a:headEnd/>
              <a:tailEnd/>
            </a:ln>
          </p:spPr>
          <p:txBody>
            <a:bodyPr/>
            <a:lstStyle/>
            <a:p>
              <a:endParaRPr lang="zh-CN" altLang="en-US">
                <a:solidFill>
                  <a:schemeClr val="accent3">
                    <a:lumMod val="75000"/>
                  </a:schemeClr>
                </a:solidFill>
                <a:ea typeface="宋体" pitchFamily="2" charset="-122"/>
              </a:endParaRPr>
            </a:p>
          </p:txBody>
        </p:sp>
        <p:sp>
          <p:nvSpPr>
            <p:cNvPr id="43170" name="Freeform 184"/>
            <p:cNvSpPr>
              <a:spLocks noEditPoints="1"/>
            </p:cNvSpPr>
            <p:nvPr/>
          </p:nvSpPr>
          <p:spPr bwMode="auto">
            <a:xfrm>
              <a:off x="850" y="2661"/>
              <a:ext cx="384" cy="144"/>
            </a:xfrm>
            <a:custGeom>
              <a:avLst/>
              <a:gdLst>
                <a:gd name="T0" fmla="*/ 0 w 4207"/>
                <a:gd name="T1" fmla="*/ 0 h 1307"/>
                <a:gd name="T2" fmla="*/ 0 w 4207"/>
                <a:gd name="T3" fmla="*/ 0 h 1307"/>
                <a:gd name="T4" fmla="*/ 0 w 4207"/>
                <a:gd name="T5" fmla="*/ 0 h 1307"/>
                <a:gd name="T6" fmla="*/ 0 w 4207"/>
                <a:gd name="T7" fmla="*/ 0 h 1307"/>
                <a:gd name="T8" fmla="*/ 0 w 4207"/>
                <a:gd name="T9" fmla="*/ 0 h 1307"/>
                <a:gd name="T10" fmla="*/ 0 w 4207"/>
                <a:gd name="T11" fmla="*/ 0 h 1307"/>
                <a:gd name="T12" fmla="*/ 0 w 4207"/>
                <a:gd name="T13" fmla="*/ 0 h 1307"/>
                <a:gd name="T14" fmla="*/ 0 w 4207"/>
                <a:gd name="T15" fmla="*/ 0 h 1307"/>
                <a:gd name="T16" fmla="*/ 0 w 4207"/>
                <a:gd name="T17" fmla="*/ 0 h 1307"/>
                <a:gd name="T18" fmla="*/ 0 w 4207"/>
                <a:gd name="T19" fmla="*/ 0 h 1307"/>
                <a:gd name="T20" fmla="*/ 0 w 4207"/>
                <a:gd name="T21" fmla="*/ 0 h 1307"/>
                <a:gd name="T22" fmla="*/ 0 w 4207"/>
                <a:gd name="T23" fmla="*/ 0 h 1307"/>
                <a:gd name="T24" fmla="*/ 0 w 4207"/>
                <a:gd name="T25" fmla="*/ 0 h 1307"/>
                <a:gd name="T26" fmla="*/ 0 w 4207"/>
                <a:gd name="T27" fmla="*/ 0 h 1307"/>
                <a:gd name="T28" fmla="*/ 0 w 4207"/>
                <a:gd name="T29" fmla="*/ 0 h 1307"/>
                <a:gd name="T30" fmla="*/ 0 w 4207"/>
                <a:gd name="T31" fmla="*/ 0 h 1307"/>
                <a:gd name="T32" fmla="*/ 0 w 4207"/>
                <a:gd name="T33" fmla="*/ 0 h 1307"/>
                <a:gd name="T34" fmla="*/ 0 w 4207"/>
                <a:gd name="T35" fmla="*/ 0 h 1307"/>
                <a:gd name="T36" fmla="*/ 0 w 4207"/>
                <a:gd name="T37" fmla="*/ 0 h 1307"/>
                <a:gd name="T38" fmla="*/ 0 w 4207"/>
                <a:gd name="T39" fmla="*/ 0 h 1307"/>
                <a:gd name="T40" fmla="*/ 0 w 4207"/>
                <a:gd name="T41" fmla="*/ 0 h 1307"/>
                <a:gd name="T42" fmla="*/ 0 w 4207"/>
                <a:gd name="T43" fmla="*/ 0 h 1307"/>
                <a:gd name="T44" fmla="*/ 0 w 4207"/>
                <a:gd name="T45" fmla="*/ 0 h 1307"/>
                <a:gd name="T46" fmla="*/ 0 w 4207"/>
                <a:gd name="T47" fmla="*/ 0 h 1307"/>
                <a:gd name="T48" fmla="*/ 0 w 4207"/>
                <a:gd name="T49" fmla="*/ 0 h 1307"/>
                <a:gd name="T50" fmla="*/ 0 w 4207"/>
                <a:gd name="T51" fmla="*/ 0 h 1307"/>
                <a:gd name="T52" fmla="*/ 0 w 4207"/>
                <a:gd name="T53" fmla="*/ 0 h 1307"/>
                <a:gd name="T54" fmla="*/ 0 w 4207"/>
                <a:gd name="T55" fmla="*/ 0 h 1307"/>
                <a:gd name="T56" fmla="*/ 0 w 4207"/>
                <a:gd name="T57" fmla="*/ 0 h 1307"/>
                <a:gd name="T58" fmla="*/ 0 w 4207"/>
                <a:gd name="T59" fmla="*/ 0 h 1307"/>
                <a:gd name="T60" fmla="*/ 0 w 4207"/>
                <a:gd name="T61" fmla="*/ 0 h 1307"/>
                <a:gd name="T62" fmla="*/ 0 w 4207"/>
                <a:gd name="T63" fmla="*/ 0 h 13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07"/>
                <a:gd name="T97" fmla="*/ 0 h 1307"/>
                <a:gd name="T98" fmla="*/ 4207 w 4207"/>
                <a:gd name="T99" fmla="*/ 1307 h 13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07" h="1307">
                  <a:moveTo>
                    <a:pt x="92" y="10"/>
                  </a:moveTo>
                  <a:lnTo>
                    <a:pt x="477" y="122"/>
                  </a:lnTo>
                  <a:cubicBezTo>
                    <a:pt x="512" y="132"/>
                    <a:pt x="532" y="169"/>
                    <a:pt x="522" y="204"/>
                  </a:cubicBezTo>
                  <a:cubicBezTo>
                    <a:pt x="512" y="240"/>
                    <a:pt x="475" y="260"/>
                    <a:pt x="439" y="250"/>
                  </a:cubicBezTo>
                  <a:lnTo>
                    <a:pt x="55" y="138"/>
                  </a:lnTo>
                  <a:cubicBezTo>
                    <a:pt x="20" y="128"/>
                    <a:pt x="0" y="91"/>
                    <a:pt x="10" y="56"/>
                  </a:cubicBezTo>
                  <a:cubicBezTo>
                    <a:pt x="20" y="20"/>
                    <a:pt x="57" y="0"/>
                    <a:pt x="92" y="10"/>
                  </a:cubicBezTo>
                  <a:close/>
                  <a:moveTo>
                    <a:pt x="989" y="270"/>
                  </a:moveTo>
                  <a:lnTo>
                    <a:pt x="1373" y="382"/>
                  </a:lnTo>
                  <a:cubicBezTo>
                    <a:pt x="1408" y="392"/>
                    <a:pt x="1429" y="429"/>
                    <a:pt x="1418" y="464"/>
                  </a:cubicBezTo>
                  <a:cubicBezTo>
                    <a:pt x="1408" y="500"/>
                    <a:pt x="1371" y="520"/>
                    <a:pt x="1336" y="510"/>
                  </a:cubicBezTo>
                  <a:lnTo>
                    <a:pt x="952" y="398"/>
                  </a:lnTo>
                  <a:cubicBezTo>
                    <a:pt x="916" y="388"/>
                    <a:pt x="896" y="351"/>
                    <a:pt x="906" y="316"/>
                  </a:cubicBezTo>
                  <a:cubicBezTo>
                    <a:pt x="916" y="280"/>
                    <a:pt x="953" y="260"/>
                    <a:pt x="989" y="270"/>
                  </a:cubicBezTo>
                  <a:close/>
                  <a:moveTo>
                    <a:pt x="1885" y="531"/>
                  </a:moveTo>
                  <a:lnTo>
                    <a:pt x="2269" y="642"/>
                  </a:lnTo>
                  <a:cubicBezTo>
                    <a:pt x="2305" y="652"/>
                    <a:pt x="2325" y="689"/>
                    <a:pt x="2315" y="725"/>
                  </a:cubicBezTo>
                  <a:cubicBezTo>
                    <a:pt x="2304" y="760"/>
                    <a:pt x="2267" y="780"/>
                    <a:pt x="2232" y="770"/>
                  </a:cubicBezTo>
                  <a:lnTo>
                    <a:pt x="1848" y="659"/>
                  </a:lnTo>
                  <a:cubicBezTo>
                    <a:pt x="1812" y="648"/>
                    <a:pt x="1792" y="611"/>
                    <a:pt x="1802" y="576"/>
                  </a:cubicBezTo>
                  <a:cubicBezTo>
                    <a:pt x="1813" y="541"/>
                    <a:pt x="1850" y="520"/>
                    <a:pt x="1885" y="531"/>
                  </a:cubicBezTo>
                  <a:close/>
                  <a:moveTo>
                    <a:pt x="2781" y="791"/>
                  </a:moveTo>
                  <a:lnTo>
                    <a:pt x="3165" y="902"/>
                  </a:lnTo>
                  <a:cubicBezTo>
                    <a:pt x="3201" y="913"/>
                    <a:pt x="3221" y="950"/>
                    <a:pt x="3211" y="985"/>
                  </a:cubicBezTo>
                  <a:cubicBezTo>
                    <a:pt x="3201" y="1020"/>
                    <a:pt x="3164" y="1041"/>
                    <a:pt x="3128" y="1030"/>
                  </a:cubicBezTo>
                  <a:lnTo>
                    <a:pt x="2744" y="919"/>
                  </a:lnTo>
                  <a:cubicBezTo>
                    <a:pt x="2709" y="909"/>
                    <a:pt x="2688" y="872"/>
                    <a:pt x="2699" y="836"/>
                  </a:cubicBezTo>
                  <a:cubicBezTo>
                    <a:pt x="2709" y="801"/>
                    <a:pt x="2746" y="781"/>
                    <a:pt x="2781" y="791"/>
                  </a:cubicBezTo>
                  <a:close/>
                  <a:moveTo>
                    <a:pt x="3513" y="795"/>
                  </a:moveTo>
                  <a:lnTo>
                    <a:pt x="4207" y="1274"/>
                  </a:lnTo>
                  <a:lnTo>
                    <a:pt x="3365" y="1307"/>
                  </a:lnTo>
                  <a:lnTo>
                    <a:pt x="3513" y="795"/>
                  </a:lnTo>
                  <a:close/>
                </a:path>
              </a:pathLst>
            </a:custGeom>
            <a:grpFill/>
            <a:ln w="1588">
              <a:solidFill>
                <a:srgbClr val="C00000"/>
              </a:solidFill>
              <a:bevel/>
              <a:headEnd/>
              <a:tailEnd/>
            </a:ln>
          </p:spPr>
          <p:txBody>
            <a:bodyPr/>
            <a:lstStyle/>
            <a:p>
              <a:endParaRPr lang="zh-CN" altLang="en-US">
                <a:solidFill>
                  <a:schemeClr val="accent3">
                    <a:lumMod val="75000"/>
                  </a:schemeClr>
                </a:solidFill>
                <a:ea typeface="宋体" pitchFamily="2" charset="-122"/>
              </a:endParaRPr>
            </a:p>
          </p:txBody>
        </p:sp>
      </p:grpSp>
      <p:grpSp>
        <p:nvGrpSpPr>
          <p:cNvPr id="6" name="Group 186"/>
          <p:cNvGrpSpPr>
            <a:grpSpLocks/>
          </p:cNvGrpSpPr>
          <p:nvPr/>
        </p:nvGrpSpPr>
        <p:grpSpPr bwMode="auto">
          <a:xfrm>
            <a:off x="4268788" y="3967163"/>
            <a:ext cx="641350" cy="1714500"/>
            <a:chOff x="830" y="2328"/>
            <a:chExt cx="404" cy="1080"/>
          </a:xfrm>
          <a:solidFill>
            <a:srgbClr val="C00000"/>
          </a:solidFill>
        </p:grpSpPr>
        <p:sp>
          <p:nvSpPr>
            <p:cNvPr id="43163" name="Freeform 187"/>
            <p:cNvSpPr>
              <a:spLocks noEditPoints="1"/>
            </p:cNvSpPr>
            <p:nvPr/>
          </p:nvSpPr>
          <p:spPr bwMode="auto">
            <a:xfrm>
              <a:off x="841" y="2328"/>
              <a:ext cx="367" cy="114"/>
            </a:xfrm>
            <a:custGeom>
              <a:avLst/>
              <a:gdLst>
                <a:gd name="T0" fmla="*/ 0 w 4207"/>
                <a:gd name="T1" fmla="*/ 0 h 1307"/>
                <a:gd name="T2" fmla="*/ 0 w 4207"/>
                <a:gd name="T3" fmla="*/ 0 h 1307"/>
                <a:gd name="T4" fmla="*/ 0 w 4207"/>
                <a:gd name="T5" fmla="*/ 0 h 1307"/>
                <a:gd name="T6" fmla="*/ 0 w 4207"/>
                <a:gd name="T7" fmla="*/ 0 h 1307"/>
                <a:gd name="T8" fmla="*/ 0 w 4207"/>
                <a:gd name="T9" fmla="*/ 0 h 1307"/>
                <a:gd name="T10" fmla="*/ 0 w 4207"/>
                <a:gd name="T11" fmla="*/ 0 h 1307"/>
                <a:gd name="T12" fmla="*/ 0 w 4207"/>
                <a:gd name="T13" fmla="*/ 0 h 1307"/>
                <a:gd name="T14" fmla="*/ 0 w 4207"/>
                <a:gd name="T15" fmla="*/ 0 h 1307"/>
                <a:gd name="T16" fmla="*/ 0 w 4207"/>
                <a:gd name="T17" fmla="*/ 0 h 1307"/>
                <a:gd name="T18" fmla="*/ 0 w 4207"/>
                <a:gd name="T19" fmla="*/ 0 h 1307"/>
                <a:gd name="T20" fmla="*/ 0 w 4207"/>
                <a:gd name="T21" fmla="*/ 0 h 1307"/>
                <a:gd name="T22" fmla="*/ 0 w 4207"/>
                <a:gd name="T23" fmla="*/ 0 h 1307"/>
                <a:gd name="T24" fmla="*/ 0 w 4207"/>
                <a:gd name="T25" fmla="*/ 0 h 1307"/>
                <a:gd name="T26" fmla="*/ 0 w 4207"/>
                <a:gd name="T27" fmla="*/ 0 h 1307"/>
                <a:gd name="T28" fmla="*/ 0 w 4207"/>
                <a:gd name="T29" fmla="*/ 0 h 1307"/>
                <a:gd name="T30" fmla="*/ 0 w 4207"/>
                <a:gd name="T31" fmla="*/ 0 h 1307"/>
                <a:gd name="T32" fmla="*/ 0 w 4207"/>
                <a:gd name="T33" fmla="*/ 0 h 1307"/>
                <a:gd name="T34" fmla="*/ 0 w 4207"/>
                <a:gd name="T35" fmla="*/ 0 h 1307"/>
                <a:gd name="T36" fmla="*/ 0 w 4207"/>
                <a:gd name="T37" fmla="*/ 0 h 1307"/>
                <a:gd name="T38" fmla="*/ 0 w 4207"/>
                <a:gd name="T39" fmla="*/ 0 h 1307"/>
                <a:gd name="T40" fmla="*/ 0 w 4207"/>
                <a:gd name="T41" fmla="*/ 0 h 1307"/>
                <a:gd name="T42" fmla="*/ 0 w 4207"/>
                <a:gd name="T43" fmla="*/ 0 h 1307"/>
                <a:gd name="T44" fmla="*/ 0 w 4207"/>
                <a:gd name="T45" fmla="*/ 0 h 1307"/>
                <a:gd name="T46" fmla="*/ 0 w 4207"/>
                <a:gd name="T47" fmla="*/ 0 h 1307"/>
                <a:gd name="T48" fmla="*/ 0 w 4207"/>
                <a:gd name="T49" fmla="*/ 0 h 1307"/>
                <a:gd name="T50" fmla="*/ 0 w 4207"/>
                <a:gd name="T51" fmla="*/ 0 h 1307"/>
                <a:gd name="T52" fmla="*/ 0 w 4207"/>
                <a:gd name="T53" fmla="*/ 0 h 1307"/>
                <a:gd name="T54" fmla="*/ 0 w 4207"/>
                <a:gd name="T55" fmla="*/ 0 h 1307"/>
                <a:gd name="T56" fmla="*/ 0 w 4207"/>
                <a:gd name="T57" fmla="*/ 0 h 1307"/>
                <a:gd name="T58" fmla="*/ 0 w 4207"/>
                <a:gd name="T59" fmla="*/ 0 h 1307"/>
                <a:gd name="T60" fmla="*/ 0 w 4207"/>
                <a:gd name="T61" fmla="*/ 0 h 1307"/>
                <a:gd name="T62" fmla="*/ 0 w 4207"/>
                <a:gd name="T63" fmla="*/ 0 h 13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07"/>
                <a:gd name="T97" fmla="*/ 0 h 1307"/>
                <a:gd name="T98" fmla="*/ 4207 w 4207"/>
                <a:gd name="T99" fmla="*/ 1307 h 13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07" h="1307">
                  <a:moveTo>
                    <a:pt x="92" y="10"/>
                  </a:moveTo>
                  <a:lnTo>
                    <a:pt x="477" y="122"/>
                  </a:lnTo>
                  <a:cubicBezTo>
                    <a:pt x="512" y="132"/>
                    <a:pt x="532" y="169"/>
                    <a:pt x="522" y="204"/>
                  </a:cubicBezTo>
                  <a:cubicBezTo>
                    <a:pt x="512" y="240"/>
                    <a:pt x="475" y="260"/>
                    <a:pt x="439" y="250"/>
                  </a:cubicBezTo>
                  <a:lnTo>
                    <a:pt x="55" y="138"/>
                  </a:lnTo>
                  <a:cubicBezTo>
                    <a:pt x="20" y="128"/>
                    <a:pt x="0" y="91"/>
                    <a:pt x="10" y="56"/>
                  </a:cubicBezTo>
                  <a:cubicBezTo>
                    <a:pt x="20" y="20"/>
                    <a:pt x="57" y="0"/>
                    <a:pt x="92" y="10"/>
                  </a:cubicBezTo>
                  <a:close/>
                  <a:moveTo>
                    <a:pt x="989" y="270"/>
                  </a:moveTo>
                  <a:lnTo>
                    <a:pt x="1373" y="382"/>
                  </a:lnTo>
                  <a:cubicBezTo>
                    <a:pt x="1408" y="392"/>
                    <a:pt x="1429" y="429"/>
                    <a:pt x="1418" y="464"/>
                  </a:cubicBezTo>
                  <a:cubicBezTo>
                    <a:pt x="1408" y="500"/>
                    <a:pt x="1371" y="520"/>
                    <a:pt x="1336" y="510"/>
                  </a:cubicBezTo>
                  <a:lnTo>
                    <a:pt x="952" y="398"/>
                  </a:lnTo>
                  <a:cubicBezTo>
                    <a:pt x="916" y="388"/>
                    <a:pt x="896" y="351"/>
                    <a:pt x="906" y="316"/>
                  </a:cubicBezTo>
                  <a:cubicBezTo>
                    <a:pt x="916" y="280"/>
                    <a:pt x="953" y="260"/>
                    <a:pt x="989" y="270"/>
                  </a:cubicBezTo>
                  <a:close/>
                  <a:moveTo>
                    <a:pt x="1885" y="531"/>
                  </a:moveTo>
                  <a:lnTo>
                    <a:pt x="2269" y="642"/>
                  </a:lnTo>
                  <a:cubicBezTo>
                    <a:pt x="2305" y="652"/>
                    <a:pt x="2325" y="689"/>
                    <a:pt x="2315" y="725"/>
                  </a:cubicBezTo>
                  <a:cubicBezTo>
                    <a:pt x="2304" y="760"/>
                    <a:pt x="2267" y="780"/>
                    <a:pt x="2232" y="770"/>
                  </a:cubicBezTo>
                  <a:lnTo>
                    <a:pt x="1848" y="659"/>
                  </a:lnTo>
                  <a:cubicBezTo>
                    <a:pt x="1812" y="648"/>
                    <a:pt x="1792" y="611"/>
                    <a:pt x="1802" y="576"/>
                  </a:cubicBezTo>
                  <a:cubicBezTo>
                    <a:pt x="1813" y="541"/>
                    <a:pt x="1850" y="520"/>
                    <a:pt x="1885" y="531"/>
                  </a:cubicBezTo>
                  <a:close/>
                  <a:moveTo>
                    <a:pt x="2781" y="791"/>
                  </a:moveTo>
                  <a:lnTo>
                    <a:pt x="3165" y="902"/>
                  </a:lnTo>
                  <a:cubicBezTo>
                    <a:pt x="3201" y="913"/>
                    <a:pt x="3221" y="950"/>
                    <a:pt x="3211" y="985"/>
                  </a:cubicBezTo>
                  <a:cubicBezTo>
                    <a:pt x="3201" y="1020"/>
                    <a:pt x="3164" y="1041"/>
                    <a:pt x="3128" y="1030"/>
                  </a:cubicBezTo>
                  <a:lnTo>
                    <a:pt x="2744" y="919"/>
                  </a:lnTo>
                  <a:cubicBezTo>
                    <a:pt x="2709" y="909"/>
                    <a:pt x="2688" y="872"/>
                    <a:pt x="2699" y="836"/>
                  </a:cubicBezTo>
                  <a:cubicBezTo>
                    <a:pt x="2709" y="801"/>
                    <a:pt x="2746" y="781"/>
                    <a:pt x="2781" y="791"/>
                  </a:cubicBezTo>
                  <a:close/>
                  <a:moveTo>
                    <a:pt x="3513" y="795"/>
                  </a:moveTo>
                  <a:lnTo>
                    <a:pt x="4207" y="1274"/>
                  </a:lnTo>
                  <a:lnTo>
                    <a:pt x="3365" y="1307"/>
                  </a:lnTo>
                  <a:lnTo>
                    <a:pt x="3513" y="795"/>
                  </a:lnTo>
                  <a:close/>
                </a:path>
              </a:pathLst>
            </a:custGeom>
            <a:grpFill/>
            <a:ln w="1588">
              <a:solidFill>
                <a:srgbClr val="C00000"/>
              </a:solidFill>
              <a:bevel/>
              <a:headEnd/>
              <a:tailEnd/>
            </a:ln>
          </p:spPr>
          <p:txBody>
            <a:bodyPr/>
            <a:lstStyle/>
            <a:p>
              <a:endParaRPr lang="zh-CN" altLang="en-US">
                <a:solidFill>
                  <a:schemeClr val="accent3">
                    <a:lumMod val="75000"/>
                  </a:schemeClr>
                </a:solidFill>
                <a:ea typeface="宋体" pitchFamily="2" charset="-122"/>
              </a:endParaRPr>
            </a:p>
          </p:txBody>
        </p:sp>
        <p:sp>
          <p:nvSpPr>
            <p:cNvPr id="43164" name="Freeform 188"/>
            <p:cNvSpPr>
              <a:spLocks noEditPoints="1"/>
            </p:cNvSpPr>
            <p:nvPr/>
          </p:nvSpPr>
          <p:spPr bwMode="auto">
            <a:xfrm>
              <a:off x="830" y="2496"/>
              <a:ext cx="384" cy="912"/>
            </a:xfrm>
            <a:custGeom>
              <a:avLst/>
              <a:gdLst>
                <a:gd name="T0" fmla="*/ 0 w 3726"/>
                <a:gd name="T1" fmla="*/ 0 h 5843"/>
                <a:gd name="T2" fmla="*/ 0 w 3726"/>
                <a:gd name="T3" fmla="*/ 0 h 5843"/>
                <a:gd name="T4" fmla="*/ 0 w 3726"/>
                <a:gd name="T5" fmla="*/ 0 h 5843"/>
                <a:gd name="T6" fmla="*/ 0 w 3726"/>
                <a:gd name="T7" fmla="*/ 0 h 5843"/>
                <a:gd name="T8" fmla="*/ 0 w 3726"/>
                <a:gd name="T9" fmla="*/ 0 h 5843"/>
                <a:gd name="T10" fmla="*/ 0 w 3726"/>
                <a:gd name="T11" fmla="*/ 0 h 5843"/>
                <a:gd name="T12" fmla="*/ 0 w 3726"/>
                <a:gd name="T13" fmla="*/ 0 h 5843"/>
                <a:gd name="T14" fmla="*/ 0 w 3726"/>
                <a:gd name="T15" fmla="*/ 0 h 5843"/>
                <a:gd name="T16" fmla="*/ 0 w 3726"/>
                <a:gd name="T17" fmla="*/ 0 h 5843"/>
                <a:gd name="T18" fmla="*/ 0 w 3726"/>
                <a:gd name="T19" fmla="*/ 0 h 5843"/>
                <a:gd name="T20" fmla="*/ 0 w 3726"/>
                <a:gd name="T21" fmla="*/ 0 h 5843"/>
                <a:gd name="T22" fmla="*/ 0 w 3726"/>
                <a:gd name="T23" fmla="*/ 0 h 5843"/>
                <a:gd name="T24" fmla="*/ 0 w 3726"/>
                <a:gd name="T25" fmla="*/ 0 h 5843"/>
                <a:gd name="T26" fmla="*/ 0 w 3726"/>
                <a:gd name="T27" fmla="*/ 0 h 5843"/>
                <a:gd name="T28" fmla="*/ 0 w 3726"/>
                <a:gd name="T29" fmla="*/ 0 h 5843"/>
                <a:gd name="T30" fmla="*/ 0 w 3726"/>
                <a:gd name="T31" fmla="*/ 0 h 5843"/>
                <a:gd name="T32" fmla="*/ 0 w 3726"/>
                <a:gd name="T33" fmla="*/ 0 h 5843"/>
                <a:gd name="T34" fmla="*/ 0 w 3726"/>
                <a:gd name="T35" fmla="*/ 0 h 5843"/>
                <a:gd name="T36" fmla="*/ 0 w 3726"/>
                <a:gd name="T37" fmla="*/ 0 h 5843"/>
                <a:gd name="T38" fmla="*/ 0 w 3726"/>
                <a:gd name="T39" fmla="*/ 0 h 5843"/>
                <a:gd name="T40" fmla="*/ 0 w 3726"/>
                <a:gd name="T41" fmla="*/ 0 h 5843"/>
                <a:gd name="T42" fmla="*/ 0 w 3726"/>
                <a:gd name="T43" fmla="*/ 0 h 5843"/>
                <a:gd name="T44" fmla="*/ 0 w 3726"/>
                <a:gd name="T45" fmla="*/ 0 h 5843"/>
                <a:gd name="T46" fmla="*/ 0 w 3726"/>
                <a:gd name="T47" fmla="*/ 0 h 5843"/>
                <a:gd name="T48" fmla="*/ 0 w 3726"/>
                <a:gd name="T49" fmla="*/ 0 h 5843"/>
                <a:gd name="T50" fmla="*/ 0 w 3726"/>
                <a:gd name="T51" fmla="*/ 0 h 5843"/>
                <a:gd name="T52" fmla="*/ 0 w 3726"/>
                <a:gd name="T53" fmla="*/ 0 h 5843"/>
                <a:gd name="T54" fmla="*/ 0 w 3726"/>
                <a:gd name="T55" fmla="*/ 0 h 5843"/>
                <a:gd name="T56" fmla="*/ 0 w 3726"/>
                <a:gd name="T57" fmla="*/ 0 h 5843"/>
                <a:gd name="T58" fmla="*/ 0 w 3726"/>
                <a:gd name="T59" fmla="*/ 0 h 5843"/>
                <a:gd name="T60" fmla="*/ 0 w 3726"/>
                <a:gd name="T61" fmla="*/ 0 h 5843"/>
                <a:gd name="T62" fmla="*/ 0 w 3726"/>
                <a:gd name="T63" fmla="*/ 0 h 5843"/>
                <a:gd name="T64" fmla="*/ 0 w 3726"/>
                <a:gd name="T65" fmla="*/ 0 h 5843"/>
                <a:gd name="T66" fmla="*/ 0 w 3726"/>
                <a:gd name="T67" fmla="*/ 0 h 5843"/>
                <a:gd name="T68" fmla="*/ 0 w 3726"/>
                <a:gd name="T69" fmla="*/ 0 h 5843"/>
                <a:gd name="T70" fmla="*/ 0 w 3726"/>
                <a:gd name="T71" fmla="*/ 0 h 5843"/>
                <a:gd name="T72" fmla="*/ 0 w 3726"/>
                <a:gd name="T73" fmla="*/ 0 h 5843"/>
                <a:gd name="T74" fmla="*/ 0 w 3726"/>
                <a:gd name="T75" fmla="*/ 0 h 5843"/>
                <a:gd name="T76" fmla="*/ 0 w 3726"/>
                <a:gd name="T77" fmla="*/ 0 h 5843"/>
                <a:gd name="T78" fmla="*/ 0 w 3726"/>
                <a:gd name="T79" fmla="*/ 0 h 5843"/>
                <a:gd name="T80" fmla="*/ 0 w 3726"/>
                <a:gd name="T81" fmla="*/ 0 h 5843"/>
                <a:gd name="T82" fmla="*/ 0 w 3726"/>
                <a:gd name="T83" fmla="*/ 0 h 5843"/>
                <a:gd name="T84" fmla="*/ 0 w 3726"/>
                <a:gd name="T85" fmla="*/ 0 h 5843"/>
                <a:gd name="T86" fmla="*/ 0 w 3726"/>
                <a:gd name="T87" fmla="*/ 0 h 5843"/>
                <a:gd name="T88" fmla="*/ 0 w 3726"/>
                <a:gd name="T89" fmla="*/ 0 h 5843"/>
                <a:gd name="T90" fmla="*/ 0 w 3726"/>
                <a:gd name="T91" fmla="*/ 0 h 5843"/>
                <a:gd name="T92" fmla="*/ 0 w 3726"/>
                <a:gd name="T93" fmla="*/ 0 h 5843"/>
                <a:gd name="T94" fmla="*/ 0 w 3726"/>
                <a:gd name="T95" fmla="*/ 0 h 5843"/>
                <a:gd name="T96" fmla="*/ 0 w 3726"/>
                <a:gd name="T97" fmla="*/ 0 h 5843"/>
                <a:gd name="T98" fmla="*/ 0 w 3726"/>
                <a:gd name="T99" fmla="*/ 0 h 5843"/>
                <a:gd name="T100" fmla="*/ 0 w 3726"/>
                <a:gd name="T101" fmla="*/ 0 h 5843"/>
                <a:gd name="T102" fmla="*/ 0 w 3726"/>
                <a:gd name="T103" fmla="*/ 0 h 5843"/>
                <a:gd name="T104" fmla="*/ 0 w 3726"/>
                <a:gd name="T105" fmla="*/ 0 h 58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26"/>
                <a:gd name="T160" fmla="*/ 0 h 5843"/>
                <a:gd name="T161" fmla="*/ 3726 w 3726"/>
                <a:gd name="T162" fmla="*/ 5843 h 58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26" h="5843">
                  <a:moveTo>
                    <a:pt x="3706" y="112"/>
                  </a:moveTo>
                  <a:lnTo>
                    <a:pt x="3492" y="450"/>
                  </a:lnTo>
                  <a:cubicBezTo>
                    <a:pt x="3473" y="481"/>
                    <a:pt x="3431" y="490"/>
                    <a:pt x="3400" y="471"/>
                  </a:cubicBezTo>
                  <a:cubicBezTo>
                    <a:pt x="3369" y="451"/>
                    <a:pt x="3360" y="410"/>
                    <a:pt x="3380" y="379"/>
                  </a:cubicBezTo>
                  <a:lnTo>
                    <a:pt x="3593" y="41"/>
                  </a:lnTo>
                  <a:cubicBezTo>
                    <a:pt x="3613" y="10"/>
                    <a:pt x="3654" y="0"/>
                    <a:pt x="3685" y="20"/>
                  </a:cubicBezTo>
                  <a:cubicBezTo>
                    <a:pt x="3717" y="40"/>
                    <a:pt x="3726" y="81"/>
                    <a:pt x="3706" y="112"/>
                  </a:cubicBezTo>
                  <a:close/>
                  <a:moveTo>
                    <a:pt x="3207" y="901"/>
                  </a:moveTo>
                  <a:lnTo>
                    <a:pt x="2993" y="1239"/>
                  </a:lnTo>
                  <a:cubicBezTo>
                    <a:pt x="2973" y="1270"/>
                    <a:pt x="2932" y="1279"/>
                    <a:pt x="2901" y="1259"/>
                  </a:cubicBezTo>
                  <a:cubicBezTo>
                    <a:pt x="2870" y="1240"/>
                    <a:pt x="2861" y="1199"/>
                    <a:pt x="2880" y="1167"/>
                  </a:cubicBezTo>
                  <a:lnTo>
                    <a:pt x="3094" y="829"/>
                  </a:lnTo>
                  <a:cubicBezTo>
                    <a:pt x="3114" y="798"/>
                    <a:pt x="3155" y="789"/>
                    <a:pt x="3186" y="809"/>
                  </a:cubicBezTo>
                  <a:cubicBezTo>
                    <a:pt x="3217" y="828"/>
                    <a:pt x="3227" y="870"/>
                    <a:pt x="3207" y="901"/>
                  </a:cubicBezTo>
                  <a:close/>
                  <a:moveTo>
                    <a:pt x="2708" y="1689"/>
                  </a:moveTo>
                  <a:lnTo>
                    <a:pt x="2494" y="2027"/>
                  </a:lnTo>
                  <a:cubicBezTo>
                    <a:pt x="2474" y="2058"/>
                    <a:pt x="2433" y="2068"/>
                    <a:pt x="2402" y="2048"/>
                  </a:cubicBezTo>
                  <a:cubicBezTo>
                    <a:pt x="2371" y="2028"/>
                    <a:pt x="2362" y="1987"/>
                    <a:pt x="2381" y="1956"/>
                  </a:cubicBezTo>
                  <a:lnTo>
                    <a:pt x="2595" y="1618"/>
                  </a:lnTo>
                  <a:cubicBezTo>
                    <a:pt x="2615" y="1587"/>
                    <a:pt x="2656" y="1578"/>
                    <a:pt x="2687" y="1597"/>
                  </a:cubicBezTo>
                  <a:cubicBezTo>
                    <a:pt x="2718" y="1617"/>
                    <a:pt x="2727" y="1658"/>
                    <a:pt x="2708" y="1689"/>
                  </a:cubicBezTo>
                  <a:close/>
                  <a:moveTo>
                    <a:pt x="2209" y="2478"/>
                  </a:moveTo>
                  <a:lnTo>
                    <a:pt x="1995" y="2816"/>
                  </a:lnTo>
                  <a:cubicBezTo>
                    <a:pt x="1975" y="2847"/>
                    <a:pt x="1934" y="2856"/>
                    <a:pt x="1903" y="2837"/>
                  </a:cubicBezTo>
                  <a:cubicBezTo>
                    <a:pt x="1872" y="2817"/>
                    <a:pt x="1862" y="2776"/>
                    <a:pt x="1882" y="2745"/>
                  </a:cubicBezTo>
                  <a:lnTo>
                    <a:pt x="2096" y="2407"/>
                  </a:lnTo>
                  <a:cubicBezTo>
                    <a:pt x="2116" y="2376"/>
                    <a:pt x="2157" y="2366"/>
                    <a:pt x="2188" y="2386"/>
                  </a:cubicBezTo>
                  <a:cubicBezTo>
                    <a:pt x="2219" y="2406"/>
                    <a:pt x="2228" y="2447"/>
                    <a:pt x="2209" y="2478"/>
                  </a:cubicBezTo>
                  <a:close/>
                  <a:moveTo>
                    <a:pt x="1709" y="3267"/>
                  </a:moveTo>
                  <a:lnTo>
                    <a:pt x="1496" y="3605"/>
                  </a:lnTo>
                  <a:cubicBezTo>
                    <a:pt x="1476" y="3636"/>
                    <a:pt x="1435" y="3645"/>
                    <a:pt x="1404" y="3625"/>
                  </a:cubicBezTo>
                  <a:cubicBezTo>
                    <a:pt x="1372" y="3606"/>
                    <a:pt x="1363" y="3564"/>
                    <a:pt x="1383" y="3533"/>
                  </a:cubicBezTo>
                  <a:lnTo>
                    <a:pt x="1597" y="3195"/>
                  </a:lnTo>
                  <a:cubicBezTo>
                    <a:pt x="1616" y="3164"/>
                    <a:pt x="1658" y="3155"/>
                    <a:pt x="1689" y="3175"/>
                  </a:cubicBezTo>
                  <a:cubicBezTo>
                    <a:pt x="1720" y="3194"/>
                    <a:pt x="1729" y="3236"/>
                    <a:pt x="1709" y="3267"/>
                  </a:cubicBezTo>
                  <a:close/>
                  <a:moveTo>
                    <a:pt x="1210" y="4055"/>
                  </a:moveTo>
                  <a:lnTo>
                    <a:pt x="996" y="4393"/>
                  </a:lnTo>
                  <a:cubicBezTo>
                    <a:pt x="977" y="4424"/>
                    <a:pt x="935" y="4434"/>
                    <a:pt x="904" y="4414"/>
                  </a:cubicBezTo>
                  <a:cubicBezTo>
                    <a:pt x="873" y="4394"/>
                    <a:pt x="864" y="4353"/>
                    <a:pt x="884" y="4322"/>
                  </a:cubicBezTo>
                  <a:lnTo>
                    <a:pt x="1098" y="3984"/>
                  </a:lnTo>
                  <a:cubicBezTo>
                    <a:pt x="1117" y="3953"/>
                    <a:pt x="1159" y="3944"/>
                    <a:pt x="1190" y="3963"/>
                  </a:cubicBezTo>
                  <a:cubicBezTo>
                    <a:pt x="1221" y="3983"/>
                    <a:pt x="1230" y="4024"/>
                    <a:pt x="1210" y="4055"/>
                  </a:cubicBezTo>
                  <a:close/>
                  <a:moveTo>
                    <a:pt x="711" y="4844"/>
                  </a:moveTo>
                  <a:lnTo>
                    <a:pt x="497" y="5182"/>
                  </a:lnTo>
                  <a:cubicBezTo>
                    <a:pt x="478" y="5213"/>
                    <a:pt x="436" y="5222"/>
                    <a:pt x="405" y="5203"/>
                  </a:cubicBezTo>
                  <a:cubicBezTo>
                    <a:pt x="374" y="5183"/>
                    <a:pt x="365" y="5142"/>
                    <a:pt x="385" y="5111"/>
                  </a:cubicBezTo>
                  <a:lnTo>
                    <a:pt x="598" y="4773"/>
                  </a:lnTo>
                  <a:cubicBezTo>
                    <a:pt x="618" y="4742"/>
                    <a:pt x="659" y="4732"/>
                    <a:pt x="690" y="4752"/>
                  </a:cubicBezTo>
                  <a:cubicBezTo>
                    <a:pt x="722" y="4772"/>
                    <a:pt x="731" y="4813"/>
                    <a:pt x="711" y="4844"/>
                  </a:cubicBezTo>
                  <a:close/>
                  <a:moveTo>
                    <a:pt x="653" y="5310"/>
                  </a:moveTo>
                  <a:lnTo>
                    <a:pt x="0" y="5843"/>
                  </a:lnTo>
                  <a:lnTo>
                    <a:pt x="202" y="5025"/>
                  </a:lnTo>
                  <a:lnTo>
                    <a:pt x="653" y="5310"/>
                  </a:lnTo>
                  <a:close/>
                </a:path>
              </a:pathLst>
            </a:custGeom>
            <a:grpFill/>
            <a:ln w="1588">
              <a:solidFill>
                <a:srgbClr val="C00000"/>
              </a:solidFill>
              <a:bevel/>
              <a:headEnd/>
              <a:tailEnd/>
            </a:ln>
          </p:spPr>
          <p:txBody>
            <a:bodyPr/>
            <a:lstStyle/>
            <a:p>
              <a:endParaRPr lang="zh-CN" altLang="en-US">
                <a:solidFill>
                  <a:schemeClr val="accent3">
                    <a:lumMod val="75000"/>
                  </a:schemeClr>
                </a:solidFill>
                <a:ea typeface="宋体" pitchFamily="2" charset="-122"/>
              </a:endParaRPr>
            </a:p>
          </p:txBody>
        </p:sp>
        <p:sp>
          <p:nvSpPr>
            <p:cNvPr id="43165" name="Freeform 189"/>
            <p:cNvSpPr>
              <a:spLocks noEditPoints="1"/>
            </p:cNvSpPr>
            <p:nvPr/>
          </p:nvSpPr>
          <p:spPr bwMode="auto">
            <a:xfrm>
              <a:off x="847" y="3136"/>
              <a:ext cx="367" cy="114"/>
            </a:xfrm>
            <a:custGeom>
              <a:avLst/>
              <a:gdLst>
                <a:gd name="T0" fmla="*/ 0 w 4207"/>
                <a:gd name="T1" fmla="*/ 0 h 1307"/>
                <a:gd name="T2" fmla="*/ 0 w 4207"/>
                <a:gd name="T3" fmla="*/ 0 h 1307"/>
                <a:gd name="T4" fmla="*/ 0 w 4207"/>
                <a:gd name="T5" fmla="*/ 0 h 1307"/>
                <a:gd name="T6" fmla="*/ 0 w 4207"/>
                <a:gd name="T7" fmla="*/ 0 h 1307"/>
                <a:gd name="T8" fmla="*/ 0 w 4207"/>
                <a:gd name="T9" fmla="*/ 0 h 1307"/>
                <a:gd name="T10" fmla="*/ 0 w 4207"/>
                <a:gd name="T11" fmla="*/ 0 h 1307"/>
                <a:gd name="T12" fmla="*/ 0 w 4207"/>
                <a:gd name="T13" fmla="*/ 0 h 1307"/>
                <a:gd name="T14" fmla="*/ 0 w 4207"/>
                <a:gd name="T15" fmla="*/ 0 h 1307"/>
                <a:gd name="T16" fmla="*/ 0 w 4207"/>
                <a:gd name="T17" fmla="*/ 0 h 1307"/>
                <a:gd name="T18" fmla="*/ 0 w 4207"/>
                <a:gd name="T19" fmla="*/ 0 h 1307"/>
                <a:gd name="T20" fmla="*/ 0 w 4207"/>
                <a:gd name="T21" fmla="*/ 0 h 1307"/>
                <a:gd name="T22" fmla="*/ 0 w 4207"/>
                <a:gd name="T23" fmla="*/ 0 h 1307"/>
                <a:gd name="T24" fmla="*/ 0 w 4207"/>
                <a:gd name="T25" fmla="*/ 0 h 1307"/>
                <a:gd name="T26" fmla="*/ 0 w 4207"/>
                <a:gd name="T27" fmla="*/ 0 h 1307"/>
                <a:gd name="T28" fmla="*/ 0 w 4207"/>
                <a:gd name="T29" fmla="*/ 0 h 1307"/>
                <a:gd name="T30" fmla="*/ 0 w 4207"/>
                <a:gd name="T31" fmla="*/ 0 h 1307"/>
                <a:gd name="T32" fmla="*/ 0 w 4207"/>
                <a:gd name="T33" fmla="*/ 0 h 1307"/>
                <a:gd name="T34" fmla="*/ 0 w 4207"/>
                <a:gd name="T35" fmla="*/ 0 h 1307"/>
                <a:gd name="T36" fmla="*/ 0 w 4207"/>
                <a:gd name="T37" fmla="*/ 0 h 1307"/>
                <a:gd name="T38" fmla="*/ 0 w 4207"/>
                <a:gd name="T39" fmla="*/ 0 h 1307"/>
                <a:gd name="T40" fmla="*/ 0 w 4207"/>
                <a:gd name="T41" fmla="*/ 0 h 1307"/>
                <a:gd name="T42" fmla="*/ 0 w 4207"/>
                <a:gd name="T43" fmla="*/ 0 h 1307"/>
                <a:gd name="T44" fmla="*/ 0 w 4207"/>
                <a:gd name="T45" fmla="*/ 0 h 1307"/>
                <a:gd name="T46" fmla="*/ 0 w 4207"/>
                <a:gd name="T47" fmla="*/ 0 h 1307"/>
                <a:gd name="T48" fmla="*/ 0 w 4207"/>
                <a:gd name="T49" fmla="*/ 0 h 1307"/>
                <a:gd name="T50" fmla="*/ 0 w 4207"/>
                <a:gd name="T51" fmla="*/ 0 h 1307"/>
                <a:gd name="T52" fmla="*/ 0 w 4207"/>
                <a:gd name="T53" fmla="*/ 0 h 1307"/>
                <a:gd name="T54" fmla="*/ 0 w 4207"/>
                <a:gd name="T55" fmla="*/ 0 h 1307"/>
                <a:gd name="T56" fmla="*/ 0 w 4207"/>
                <a:gd name="T57" fmla="*/ 0 h 1307"/>
                <a:gd name="T58" fmla="*/ 0 w 4207"/>
                <a:gd name="T59" fmla="*/ 0 h 1307"/>
                <a:gd name="T60" fmla="*/ 0 w 4207"/>
                <a:gd name="T61" fmla="*/ 0 h 1307"/>
                <a:gd name="T62" fmla="*/ 0 w 4207"/>
                <a:gd name="T63" fmla="*/ 0 h 13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07"/>
                <a:gd name="T97" fmla="*/ 0 h 1307"/>
                <a:gd name="T98" fmla="*/ 4207 w 4207"/>
                <a:gd name="T99" fmla="*/ 1307 h 13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07" h="1307">
                  <a:moveTo>
                    <a:pt x="92" y="10"/>
                  </a:moveTo>
                  <a:lnTo>
                    <a:pt x="477" y="122"/>
                  </a:lnTo>
                  <a:cubicBezTo>
                    <a:pt x="512" y="132"/>
                    <a:pt x="532" y="169"/>
                    <a:pt x="522" y="204"/>
                  </a:cubicBezTo>
                  <a:cubicBezTo>
                    <a:pt x="512" y="240"/>
                    <a:pt x="475" y="260"/>
                    <a:pt x="439" y="250"/>
                  </a:cubicBezTo>
                  <a:lnTo>
                    <a:pt x="55" y="138"/>
                  </a:lnTo>
                  <a:cubicBezTo>
                    <a:pt x="20" y="128"/>
                    <a:pt x="0" y="91"/>
                    <a:pt x="10" y="56"/>
                  </a:cubicBezTo>
                  <a:cubicBezTo>
                    <a:pt x="20" y="20"/>
                    <a:pt x="57" y="0"/>
                    <a:pt x="92" y="10"/>
                  </a:cubicBezTo>
                  <a:close/>
                  <a:moveTo>
                    <a:pt x="989" y="270"/>
                  </a:moveTo>
                  <a:lnTo>
                    <a:pt x="1373" y="382"/>
                  </a:lnTo>
                  <a:cubicBezTo>
                    <a:pt x="1408" y="392"/>
                    <a:pt x="1429" y="429"/>
                    <a:pt x="1418" y="464"/>
                  </a:cubicBezTo>
                  <a:cubicBezTo>
                    <a:pt x="1408" y="500"/>
                    <a:pt x="1371" y="520"/>
                    <a:pt x="1336" y="510"/>
                  </a:cubicBezTo>
                  <a:lnTo>
                    <a:pt x="952" y="398"/>
                  </a:lnTo>
                  <a:cubicBezTo>
                    <a:pt x="916" y="388"/>
                    <a:pt x="896" y="351"/>
                    <a:pt x="906" y="316"/>
                  </a:cubicBezTo>
                  <a:cubicBezTo>
                    <a:pt x="916" y="280"/>
                    <a:pt x="953" y="260"/>
                    <a:pt x="989" y="270"/>
                  </a:cubicBezTo>
                  <a:close/>
                  <a:moveTo>
                    <a:pt x="1885" y="531"/>
                  </a:moveTo>
                  <a:lnTo>
                    <a:pt x="2269" y="642"/>
                  </a:lnTo>
                  <a:cubicBezTo>
                    <a:pt x="2305" y="652"/>
                    <a:pt x="2325" y="689"/>
                    <a:pt x="2315" y="725"/>
                  </a:cubicBezTo>
                  <a:cubicBezTo>
                    <a:pt x="2304" y="760"/>
                    <a:pt x="2267" y="780"/>
                    <a:pt x="2232" y="770"/>
                  </a:cubicBezTo>
                  <a:lnTo>
                    <a:pt x="1848" y="659"/>
                  </a:lnTo>
                  <a:cubicBezTo>
                    <a:pt x="1812" y="648"/>
                    <a:pt x="1792" y="611"/>
                    <a:pt x="1802" y="576"/>
                  </a:cubicBezTo>
                  <a:cubicBezTo>
                    <a:pt x="1813" y="541"/>
                    <a:pt x="1850" y="520"/>
                    <a:pt x="1885" y="531"/>
                  </a:cubicBezTo>
                  <a:close/>
                  <a:moveTo>
                    <a:pt x="2781" y="791"/>
                  </a:moveTo>
                  <a:lnTo>
                    <a:pt x="3165" y="902"/>
                  </a:lnTo>
                  <a:cubicBezTo>
                    <a:pt x="3201" y="913"/>
                    <a:pt x="3221" y="950"/>
                    <a:pt x="3211" y="985"/>
                  </a:cubicBezTo>
                  <a:cubicBezTo>
                    <a:pt x="3201" y="1020"/>
                    <a:pt x="3164" y="1041"/>
                    <a:pt x="3128" y="1030"/>
                  </a:cubicBezTo>
                  <a:lnTo>
                    <a:pt x="2744" y="919"/>
                  </a:lnTo>
                  <a:cubicBezTo>
                    <a:pt x="2709" y="909"/>
                    <a:pt x="2688" y="872"/>
                    <a:pt x="2699" y="836"/>
                  </a:cubicBezTo>
                  <a:cubicBezTo>
                    <a:pt x="2709" y="801"/>
                    <a:pt x="2746" y="781"/>
                    <a:pt x="2781" y="791"/>
                  </a:cubicBezTo>
                  <a:close/>
                  <a:moveTo>
                    <a:pt x="3513" y="795"/>
                  </a:moveTo>
                  <a:lnTo>
                    <a:pt x="4207" y="1274"/>
                  </a:lnTo>
                  <a:lnTo>
                    <a:pt x="3365" y="1307"/>
                  </a:lnTo>
                  <a:lnTo>
                    <a:pt x="3513" y="795"/>
                  </a:lnTo>
                  <a:close/>
                </a:path>
              </a:pathLst>
            </a:custGeom>
            <a:grpFill/>
            <a:ln w="1588">
              <a:solidFill>
                <a:srgbClr val="C00000"/>
              </a:solidFill>
              <a:bevel/>
              <a:headEnd/>
              <a:tailEnd/>
            </a:ln>
          </p:spPr>
          <p:txBody>
            <a:bodyPr/>
            <a:lstStyle/>
            <a:p>
              <a:endParaRPr lang="zh-CN" altLang="en-US">
                <a:solidFill>
                  <a:schemeClr val="accent3">
                    <a:lumMod val="75000"/>
                  </a:schemeClr>
                </a:solidFill>
                <a:ea typeface="宋体" pitchFamily="2" charset="-122"/>
              </a:endParaRPr>
            </a:p>
          </p:txBody>
        </p:sp>
        <p:sp>
          <p:nvSpPr>
            <p:cNvPr id="43166" name="Freeform 190"/>
            <p:cNvSpPr>
              <a:spLocks noEditPoints="1"/>
            </p:cNvSpPr>
            <p:nvPr/>
          </p:nvSpPr>
          <p:spPr bwMode="auto">
            <a:xfrm>
              <a:off x="850" y="2661"/>
              <a:ext cx="384" cy="144"/>
            </a:xfrm>
            <a:custGeom>
              <a:avLst/>
              <a:gdLst>
                <a:gd name="T0" fmla="*/ 0 w 4207"/>
                <a:gd name="T1" fmla="*/ 0 h 1307"/>
                <a:gd name="T2" fmla="*/ 0 w 4207"/>
                <a:gd name="T3" fmla="*/ 0 h 1307"/>
                <a:gd name="T4" fmla="*/ 0 w 4207"/>
                <a:gd name="T5" fmla="*/ 0 h 1307"/>
                <a:gd name="T6" fmla="*/ 0 w 4207"/>
                <a:gd name="T7" fmla="*/ 0 h 1307"/>
                <a:gd name="T8" fmla="*/ 0 w 4207"/>
                <a:gd name="T9" fmla="*/ 0 h 1307"/>
                <a:gd name="T10" fmla="*/ 0 w 4207"/>
                <a:gd name="T11" fmla="*/ 0 h 1307"/>
                <a:gd name="T12" fmla="*/ 0 w 4207"/>
                <a:gd name="T13" fmla="*/ 0 h 1307"/>
                <a:gd name="T14" fmla="*/ 0 w 4207"/>
                <a:gd name="T15" fmla="*/ 0 h 1307"/>
                <a:gd name="T16" fmla="*/ 0 w 4207"/>
                <a:gd name="T17" fmla="*/ 0 h 1307"/>
                <a:gd name="T18" fmla="*/ 0 w 4207"/>
                <a:gd name="T19" fmla="*/ 0 h 1307"/>
                <a:gd name="T20" fmla="*/ 0 w 4207"/>
                <a:gd name="T21" fmla="*/ 0 h 1307"/>
                <a:gd name="T22" fmla="*/ 0 w 4207"/>
                <a:gd name="T23" fmla="*/ 0 h 1307"/>
                <a:gd name="T24" fmla="*/ 0 w 4207"/>
                <a:gd name="T25" fmla="*/ 0 h 1307"/>
                <a:gd name="T26" fmla="*/ 0 w 4207"/>
                <a:gd name="T27" fmla="*/ 0 h 1307"/>
                <a:gd name="T28" fmla="*/ 0 w 4207"/>
                <a:gd name="T29" fmla="*/ 0 h 1307"/>
                <a:gd name="T30" fmla="*/ 0 w 4207"/>
                <a:gd name="T31" fmla="*/ 0 h 1307"/>
                <a:gd name="T32" fmla="*/ 0 w 4207"/>
                <a:gd name="T33" fmla="*/ 0 h 1307"/>
                <a:gd name="T34" fmla="*/ 0 w 4207"/>
                <a:gd name="T35" fmla="*/ 0 h 1307"/>
                <a:gd name="T36" fmla="*/ 0 w 4207"/>
                <a:gd name="T37" fmla="*/ 0 h 1307"/>
                <a:gd name="T38" fmla="*/ 0 w 4207"/>
                <a:gd name="T39" fmla="*/ 0 h 1307"/>
                <a:gd name="T40" fmla="*/ 0 w 4207"/>
                <a:gd name="T41" fmla="*/ 0 h 1307"/>
                <a:gd name="T42" fmla="*/ 0 w 4207"/>
                <a:gd name="T43" fmla="*/ 0 h 1307"/>
                <a:gd name="T44" fmla="*/ 0 w 4207"/>
                <a:gd name="T45" fmla="*/ 0 h 1307"/>
                <a:gd name="T46" fmla="*/ 0 w 4207"/>
                <a:gd name="T47" fmla="*/ 0 h 1307"/>
                <a:gd name="T48" fmla="*/ 0 w 4207"/>
                <a:gd name="T49" fmla="*/ 0 h 1307"/>
                <a:gd name="T50" fmla="*/ 0 w 4207"/>
                <a:gd name="T51" fmla="*/ 0 h 1307"/>
                <a:gd name="T52" fmla="*/ 0 w 4207"/>
                <a:gd name="T53" fmla="*/ 0 h 1307"/>
                <a:gd name="T54" fmla="*/ 0 w 4207"/>
                <a:gd name="T55" fmla="*/ 0 h 1307"/>
                <a:gd name="T56" fmla="*/ 0 w 4207"/>
                <a:gd name="T57" fmla="*/ 0 h 1307"/>
                <a:gd name="T58" fmla="*/ 0 w 4207"/>
                <a:gd name="T59" fmla="*/ 0 h 1307"/>
                <a:gd name="T60" fmla="*/ 0 w 4207"/>
                <a:gd name="T61" fmla="*/ 0 h 1307"/>
                <a:gd name="T62" fmla="*/ 0 w 4207"/>
                <a:gd name="T63" fmla="*/ 0 h 13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07"/>
                <a:gd name="T97" fmla="*/ 0 h 1307"/>
                <a:gd name="T98" fmla="*/ 4207 w 4207"/>
                <a:gd name="T99" fmla="*/ 1307 h 13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07" h="1307">
                  <a:moveTo>
                    <a:pt x="92" y="10"/>
                  </a:moveTo>
                  <a:lnTo>
                    <a:pt x="477" y="122"/>
                  </a:lnTo>
                  <a:cubicBezTo>
                    <a:pt x="512" y="132"/>
                    <a:pt x="532" y="169"/>
                    <a:pt x="522" y="204"/>
                  </a:cubicBezTo>
                  <a:cubicBezTo>
                    <a:pt x="512" y="240"/>
                    <a:pt x="475" y="260"/>
                    <a:pt x="439" y="250"/>
                  </a:cubicBezTo>
                  <a:lnTo>
                    <a:pt x="55" y="138"/>
                  </a:lnTo>
                  <a:cubicBezTo>
                    <a:pt x="20" y="128"/>
                    <a:pt x="0" y="91"/>
                    <a:pt x="10" y="56"/>
                  </a:cubicBezTo>
                  <a:cubicBezTo>
                    <a:pt x="20" y="20"/>
                    <a:pt x="57" y="0"/>
                    <a:pt x="92" y="10"/>
                  </a:cubicBezTo>
                  <a:close/>
                  <a:moveTo>
                    <a:pt x="989" y="270"/>
                  </a:moveTo>
                  <a:lnTo>
                    <a:pt x="1373" y="382"/>
                  </a:lnTo>
                  <a:cubicBezTo>
                    <a:pt x="1408" y="392"/>
                    <a:pt x="1429" y="429"/>
                    <a:pt x="1418" y="464"/>
                  </a:cubicBezTo>
                  <a:cubicBezTo>
                    <a:pt x="1408" y="500"/>
                    <a:pt x="1371" y="520"/>
                    <a:pt x="1336" y="510"/>
                  </a:cubicBezTo>
                  <a:lnTo>
                    <a:pt x="952" y="398"/>
                  </a:lnTo>
                  <a:cubicBezTo>
                    <a:pt x="916" y="388"/>
                    <a:pt x="896" y="351"/>
                    <a:pt x="906" y="316"/>
                  </a:cubicBezTo>
                  <a:cubicBezTo>
                    <a:pt x="916" y="280"/>
                    <a:pt x="953" y="260"/>
                    <a:pt x="989" y="270"/>
                  </a:cubicBezTo>
                  <a:close/>
                  <a:moveTo>
                    <a:pt x="1885" y="531"/>
                  </a:moveTo>
                  <a:lnTo>
                    <a:pt x="2269" y="642"/>
                  </a:lnTo>
                  <a:cubicBezTo>
                    <a:pt x="2305" y="652"/>
                    <a:pt x="2325" y="689"/>
                    <a:pt x="2315" y="725"/>
                  </a:cubicBezTo>
                  <a:cubicBezTo>
                    <a:pt x="2304" y="760"/>
                    <a:pt x="2267" y="780"/>
                    <a:pt x="2232" y="770"/>
                  </a:cubicBezTo>
                  <a:lnTo>
                    <a:pt x="1848" y="659"/>
                  </a:lnTo>
                  <a:cubicBezTo>
                    <a:pt x="1812" y="648"/>
                    <a:pt x="1792" y="611"/>
                    <a:pt x="1802" y="576"/>
                  </a:cubicBezTo>
                  <a:cubicBezTo>
                    <a:pt x="1813" y="541"/>
                    <a:pt x="1850" y="520"/>
                    <a:pt x="1885" y="531"/>
                  </a:cubicBezTo>
                  <a:close/>
                  <a:moveTo>
                    <a:pt x="2781" y="791"/>
                  </a:moveTo>
                  <a:lnTo>
                    <a:pt x="3165" y="902"/>
                  </a:lnTo>
                  <a:cubicBezTo>
                    <a:pt x="3201" y="913"/>
                    <a:pt x="3221" y="950"/>
                    <a:pt x="3211" y="985"/>
                  </a:cubicBezTo>
                  <a:cubicBezTo>
                    <a:pt x="3201" y="1020"/>
                    <a:pt x="3164" y="1041"/>
                    <a:pt x="3128" y="1030"/>
                  </a:cubicBezTo>
                  <a:lnTo>
                    <a:pt x="2744" y="919"/>
                  </a:lnTo>
                  <a:cubicBezTo>
                    <a:pt x="2709" y="909"/>
                    <a:pt x="2688" y="872"/>
                    <a:pt x="2699" y="836"/>
                  </a:cubicBezTo>
                  <a:cubicBezTo>
                    <a:pt x="2709" y="801"/>
                    <a:pt x="2746" y="781"/>
                    <a:pt x="2781" y="791"/>
                  </a:cubicBezTo>
                  <a:close/>
                  <a:moveTo>
                    <a:pt x="3513" y="795"/>
                  </a:moveTo>
                  <a:lnTo>
                    <a:pt x="4207" y="1274"/>
                  </a:lnTo>
                  <a:lnTo>
                    <a:pt x="3365" y="1307"/>
                  </a:lnTo>
                  <a:lnTo>
                    <a:pt x="3513" y="795"/>
                  </a:lnTo>
                  <a:close/>
                </a:path>
              </a:pathLst>
            </a:custGeom>
            <a:grpFill/>
            <a:ln w="1588">
              <a:solidFill>
                <a:srgbClr val="C00000"/>
              </a:solidFill>
              <a:bevel/>
              <a:headEnd/>
              <a:tailEnd/>
            </a:ln>
          </p:spPr>
          <p:txBody>
            <a:bodyPr/>
            <a:lstStyle/>
            <a:p>
              <a:endParaRPr lang="zh-CN" altLang="en-US">
                <a:solidFill>
                  <a:schemeClr val="accent3">
                    <a:lumMod val="75000"/>
                  </a:schemeClr>
                </a:solidFill>
                <a:ea typeface="宋体" pitchFamily="2" charset="-122"/>
              </a:endParaRPr>
            </a:p>
          </p:txBody>
        </p:sp>
      </p:grpSp>
      <p:sp>
        <p:nvSpPr>
          <p:cNvPr id="43157" name="Freeform 192"/>
          <p:cNvSpPr>
            <a:spLocks noEditPoints="1"/>
          </p:cNvSpPr>
          <p:nvPr/>
        </p:nvSpPr>
        <p:spPr bwMode="auto">
          <a:xfrm>
            <a:off x="7253288" y="3946525"/>
            <a:ext cx="582612" cy="180975"/>
          </a:xfrm>
          <a:custGeom>
            <a:avLst/>
            <a:gdLst>
              <a:gd name="T0" fmla="*/ 2147483647 w 4207"/>
              <a:gd name="T1" fmla="*/ 2147483647 h 1307"/>
              <a:gd name="T2" fmla="*/ 2147483647 w 4207"/>
              <a:gd name="T3" fmla="*/ 2147483647 h 1307"/>
              <a:gd name="T4" fmla="*/ 2147483647 w 4207"/>
              <a:gd name="T5" fmla="*/ 2147483647 h 1307"/>
              <a:gd name="T6" fmla="*/ 2147483647 w 4207"/>
              <a:gd name="T7" fmla="*/ 2147483647 h 1307"/>
              <a:gd name="T8" fmla="*/ 2147483647 w 4207"/>
              <a:gd name="T9" fmla="*/ 2147483647 h 1307"/>
              <a:gd name="T10" fmla="*/ 2147483647 w 4207"/>
              <a:gd name="T11" fmla="*/ 2147483647 h 1307"/>
              <a:gd name="T12" fmla="*/ 2147483647 w 4207"/>
              <a:gd name="T13" fmla="*/ 2147483647 h 1307"/>
              <a:gd name="T14" fmla="*/ 2147483647 w 4207"/>
              <a:gd name="T15" fmla="*/ 2147483647 h 1307"/>
              <a:gd name="T16" fmla="*/ 2147483647 w 4207"/>
              <a:gd name="T17" fmla="*/ 2147483647 h 1307"/>
              <a:gd name="T18" fmla="*/ 2147483647 w 4207"/>
              <a:gd name="T19" fmla="*/ 2147483647 h 1307"/>
              <a:gd name="T20" fmla="*/ 2147483647 w 4207"/>
              <a:gd name="T21" fmla="*/ 2147483647 h 1307"/>
              <a:gd name="T22" fmla="*/ 2147483647 w 4207"/>
              <a:gd name="T23" fmla="*/ 2147483647 h 1307"/>
              <a:gd name="T24" fmla="*/ 2147483647 w 4207"/>
              <a:gd name="T25" fmla="*/ 2147483647 h 1307"/>
              <a:gd name="T26" fmla="*/ 2147483647 w 4207"/>
              <a:gd name="T27" fmla="*/ 2147483647 h 1307"/>
              <a:gd name="T28" fmla="*/ 2147483647 w 4207"/>
              <a:gd name="T29" fmla="*/ 2147483647 h 1307"/>
              <a:gd name="T30" fmla="*/ 2147483647 w 4207"/>
              <a:gd name="T31" fmla="*/ 2147483647 h 1307"/>
              <a:gd name="T32" fmla="*/ 2147483647 w 4207"/>
              <a:gd name="T33" fmla="*/ 2147483647 h 1307"/>
              <a:gd name="T34" fmla="*/ 2147483647 w 4207"/>
              <a:gd name="T35" fmla="*/ 2147483647 h 1307"/>
              <a:gd name="T36" fmla="*/ 2147483647 w 4207"/>
              <a:gd name="T37" fmla="*/ 2147483647 h 1307"/>
              <a:gd name="T38" fmla="*/ 2147483647 w 4207"/>
              <a:gd name="T39" fmla="*/ 2147483647 h 1307"/>
              <a:gd name="T40" fmla="*/ 2147483647 w 4207"/>
              <a:gd name="T41" fmla="*/ 2147483647 h 1307"/>
              <a:gd name="T42" fmla="*/ 2147483647 w 4207"/>
              <a:gd name="T43" fmla="*/ 2147483647 h 1307"/>
              <a:gd name="T44" fmla="*/ 2147483647 w 4207"/>
              <a:gd name="T45" fmla="*/ 2147483647 h 1307"/>
              <a:gd name="T46" fmla="*/ 2147483647 w 4207"/>
              <a:gd name="T47" fmla="*/ 2147483647 h 1307"/>
              <a:gd name="T48" fmla="*/ 2147483647 w 4207"/>
              <a:gd name="T49" fmla="*/ 2147483647 h 1307"/>
              <a:gd name="T50" fmla="*/ 2147483647 w 4207"/>
              <a:gd name="T51" fmla="*/ 2147483647 h 1307"/>
              <a:gd name="T52" fmla="*/ 2147483647 w 4207"/>
              <a:gd name="T53" fmla="*/ 2147483647 h 1307"/>
              <a:gd name="T54" fmla="*/ 2147483647 w 4207"/>
              <a:gd name="T55" fmla="*/ 2147483647 h 1307"/>
              <a:gd name="T56" fmla="*/ 2147483647 w 4207"/>
              <a:gd name="T57" fmla="*/ 2147483647 h 1307"/>
              <a:gd name="T58" fmla="*/ 2147483647 w 4207"/>
              <a:gd name="T59" fmla="*/ 2147483647 h 1307"/>
              <a:gd name="T60" fmla="*/ 2147483647 w 4207"/>
              <a:gd name="T61" fmla="*/ 2147483647 h 1307"/>
              <a:gd name="T62" fmla="*/ 2147483647 w 4207"/>
              <a:gd name="T63" fmla="*/ 2147483647 h 13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07"/>
              <a:gd name="T97" fmla="*/ 0 h 1307"/>
              <a:gd name="T98" fmla="*/ 4207 w 4207"/>
              <a:gd name="T99" fmla="*/ 1307 h 13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07" h="1307">
                <a:moveTo>
                  <a:pt x="92" y="10"/>
                </a:moveTo>
                <a:lnTo>
                  <a:pt x="477" y="122"/>
                </a:lnTo>
                <a:cubicBezTo>
                  <a:pt x="512" y="132"/>
                  <a:pt x="532" y="169"/>
                  <a:pt x="522" y="204"/>
                </a:cubicBezTo>
                <a:cubicBezTo>
                  <a:pt x="512" y="240"/>
                  <a:pt x="475" y="260"/>
                  <a:pt x="439" y="250"/>
                </a:cubicBezTo>
                <a:lnTo>
                  <a:pt x="55" y="138"/>
                </a:lnTo>
                <a:cubicBezTo>
                  <a:pt x="20" y="128"/>
                  <a:pt x="0" y="91"/>
                  <a:pt x="10" y="56"/>
                </a:cubicBezTo>
                <a:cubicBezTo>
                  <a:pt x="20" y="20"/>
                  <a:pt x="57" y="0"/>
                  <a:pt x="92" y="10"/>
                </a:cubicBezTo>
                <a:close/>
                <a:moveTo>
                  <a:pt x="989" y="270"/>
                </a:moveTo>
                <a:lnTo>
                  <a:pt x="1373" y="382"/>
                </a:lnTo>
                <a:cubicBezTo>
                  <a:pt x="1408" y="392"/>
                  <a:pt x="1429" y="429"/>
                  <a:pt x="1418" y="464"/>
                </a:cubicBezTo>
                <a:cubicBezTo>
                  <a:pt x="1408" y="500"/>
                  <a:pt x="1371" y="520"/>
                  <a:pt x="1336" y="510"/>
                </a:cubicBezTo>
                <a:lnTo>
                  <a:pt x="952" y="398"/>
                </a:lnTo>
                <a:cubicBezTo>
                  <a:pt x="916" y="388"/>
                  <a:pt x="896" y="351"/>
                  <a:pt x="906" y="316"/>
                </a:cubicBezTo>
                <a:cubicBezTo>
                  <a:pt x="916" y="280"/>
                  <a:pt x="953" y="260"/>
                  <a:pt x="989" y="270"/>
                </a:cubicBezTo>
                <a:close/>
                <a:moveTo>
                  <a:pt x="1885" y="531"/>
                </a:moveTo>
                <a:lnTo>
                  <a:pt x="2269" y="642"/>
                </a:lnTo>
                <a:cubicBezTo>
                  <a:pt x="2305" y="652"/>
                  <a:pt x="2325" y="689"/>
                  <a:pt x="2315" y="725"/>
                </a:cubicBezTo>
                <a:cubicBezTo>
                  <a:pt x="2304" y="760"/>
                  <a:pt x="2267" y="780"/>
                  <a:pt x="2232" y="770"/>
                </a:cubicBezTo>
                <a:lnTo>
                  <a:pt x="1848" y="659"/>
                </a:lnTo>
                <a:cubicBezTo>
                  <a:pt x="1812" y="648"/>
                  <a:pt x="1792" y="611"/>
                  <a:pt x="1802" y="576"/>
                </a:cubicBezTo>
                <a:cubicBezTo>
                  <a:pt x="1813" y="541"/>
                  <a:pt x="1850" y="520"/>
                  <a:pt x="1885" y="531"/>
                </a:cubicBezTo>
                <a:close/>
                <a:moveTo>
                  <a:pt x="2781" y="791"/>
                </a:moveTo>
                <a:lnTo>
                  <a:pt x="3165" y="902"/>
                </a:lnTo>
                <a:cubicBezTo>
                  <a:pt x="3201" y="913"/>
                  <a:pt x="3221" y="950"/>
                  <a:pt x="3211" y="985"/>
                </a:cubicBezTo>
                <a:cubicBezTo>
                  <a:pt x="3201" y="1020"/>
                  <a:pt x="3164" y="1041"/>
                  <a:pt x="3128" y="1030"/>
                </a:cubicBezTo>
                <a:lnTo>
                  <a:pt x="2744" y="919"/>
                </a:lnTo>
                <a:cubicBezTo>
                  <a:pt x="2709" y="909"/>
                  <a:pt x="2688" y="872"/>
                  <a:pt x="2699" y="836"/>
                </a:cubicBezTo>
                <a:cubicBezTo>
                  <a:pt x="2709" y="801"/>
                  <a:pt x="2746" y="781"/>
                  <a:pt x="2781" y="791"/>
                </a:cubicBezTo>
                <a:close/>
                <a:moveTo>
                  <a:pt x="3513" y="795"/>
                </a:moveTo>
                <a:lnTo>
                  <a:pt x="4207" y="1274"/>
                </a:lnTo>
                <a:lnTo>
                  <a:pt x="3365" y="1307"/>
                </a:lnTo>
                <a:lnTo>
                  <a:pt x="3513" y="795"/>
                </a:lnTo>
                <a:close/>
              </a:path>
            </a:pathLst>
          </a:custGeom>
          <a:solidFill>
            <a:srgbClr val="C00000"/>
          </a:solidFill>
          <a:ln w="1588">
            <a:solidFill>
              <a:srgbClr val="C00000"/>
            </a:solidFill>
            <a:bevel/>
            <a:headEnd/>
            <a:tailEnd/>
          </a:ln>
        </p:spPr>
        <p:txBody>
          <a:bodyPr/>
          <a:lstStyle/>
          <a:p>
            <a:endParaRPr lang="zh-CN" altLang="en-US">
              <a:solidFill>
                <a:schemeClr val="accent3">
                  <a:lumMod val="75000"/>
                </a:schemeClr>
              </a:solidFill>
              <a:ea typeface="宋体" pitchFamily="2" charset="-122"/>
            </a:endParaRPr>
          </a:p>
        </p:txBody>
      </p:sp>
      <p:sp>
        <p:nvSpPr>
          <p:cNvPr id="43158" name="Freeform 193"/>
          <p:cNvSpPr>
            <a:spLocks noEditPoints="1"/>
          </p:cNvSpPr>
          <p:nvPr/>
        </p:nvSpPr>
        <p:spPr bwMode="auto">
          <a:xfrm>
            <a:off x="7235825" y="4224338"/>
            <a:ext cx="631825" cy="1436687"/>
          </a:xfrm>
          <a:custGeom>
            <a:avLst/>
            <a:gdLst>
              <a:gd name="T0" fmla="*/ 2147483647 w 3726"/>
              <a:gd name="T1" fmla="*/ 2147483647 h 5843"/>
              <a:gd name="T2" fmla="*/ 2147483647 w 3726"/>
              <a:gd name="T3" fmla="*/ 2147483647 h 5843"/>
              <a:gd name="T4" fmla="*/ 2147483647 w 3726"/>
              <a:gd name="T5" fmla="*/ 2147483647 h 5843"/>
              <a:gd name="T6" fmla="*/ 2147483647 w 3726"/>
              <a:gd name="T7" fmla="*/ 2147483647 h 5843"/>
              <a:gd name="T8" fmla="*/ 2147483647 w 3726"/>
              <a:gd name="T9" fmla="*/ 2147483647 h 5843"/>
              <a:gd name="T10" fmla="*/ 2147483647 w 3726"/>
              <a:gd name="T11" fmla="*/ 2147483647 h 5843"/>
              <a:gd name="T12" fmla="*/ 2147483647 w 3726"/>
              <a:gd name="T13" fmla="*/ 2147483647 h 5843"/>
              <a:gd name="T14" fmla="*/ 2147483647 w 3726"/>
              <a:gd name="T15" fmla="*/ 2147483647 h 5843"/>
              <a:gd name="T16" fmla="*/ 2147483647 w 3726"/>
              <a:gd name="T17" fmla="*/ 2147483647 h 5843"/>
              <a:gd name="T18" fmla="*/ 2147483647 w 3726"/>
              <a:gd name="T19" fmla="*/ 2147483647 h 5843"/>
              <a:gd name="T20" fmla="*/ 2147483647 w 3726"/>
              <a:gd name="T21" fmla="*/ 2147483647 h 5843"/>
              <a:gd name="T22" fmla="*/ 2147483647 w 3726"/>
              <a:gd name="T23" fmla="*/ 2147483647 h 5843"/>
              <a:gd name="T24" fmla="*/ 2147483647 w 3726"/>
              <a:gd name="T25" fmla="*/ 2147483647 h 5843"/>
              <a:gd name="T26" fmla="*/ 2147483647 w 3726"/>
              <a:gd name="T27" fmla="*/ 2147483647 h 5843"/>
              <a:gd name="T28" fmla="*/ 2147483647 w 3726"/>
              <a:gd name="T29" fmla="*/ 2147483647 h 5843"/>
              <a:gd name="T30" fmla="*/ 2147483647 w 3726"/>
              <a:gd name="T31" fmla="*/ 2147483647 h 5843"/>
              <a:gd name="T32" fmla="*/ 2147483647 w 3726"/>
              <a:gd name="T33" fmla="*/ 2147483647 h 5843"/>
              <a:gd name="T34" fmla="*/ 2147483647 w 3726"/>
              <a:gd name="T35" fmla="*/ 2147483647 h 5843"/>
              <a:gd name="T36" fmla="*/ 2147483647 w 3726"/>
              <a:gd name="T37" fmla="*/ 2147483647 h 5843"/>
              <a:gd name="T38" fmla="*/ 2147483647 w 3726"/>
              <a:gd name="T39" fmla="*/ 2147483647 h 5843"/>
              <a:gd name="T40" fmla="*/ 2147483647 w 3726"/>
              <a:gd name="T41" fmla="*/ 2147483647 h 5843"/>
              <a:gd name="T42" fmla="*/ 2147483647 w 3726"/>
              <a:gd name="T43" fmla="*/ 2147483647 h 5843"/>
              <a:gd name="T44" fmla="*/ 2147483647 w 3726"/>
              <a:gd name="T45" fmla="*/ 2147483647 h 5843"/>
              <a:gd name="T46" fmla="*/ 2147483647 w 3726"/>
              <a:gd name="T47" fmla="*/ 2147483647 h 5843"/>
              <a:gd name="T48" fmla="*/ 2147483647 w 3726"/>
              <a:gd name="T49" fmla="*/ 2147483647 h 5843"/>
              <a:gd name="T50" fmla="*/ 2147483647 w 3726"/>
              <a:gd name="T51" fmla="*/ 2147483647 h 5843"/>
              <a:gd name="T52" fmla="*/ 2147483647 w 3726"/>
              <a:gd name="T53" fmla="*/ 2147483647 h 5843"/>
              <a:gd name="T54" fmla="*/ 2147483647 w 3726"/>
              <a:gd name="T55" fmla="*/ 2147483647 h 5843"/>
              <a:gd name="T56" fmla="*/ 2147483647 w 3726"/>
              <a:gd name="T57" fmla="*/ 2147483647 h 5843"/>
              <a:gd name="T58" fmla="*/ 2147483647 w 3726"/>
              <a:gd name="T59" fmla="*/ 2147483647 h 5843"/>
              <a:gd name="T60" fmla="*/ 2147483647 w 3726"/>
              <a:gd name="T61" fmla="*/ 2147483647 h 5843"/>
              <a:gd name="T62" fmla="*/ 2147483647 w 3726"/>
              <a:gd name="T63" fmla="*/ 2147483647 h 5843"/>
              <a:gd name="T64" fmla="*/ 2147483647 w 3726"/>
              <a:gd name="T65" fmla="*/ 2147483647 h 5843"/>
              <a:gd name="T66" fmla="*/ 2147483647 w 3726"/>
              <a:gd name="T67" fmla="*/ 2147483647 h 5843"/>
              <a:gd name="T68" fmla="*/ 2147483647 w 3726"/>
              <a:gd name="T69" fmla="*/ 2147483647 h 5843"/>
              <a:gd name="T70" fmla="*/ 2147483647 w 3726"/>
              <a:gd name="T71" fmla="*/ 2147483647 h 5843"/>
              <a:gd name="T72" fmla="*/ 2147483647 w 3726"/>
              <a:gd name="T73" fmla="*/ 2147483647 h 5843"/>
              <a:gd name="T74" fmla="*/ 2147483647 w 3726"/>
              <a:gd name="T75" fmla="*/ 2147483647 h 5843"/>
              <a:gd name="T76" fmla="*/ 2147483647 w 3726"/>
              <a:gd name="T77" fmla="*/ 2147483647 h 5843"/>
              <a:gd name="T78" fmla="*/ 2147483647 w 3726"/>
              <a:gd name="T79" fmla="*/ 2147483647 h 5843"/>
              <a:gd name="T80" fmla="*/ 2147483647 w 3726"/>
              <a:gd name="T81" fmla="*/ 2147483647 h 5843"/>
              <a:gd name="T82" fmla="*/ 2147483647 w 3726"/>
              <a:gd name="T83" fmla="*/ 2147483647 h 5843"/>
              <a:gd name="T84" fmla="*/ 2147483647 w 3726"/>
              <a:gd name="T85" fmla="*/ 2147483647 h 5843"/>
              <a:gd name="T86" fmla="*/ 2147483647 w 3726"/>
              <a:gd name="T87" fmla="*/ 2147483647 h 5843"/>
              <a:gd name="T88" fmla="*/ 2147483647 w 3726"/>
              <a:gd name="T89" fmla="*/ 2147483647 h 5843"/>
              <a:gd name="T90" fmla="*/ 2147483647 w 3726"/>
              <a:gd name="T91" fmla="*/ 2147483647 h 5843"/>
              <a:gd name="T92" fmla="*/ 2147483647 w 3726"/>
              <a:gd name="T93" fmla="*/ 2147483647 h 5843"/>
              <a:gd name="T94" fmla="*/ 2147483647 w 3726"/>
              <a:gd name="T95" fmla="*/ 2147483647 h 5843"/>
              <a:gd name="T96" fmla="*/ 2147483647 w 3726"/>
              <a:gd name="T97" fmla="*/ 2147483647 h 5843"/>
              <a:gd name="T98" fmla="*/ 2147483647 w 3726"/>
              <a:gd name="T99" fmla="*/ 2147483647 h 5843"/>
              <a:gd name="T100" fmla="*/ 0 w 3726"/>
              <a:gd name="T101" fmla="*/ 2147483647 h 5843"/>
              <a:gd name="T102" fmla="*/ 2147483647 w 3726"/>
              <a:gd name="T103" fmla="*/ 2147483647 h 5843"/>
              <a:gd name="T104" fmla="*/ 2147483647 w 3726"/>
              <a:gd name="T105" fmla="*/ 2147483647 h 58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26"/>
              <a:gd name="T160" fmla="*/ 0 h 5843"/>
              <a:gd name="T161" fmla="*/ 3726 w 3726"/>
              <a:gd name="T162" fmla="*/ 5843 h 58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26" h="5843">
                <a:moveTo>
                  <a:pt x="3706" y="112"/>
                </a:moveTo>
                <a:lnTo>
                  <a:pt x="3492" y="450"/>
                </a:lnTo>
                <a:cubicBezTo>
                  <a:pt x="3473" y="481"/>
                  <a:pt x="3431" y="490"/>
                  <a:pt x="3400" y="471"/>
                </a:cubicBezTo>
                <a:cubicBezTo>
                  <a:pt x="3369" y="451"/>
                  <a:pt x="3360" y="410"/>
                  <a:pt x="3380" y="379"/>
                </a:cubicBezTo>
                <a:lnTo>
                  <a:pt x="3593" y="41"/>
                </a:lnTo>
                <a:cubicBezTo>
                  <a:pt x="3613" y="10"/>
                  <a:pt x="3654" y="0"/>
                  <a:pt x="3685" y="20"/>
                </a:cubicBezTo>
                <a:cubicBezTo>
                  <a:pt x="3717" y="40"/>
                  <a:pt x="3726" y="81"/>
                  <a:pt x="3706" y="112"/>
                </a:cubicBezTo>
                <a:close/>
                <a:moveTo>
                  <a:pt x="3207" y="901"/>
                </a:moveTo>
                <a:lnTo>
                  <a:pt x="2993" y="1239"/>
                </a:lnTo>
                <a:cubicBezTo>
                  <a:pt x="2973" y="1270"/>
                  <a:pt x="2932" y="1279"/>
                  <a:pt x="2901" y="1259"/>
                </a:cubicBezTo>
                <a:cubicBezTo>
                  <a:pt x="2870" y="1240"/>
                  <a:pt x="2861" y="1199"/>
                  <a:pt x="2880" y="1167"/>
                </a:cubicBezTo>
                <a:lnTo>
                  <a:pt x="3094" y="829"/>
                </a:lnTo>
                <a:cubicBezTo>
                  <a:pt x="3114" y="798"/>
                  <a:pt x="3155" y="789"/>
                  <a:pt x="3186" y="809"/>
                </a:cubicBezTo>
                <a:cubicBezTo>
                  <a:pt x="3217" y="828"/>
                  <a:pt x="3227" y="870"/>
                  <a:pt x="3207" y="901"/>
                </a:cubicBezTo>
                <a:close/>
                <a:moveTo>
                  <a:pt x="2708" y="1689"/>
                </a:moveTo>
                <a:lnTo>
                  <a:pt x="2494" y="2027"/>
                </a:lnTo>
                <a:cubicBezTo>
                  <a:pt x="2474" y="2058"/>
                  <a:pt x="2433" y="2068"/>
                  <a:pt x="2402" y="2048"/>
                </a:cubicBezTo>
                <a:cubicBezTo>
                  <a:pt x="2371" y="2028"/>
                  <a:pt x="2362" y="1987"/>
                  <a:pt x="2381" y="1956"/>
                </a:cubicBezTo>
                <a:lnTo>
                  <a:pt x="2595" y="1618"/>
                </a:lnTo>
                <a:cubicBezTo>
                  <a:pt x="2615" y="1587"/>
                  <a:pt x="2656" y="1578"/>
                  <a:pt x="2687" y="1597"/>
                </a:cubicBezTo>
                <a:cubicBezTo>
                  <a:pt x="2718" y="1617"/>
                  <a:pt x="2727" y="1658"/>
                  <a:pt x="2708" y="1689"/>
                </a:cubicBezTo>
                <a:close/>
                <a:moveTo>
                  <a:pt x="2209" y="2478"/>
                </a:moveTo>
                <a:lnTo>
                  <a:pt x="1995" y="2816"/>
                </a:lnTo>
                <a:cubicBezTo>
                  <a:pt x="1975" y="2847"/>
                  <a:pt x="1934" y="2856"/>
                  <a:pt x="1903" y="2837"/>
                </a:cubicBezTo>
                <a:cubicBezTo>
                  <a:pt x="1872" y="2817"/>
                  <a:pt x="1862" y="2776"/>
                  <a:pt x="1882" y="2745"/>
                </a:cubicBezTo>
                <a:lnTo>
                  <a:pt x="2096" y="2407"/>
                </a:lnTo>
                <a:cubicBezTo>
                  <a:pt x="2116" y="2376"/>
                  <a:pt x="2157" y="2366"/>
                  <a:pt x="2188" y="2386"/>
                </a:cubicBezTo>
                <a:cubicBezTo>
                  <a:pt x="2219" y="2406"/>
                  <a:pt x="2228" y="2447"/>
                  <a:pt x="2209" y="2478"/>
                </a:cubicBezTo>
                <a:close/>
                <a:moveTo>
                  <a:pt x="1709" y="3267"/>
                </a:moveTo>
                <a:lnTo>
                  <a:pt x="1496" y="3605"/>
                </a:lnTo>
                <a:cubicBezTo>
                  <a:pt x="1476" y="3636"/>
                  <a:pt x="1435" y="3645"/>
                  <a:pt x="1404" y="3625"/>
                </a:cubicBezTo>
                <a:cubicBezTo>
                  <a:pt x="1372" y="3606"/>
                  <a:pt x="1363" y="3564"/>
                  <a:pt x="1383" y="3533"/>
                </a:cubicBezTo>
                <a:lnTo>
                  <a:pt x="1597" y="3195"/>
                </a:lnTo>
                <a:cubicBezTo>
                  <a:pt x="1616" y="3164"/>
                  <a:pt x="1658" y="3155"/>
                  <a:pt x="1689" y="3175"/>
                </a:cubicBezTo>
                <a:cubicBezTo>
                  <a:pt x="1720" y="3194"/>
                  <a:pt x="1729" y="3236"/>
                  <a:pt x="1709" y="3267"/>
                </a:cubicBezTo>
                <a:close/>
                <a:moveTo>
                  <a:pt x="1210" y="4055"/>
                </a:moveTo>
                <a:lnTo>
                  <a:pt x="996" y="4393"/>
                </a:lnTo>
                <a:cubicBezTo>
                  <a:pt x="977" y="4424"/>
                  <a:pt x="935" y="4434"/>
                  <a:pt x="904" y="4414"/>
                </a:cubicBezTo>
                <a:cubicBezTo>
                  <a:pt x="873" y="4394"/>
                  <a:pt x="864" y="4353"/>
                  <a:pt x="884" y="4322"/>
                </a:cubicBezTo>
                <a:lnTo>
                  <a:pt x="1098" y="3984"/>
                </a:lnTo>
                <a:cubicBezTo>
                  <a:pt x="1117" y="3953"/>
                  <a:pt x="1159" y="3944"/>
                  <a:pt x="1190" y="3963"/>
                </a:cubicBezTo>
                <a:cubicBezTo>
                  <a:pt x="1221" y="3983"/>
                  <a:pt x="1230" y="4024"/>
                  <a:pt x="1210" y="4055"/>
                </a:cubicBezTo>
                <a:close/>
                <a:moveTo>
                  <a:pt x="711" y="4844"/>
                </a:moveTo>
                <a:lnTo>
                  <a:pt x="497" y="5182"/>
                </a:lnTo>
                <a:cubicBezTo>
                  <a:pt x="478" y="5213"/>
                  <a:pt x="436" y="5222"/>
                  <a:pt x="405" y="5203"/>
                </a:cubicBezTo>
                <a:cubicBezTo>
                  <a:pt x="374" y="5183"/>
                  <a:pt x="365" y="5142"/>
                  <a:pt x="385" y="5111"/>
                </a:cubicBezTo>
                <a:lnTo>
                  <a:pt x="598" y="4773"/>
                </a:lnTo>
                <a:cubicBezTo>
                  <a:pt x="618" y="4742"/>
                  <a:pt x="659" y="4732"/>
                  <a:pt x="690" y="4752"/>
                </a:cubicBezTo>
                <a:cubicBezTo>
                  <a:pt x="722" y="4772"/>
                  <a:pt x="731" y="4813"/>
                  <a:pt x="711" y="4844"/>
                </a:cubicBezTo>
                <a:close/>
                <a:moveTo>
                  <a:pt x="653" y="5310"/>
                </a:moveTo>
                <a:lnTo>
                  <a:pt x="0" y="5843"/>
                </a:lnTo>
                <a:lnTo>
                  <a:pt x="202" y="5025"/>
                </a:lnTo>
                <a:lnTo>
                  <a:pt x="653" y="5310"/>
                </a:lnTo>
                <a:close/>
              </a:path>
            </a:pathLst>
          </a:custGeom>
          <a:solidFill>
            <a:srgbClr val="C00000"/>
          </a:solidFill>
          <a:ln w="1588">
            <a:solidFill>
              <a:srgbClr val="C00000"/>
            </a:solidFill>
            <a:bevel/>
            <a:headEnd/>
            <a:tailEnd/>
          </a:ln>
        </p:spPr>
        <p:txBody>
          <a:bodyPr/>
          <a:lstStyle/>
          <a:p>
            <a:endParaRPr lang="zh-CN" altLang="en-US">
              <a:solidFill>
                <a:schemeClr val="accent3">
                  <a:lumMod val="75000"/>
                </a:schemeClr>
              </a:solidFill>
              <a:ea typeface="宋体" pitchFamily="2" charset="-122"/>
            </a:endParaRPr>
          </a:p>
        </p:txBody>
      </p:sp>
      <p:sp>
        <p:nvSpPr>
          <p:cNvPr id="43159" name="Freeform 194"/>
          <p:cNvSpPr>
            <a:spLocks noEditPoints="1"/>
          </p:cNvSpPr>
          <p:nvPr/>
        </p:nvSpPr>
        <p:spPr bwMode="auto">
          <a:xfrm>
            <a:off x="7262813" y="5229225"/>
            <a:ext cx="582612" cy="180975"/>
          </a:xfrm>
          <a:custGeom>
            <a:avLst/>
            <a:gdLst>
              <a:gd name="T0" fmla="*/ 2147483647 w 4207"/>
              <a:gd name="T1" fmla="*/ 2147483647 h 1307"/>
              <a:gd name="T2" fmla="*/ 2147483647 w 4207"/>
              <a:gd name="T3" fmla="*/ 2147483647 h 1307"/>
              <a:gd name="T4" fmla="*/ 2147483647 w 4207"/>
              <a:gd name="T5" fmla="*/ 2147483647 h 1307"/>
              <a:gd name="T6" fmla="*/ 2147483647 w 4207"/>
              <a:gd name="T7" fmla="*/ 2147483647 h 1307"/>
              <a:gd name="T8" fmla="*/ 2147483647 w 4207"/>
              <a:gd name="T9" fmla="*/ 2147483647 h 1307"/>
              <a:gd name="T10" fmla="*/ 2147483647 w 4207"/>
              <a:gd name="T11" fmla="*/ 2147483647 h 1307"/>
              <a:gd name="T12" fmla="*/ 2147483647 w 4207"/>
              <a:gd name="T13" fmla="*/ 2147483647 h 1307"/>
              <a:gd name="T14" fmla="*/ 2147483647 w 4207"/>
              <a:gd name="T15" fmla="*/ 2147483647 h 1307"/>
              <a:gd name="T16" fmla="*/ 2147483647 w 4207"/>
              <a:gd name="T17" fmla="*/ 2147483647 h 1307"/>
              <a:gd name="T18" fmla="*/ 2147483647 w 4207"/>
              <a:gd name="T19" fmla="*/ 2147483647 h 1307"/>
              <a:gd name="T20" fmla="*/ 2147483647 w 4207"/>
              <a:gd name="T21" fmla="*/ 2147483647 h 1307"/>
              <a:gd name="T22" fmla="*/ 2147483647 w 4207"/>
              <a:gd name="T23" fmla="*/ 2147483647 h 1307"/>
              <a:gd name="T24" fmla="*/ 2147483647 w 4207"/>
              <a:gd name="T25" fmla="*/ 2147483647 h 1307"/>
              <a:gd name="T26" fmla="*/ 2147483647 w 4207"/>
              <a:gd name="T27" fmla="*/ 2147483647 h 1307"/>
              <a:gd name="T28" fmla="*/ 2147483647 w 4207"/>
              <a:gd name="T29" fmla="*/ 2147483647 h 1307"/>
              <a:gd name="T30" fmla="*/ 2147483647 w 4207"/>
              <a:gd name="T31" fmla="*/ 2147483647 h 1307"/>
              <a:gd name="T32" fmla="*/ 2147483647 w 4207"/>
              <a:gd name="T33" fmla="*/ 2147483647 h 1307"/>
              <a:gd name="T34" fmla="*/ 2147483647 w 4207"/>
              <a:gd name="T35" fmla="*/ 2147483647 h 1307"/>
              <a:gd name="T36" fmla="*/ 2147483647 w 4207"/>
              <a:gd name="T37" fmla="*/ 2147483647 h 1307"/>
              <a:gd name="T38" fmla="*/ 2147483647 w 4207"/>
              <a:gd name="T39" fmla="*/ 2147483647 h 1307"/>
              <a:gd name="T40" fmla="*/ 2147483647 w 4207"/>
              <a:gd name="T41" fmla="*/ 2147483647 h 1307"/>
              <a:gd name="T42" fmla="*/ 2147483647 w 4207"/>
              <a:gd name="T43" fmla="*/ 2147483647 h 1307"/>
              <a:gd name="T44" fmla="*/ 2147483647 w 4207"/>
              <a:gd name="T45" fmla="*/ 2147483647 h 1307"/>
              <a:gd name="T46" fmla="*/ 2147483647 w 4207"/>
              <a:gd name="T47" fmla="*/ 2147483647 h 1307"/>
              <a:gd name="T48" fmla="*/ 2147483647 w 4207"/>
              <a:gd name="T49" fmla="*/ 2147483647 h 1307"/>
              <a:gd name="T50" fmla="*/ 2147483647 w 4207"/>
              <a:gd name="T51" fmla="*/ 2147483647 h 1307"/>
              <a:gd name="T52" fmla="*/ 2147483647 w 4207"/>
              <a:gd name="T53" fmla="*/ 2147483647 h 1307"/>
              <a:gd name="T54" fmla="*/ 2147483647 w 4207"/>
              <a:gd name="T55" fmla="*/ 2147483647 h 1307"/>
              <a:gd name="T56" fmla="*/ 2147483647 w 4207"/>
              <a:gd name="T57" fmla="*/ 2147483647 h 1307"/>
              <a:gd name="T58" fmla="*/ 2147483647 w 4207"/>
              <a:gd name="T59" fmla="*/ 2147483647 h 1307"/>
              <a:gd name="T60" fmla="*/ 2147483647 w 4207"/>
              <a:gd name="T61" fmla="*/ 2147483647 h 1307"/>
              <a:gd name="T62" fmla="*/ 2147483647 w 4207"/>
              <a:gd name="T63" fmla="*/ 2147483647 h 13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07"/>
              <a:gd name="T97" fmla="*/ 0 h 1307"/>
              <a:gd name="T98" fmla="*/ 4207 w 4207"/>
              <a:gd name="T99" fmla="*/ 1307 h 13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07" h="1307">
                <a:moveTo>
                  <a:pt x="92" y="10"/>
                </a:moveTo>
                <a:lnTo>
                  <a:pt x="477" y="122"/>
                </a:lnTo>
                <a:cubicBezTo>
                  <a:pt x="512" y="132"/>
                  <a:pt x="532" y="169"/>
                  <a:pt x="522" y="204"/>
                </a:cubicBezTo>
                <a:cubicBezTo>
                  <a:pt x="512" y="240"/>
                  <a:pt x="475" y="260"/>
                  <a:pt x="439" y="250"/>
                </a:cubicBezTo>
                <a:lnTo>
                  <a:pt x="55" y="138"/>
                </a:lnTo>
                <a:cubicBezTo>
                  <a:pt x="20" y="128"/>
                  <a:pt x="0" y="91"/>
                  <a:pt x="10" y="56"/>
                </a:cubicBezTo>
                <a:cubicBezTo>
                  <a:pt x="20" y="20"/>
                  <a:pt x="57" y="0"/>
                  <a:pt x="92" y="10"/>
                </a:cubicBezTo>
                <a:close/>
                <a:moveTo>
                  <a:pt x="989" y="270"/>
                </a:moveTo>
                <a:lnTo>
                  <a:pt x="1373" y="382"/>
                </a:lnTo>
                <a:cubicBezTo>
                  <a:pt x="1408" y="392"/>
                  <a:pt x="1429" y="429"/>
                  <a:pt x="1418" y="464"/>
                </a:cubicBezTo>
                <a:cubicBezTo>
                  <a:pt x="1408" y="500"/>
                  <a:pt x="1371" y="520"/>
                  <a:pt x="1336" y="510"/>
                </a:cubicBezTo>
                <a:lnTo>
                  <a:pt x="952" y="398"/>
                </a:lnTo>
                <a:cubicBezTo>
                  <a:pt x="916" y="388"/>
                  <a:pt x="896" y="351"/>
                  <a:pt x="906" y="316"/>
                </a:cubicBezTo>
                <a:cubicBezTo>
                  <a:pt x="916" y="280"/>
                  <a:pt x="953" y="260"/>
                  <a:pt x="989" y="270"/>
                </a:cubicBezTo>
                <a:close/>
                <a:moveTo>
                  <a:pt x="1885" y="531"/>
                </a:moveTo>
                <a:lnTo>
                  <a:pt x="2269" y="642"/>
                </a:lnTo>
                <a:cubicBezTo>
                  <a:pt x="2305" y="652"/>
                  <a:pt x="2325" y="689"/>
                  <a:pt x="2315" y="725"/>
                </a:cubicBezTo>
                <a:cubicBezTo>
                  <a:pt x="2304" y="760"/>
                  <a:pt x="2267" y="780"/>
                  <a:pt x="2232" y="770"/>
                </a:cubicBezTo>
                <a:lnTo>
                  <a:pt x="1848" y="659"/>
                </a:lnTo>
                <a:cubicBezTo>
                  <a:pt x="1812" y="648"/>
                  <a:pt x="1792" y="611"/>
                  <a:pt x="1802" y="576"/>
                </a:cubicBezTo>
                <a:cubicBezTo>
                  <a:pt x="1813" y="541"/>
                  <a:pt x="1850" y="520"/>
                  <a:pt x="1885" y="531"/>
                </a:cubicBezTo>
                <a:close/>
                <a:moveTo>
                  <a:pt x="2781" y="791"/>
                </a:moveTo>
                <a:lnTo>
                  <a:pt x="3165" y="902"/>
                </a:lnTo>
                <a:cubicBezTo>
                  <a:pt x="3201" y="913"/>
                  <a:pt x="3221" y="950"/>
                  <a:pt x="3211" y="985"/>
                </a:cubicBezTo>
                <a:cubicBezTo>
                  <a:pt x="3201" y="1020"/>
                  <a:pt x="3164" y="1041"/>
                  <a:pt x="3128" y="1030"/>
                </a:cubicBezTo>
                <a:lnTo>
                  <a:pt x="2744" y="919"/>
                </a:lnTo>
                <a:cubicBezTo>
                  <a:pt x="2709" y="909"/>
                  <a:pt x="2688" y="872"/>
                  <a:pt x="2699" y="836"/>
                </a:cubicBezTo>
                <a:cubicBezTo>
                  <a:pt x="2709" y="801"/>
                  <a:pt x="2746" y="781"/>
                  <a:pt x="2781" y="791"/>
                </a:cubicBezTo>
                <a:close/>
                <a:moveTo>
                  <a:pt x="3513" y="795"/>
                </a:moveTo>
                <a:lnTo>
                  <a:pt x="4207" y="1274"/>
                </a:lnTo>
                <a:lnTo>
                  <a:pt x="3365" y="1307"/>
                </a:lnTo>
                <a:lnTo>
                  <a:pt x="3513" y="795"/>
                </a:lnTo>
                <a:close/>
              </a:path>
            </a:pathLst>
          </a:custGeom>
          <a:solidFill>
            <a:srgbClr val="C00000"/>
          </a:solidFill>
          <a:ln w="1588">
            <a:solidFill>
              <a:srgbClr val="C00000"/>
            </a:solidFill>
            <a:bevel/>
            <a:headEnd/>
            <a:tailEnd/>
          </a:ln>
        </p:spPr>
        <p:txBody>
          <a:bodyPr/>
          <a:lstStyle/>
          <a:p>
            <a:endParaRPr lang="zh-CN" altLang="en-US">
              <a:solidFill>
                <a:schemeClr val="accent3">
                  <a:lumMod val="75000"/>
                </a:schemeClr>
              </a:solidFill>
              <a:ea typeface="宋体" pitchFamily="2" charset="-122"/>
            </a:endParaRPr>
          </a:p>
        </p:txBody>
      </p:sp>
      <p:sp>
        <p:nvSpPr>
          <p:cNvPr id="43160" name="Freeform 195"/>
          <p:cNvSpPr>
            <a:spLocks noEditPoints="1"/>
          </p:cNvSpPr>
          <p:nvPr/>
        </p:nvSpPr>
        <p:spPr bwMode="auto">
          <a:xfrm>
            <a:off x="7334250" y="4376738"/>
            <a:ext cx="533400" cy="304800"/>
          </a:xfrm>
          <a:custGeom>
            <a:avLst/>
            <a:gdLst>
              <a:gd name="T0" fmla="*/ 2147483647 w 4207"/>
              <a:gd name="T1" fmla="*/ 2147483647 h 1307"/>
              <a:gd name="T2" fmla="*/ 2147483647 w 4207"/>
              <a:gd name="T3" fmla="*/ 2147483647 h 1307"/>
              <a:gd name="T4" fmla="*/ 2147483647 w 4207"/>
              <a:gd name="T5" fmla="*/ 2147483647 h 1307"/>
              <a:gd name="T6" fmla="*/ 2147483647 w 4207"/>
              <a:gd name="T7" fmla="*/ 2147483647 h 1307"/>
              <a:gd name="T8" fmla="*/ 2147483647 w 4207"/>
              <a:gd name="T9" fmla="*/ 2147483647 h 1307"/>
              <a:gd name="T10" fmla="*/ 2147483647 w 4207"/>
              <a:gd name="T11" fmla="*/ 2147483647 h 1307"/>
              <a:gd name="T12" fmla="*/ 2147483647 w 4207"/>
              <a:gd name="T13" fmla="*/ 2147483647 h 1307"/>
              <a:gd name="T14" fmla="*/ 2147483647 w 4207"/>
              <a:gd name="T15" fmla="*/ 2147483647 h 1307"/>
              <a:gd name="T16" fmla="*/ 2147483647 w 4207"/>
              <a:gd name="T17" fmla="*/ 2147483647 h 1307"/>
              <a:gd name="T18" fmla="*/ 2147483647 w 4207"/>
              <a:gd name="T19" fmla="*/ 2147483647 h 1307"/>
              <a:gd name="T20" fmla="*/ 2147483647 w 4207"/>
              <a:gd name="T21" fmla="*/ 2147483647 h 1307"/>
              <a:gd name="T22" fmla="*/ 2147483647 w 4207"/>
              <a:gd name="T23" fmla="*/ 2147483647 h 1307"/>
              <a:gd name="T24" fmla="*/ 2147483647 w 4207"/>
              <a:gd name="T25" fmla="*/ 2147483647 h 1307"/>
              <a:gd name="T26" fmla="*/ 2147483647 w 4207"/>
              <a:gd name="T27" fmla="*/ 2147483647 h 1307"/>
              <a:gd name="T28" fmla="*/ 2147483647 w 4207"/>
              <a:gd name="T29" fmla="*/ 2147483647 h 1307"/>
              <a:gd name="T30" fmla="*/ 2147483647 w 4207"/>
              <a:gd name="T31" fmla="*/ 2147483647 h 1307"/>
              <a:gd name="T32" fmla="*/ 2147483647 w 4207"/>
              <a:gd name="T33" fmla="*/ 2147483647 h 1307"/>
              <a:gd name="T34" fmla="*/ 2147483647 w 4207"/>
              <a:gd name="T35" fmla="*/ 2147483647 h 1307"/>
              <a:gd name="T36" fmla="*/ 2147483647 w 4207"/>
              <a:gd name="T37" fmla="*/ 2147483647 h 1307"/>
              <a:gd name="T38" fmla="*/ 2147483647 w 4207"/>
              <a:gd name="T39" fmla="*/ 2147483647 h 1307"/>
              <a:gd name="T40" fmla="*/ 2147483647 w 4207"/>
              <a:gd name="T41" fmla="*/ 2147483647 h 1307"/>
              <a:gd name="T42" fmla="*/ 2147483647 w 4207"/>
              <a:gd name="T43" fmla="*/ 2147483647 h 1307"/>
              <a:gd name="T44" fmla="*/ 2147483647 w 4207"/>
              <a:gd name="T45" fmla="*/ 2147483647 h 1307"/>
              <a:gd name="T46" fmla="*/ 2147483647 w 4207"/>
              <a:gd name="T47" fmla="*/ 2147483647 h 1307"/>
              <a:gd name="T48" fmla="*/ 2147483647 w 4207"/>
              <a:gd name="T49" fmla="*/ 2147483647 h 1307"/>
              <a:gd name="T50" fmla="*/ 2147483647 w 4207"/>
              <a:gd name="T51" fmla="*/ 2147483647 h 1307"/>
              <a:gd name="T52" fmla="*/ 2147483647 w 4207"/>
              <a:gd name="T53" fmla="*/ 2147483647 h 1307"/>
              <a:gd name="T54" fmla="*/ 2147483647 w 4207"/>
              <a:gd name="T55" fmla="*/ 2147483647 h 1307"/>
              <a:gd name="T56" fmla="*/ 2147483647 w 4207"/>
              <a:gd name="T57" fmla="*/ 2147483647 h 1307"/>
              <a:gd name="T58" fmla="*/ 2147483647 w 4207"/>
              <a:gd name="T59" fmla="*/ 2147483647 h 1307"/>
              <a:gd name="T60" fmla="*/ 2147483647 w 4207"/>
              <a:gd name="T61" fmla="*/ 2147483647 h 1307"/>
              <a:gd name="T62" fmla="*/ 2147483647 w 4207"/>
              <a:gd name="T63" fmla="*/ 2147483647 h 13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07"/>
              <a:gd name="T97" fmla="*/ 0 h 1307"/>
              <a:gd name="T98" fmla="*/ 4207 w 4207"/>
              <a:gd name="T99" fmla="*/ 1307 h 13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07" h="1307">
                <a:moveTo>
                  <a:pt x="92" y="10"/>
                </a:moveTo>
                <a:lnTo>
                  <a:pt x="477" y="122"/>
                </a:lnTo>
                <a:cubicBezTo>
                  <a:pt x="512" y="132"/>
                  <a:pt x="532" y="169"/>
                  <a:pt x="522" y="204"/>
                </a:cubicBezTo>
                <a:cubicBezTo>
                  <a:pt x="512" y="240"/>
                  <a:pt x="475" y="260"/>
                  <a:pt x="439" y="250"/>
                </a:cubicBezTo>
                <a:lnTo>
                  <a:pt x="55" y="138"/>
                </a:lnTo>
                <a:cubicBezTo>
                  <a:pt x="20" y="128"/>
                  <a:pt x="0" y="91"/>
                  <a:pt x="10" y="56"/>
                </a:cubicBezTo>
                <a:cubicBezTo>
                  <a:pt x="20" y="20"/>
                  <a:pt x="57" y="0"/>
                  <a:pt x="92" y="10"/>
                </a:cubicBezTo>
                <a:close/>
                <a:moveTo>
                  <a:pt x="989" y="270"/>
                </a:moveTo>
                <a:lnTo>
                  <a:pt x="1373" y="382"/>
                </a:lnTo>
                <a:cubicBezTo>
                  <a:pt x="1408" y="392"/>
                  <a:pt x="1429" y="429"/>
                  <a:pt x="1418" y="464"/>
                </a:cubicBezTo>
                <a:cubicBezTo>
                  <a:pt x="1408" y="500"/>
                  <a:pt x="1371" y="520"/>
                  <a:pt x="1336" y="510"/>
                </a:cubicBezTo>
                <a:lnTo>
                  <a:pt x="952" y="398"/>
                </a:lnTo>
                <a:cubicBezTo>
                  <a:pt x="916" y="388"/>
                  <a:pt x="896" y="351"/>
                  <a:pt x="906" y="316"/>
                </a:cubicBezTo>
                <a:cubicBezTo>
                  <a:pt x="916" y="280"/>
                  <a:pt x="953" y="260"/>
                  <a:pt x="989" y="270"/>
                </a:cubicBezTo>
                <a:close/>
                <a:moveTo>
                  <a:pt x="1885" y="531"/>
                </a:moveTo>
                <a:lnTo>
                  <a:pt x="2269" y="642"/>
                </a:lnTo>
                <a:cubicBezTo>
                  <a:pt x="2305" y="652"/>
                  <a:pt x="2325" y="689"/>
                  <a:pt x="2315" y="725"/>
                </a:cubicBezTo>
                <a:cubicBezTo>
                  <a:pt x="2304" y="760"/>
                  <a:pt x="2267" y="780"/>
                  <a:pt x="2232" y="770"/>
                </a:cubicBezTo>
                <a:lnTo>
                  <a:pt x="1848" y="659"/>
                </a:lnTo>
                <a:cubicBezTo>
                  <a:pt x="1812" y="648"/>
                  <a:pt x="1792" y="611"/>
                  <a:pt x="1802" y="576"/>
                </a:cubicBezTo>
                <a:cubicBezTo>
                  <a:pt x="1813" y="541"/>
                  <a:pt x="1850" y="520"/>
                  <a:pt x="1885" y="531"/>
                </a:cubicBezTo>
                <a:close/>
                <a:moveTo>
                  <a:pt x="2781" y="791"/>
                </a:moveTo>
                <a:lnTo>
                  <a:pt x="3165" y="902"/>
                </a:lnTo>
                <a:cubicBezTo>
                  <a:pt x="3201" y="913"/>
                  <a:pt x="3221" y="950"/>
                  <a:pt x="3211" y="985"/>
                </a:cubicBezTo>
                <a:cubicBezTo>
                  <a:pt x="3201" y="1020"/>
                  <a:pt x="3164" y="1041"/>
                  <a:pt x="3128" y="1030"/>
                </a:cubicBezTo>
                <a:lnTo>
                  <a:pt x="2744" y="919"/>
                </a:lnTo>
                <a:cubicBezTo>
                  <a:pt x="2709" y="909"/>
                  <a:pt x="2688" y="872"/>
                  <a:pt x="2699" y="836"/>
                </a:cubicBezTo>
                <a:cubicBezTo>
                  <a:pt x="2709" y="801"/>
                  <a:pt x="2746" y="781"/>
                  <a:pt x="2781" y="791"/>
                </a:cubicBezTo>
                <a:close/>
                <a:moveTo>
                  <a:pt x="3513" y="795"/>
                </a:moveTo>
                <a:lnTo>
                  <a:pt x="4207" y="1274"/>
                </a:lnTo>
                <a:lnTo>
                  <a:pt x="3365" y="1307"/>
                </a:lnTo>
                <a:lnTo>
                  <a:pt x="3513" y="795"/>
                </a:lnTo>
                <a:close/>
              </a:path>
            </a:pathLst>
          </a:custGeom>
          <a:solidFill>
            <a:srgbClr val="C00000"/>
          </a:solidFill>
          <a:ln w="1588">
            <a:solidFill>
              <a:srgbClr val="C00000"/>
            </a:solidFill>
            <a:bevel/>
            <a:headEnd/>
            <a:tailEnd/>
          </a:ln>
        </p:spPr>
        <p:txBody>
          <a:bodyPr/>
          <a:lstStyle/>
          <a:p>
            <a:endParaRPr lang="zh-CN" altLang="en-US">
              <a:solidFill>
                <a:schemeClr val="accent3">
                  <a:lumMod val="75000"/>
                </a:schemeClr>
              </a:solidFill>
              <a:ea typeface="宋体" pitchFamily="2" charset="-122"/>
            </a:endParaRPr>
          </a:p>
        </p:txBody>
      </p:sp>
      <p:sp>
        <p:nvSpPr>
          <p:cNvPr id="167" name="TextBox 166"/>
          <p:cNvSpPr txBox="1"/>
          <p:nvPr/>
        </p:nvSpPr>
        <p:spPr>
          <a:xfrm>
            <a:off x="3429000" y="2209800"/>
            <a:ext cx="5181600" cy="830263"/>
          </a:xfrm>
          <a:prstGeom prst="rect">
            <a:avLst/>
          </a:prstGeom>
          <a:solidFill>
            <a:schemeClr val="accent4">
              <a:lumMod val="20000"/>
              <a:lumOff val="80000"/>
            </a:schemeClr>
          </a:solidFill>
          <a:ln>
            <a:solidFill>
              <a:schemeClr val="accent4">
                <a:lumMod val="75000"/>
              </a:schemeClr>
            </a:solidFill>
          </a:ln>
        </p:spPr>
        <p:txBody>
          <a:bodyPr>
            <a:spAutoFit/>
          </a:bodyPr>
          <a:lstStyle/>
          <a:p>
            <a:pPr fontAlgn="auto">
              <a:spcBef>
                <a:spcPts val="0"/>
              </a:spcBef>
              <a:spcAft>
                <a:spcPts val="0"/>
              </a:spcAft>
              <a:defRPr/>
            </a:pPr>
            <a:r>
              <a:rPr lang="en-US" sz="2400" dirty="0">
                <a:solidFill>
                  <a:srgbClr val="002060"/>
                </a:solidFill>
                <a:latin typeface="+mn-lt"/>
                <a:cs typeface="+mn-cs"/>
              </a:rPr>
              <a:t>A cycle in the graph indicates a memory ordering violation</a:t>
            </a:r>
          </a:p>
        </p:txBody>
      </p:sp>
      <p:sp>
        <p:nvSpPr>
          <p:cNvPr id="43162" name="Slide Number Placeholder 3"/>
          <p:cNvSpPr txBox="1">
            <a:spLocks noGrp="1"/>
          </p:cNvSpPr>
          <p:nvPr/>
        </p:nvSpPr>
        <p:spPr bwMode="auto">
          <a:xfrm>
            <a:off x="8610600" y="6389688"/>
            <a:ext cx="533400" cy="476250"/>
          </a:xfrm>
          <a:prstGeom prst="rect">
            <a:avLst/>
          </a:prstGeom>
          <a:noFill/>
          <a:ln w="9525">
            <a:noFill/>
            <a:miter lim="800000"/>
            <a:headEnd/>
            <a:tailEnd/>
          </a:ln>
        </p:spPr>
        <p:txBody>
          <a:bodyPr/>
          <a:lstStyle/>
          <a:p>
            <a:pPr algn="ctr"/>
            <a:fld id="{56E87CE7-4C9A-4D48-B778-478170ABE665}" type="slidenum">
              <a:rPr lang="zh-CN" altLang="en-US" sz="1400">
                <a:solidFill>
                  <a:srgbClr val="E6EBF1"/>
                </a:solidFill>
                <a:ea typeface="宋体" pitchFamily="2" charset="-122"/>
              </a:rPr>
              <a:pPr algn="ctr"/>
              <a:t>28</a:t>
            </a:fld>
            <a:endParaRPr lang="en-US" altLang="zh-CN">
              <a:ea typeface="宋体" pitchFamily="2" charset="-122"/>
            </a:endParaRPr>
          </a:p>
        </p:txBody>
      </p:sp>
      <p:sp>
        <p:nvSpPr>
          <p:cNvPr id="169" name="Slide Number Placeholder 168"/>
          <p:cNvSpPr>
            <a:spLocks noGrp="1"/>
          </p:cNvSpPr>
          <p:nvPr>
            <p:ph type="sldNum" sz="quarter" idx="12"/>
          </p:nvPr>
        </p:nvSpPr>
        <p:spPr/>
        <p:txBody>
          <a:bodyPr/>
          <a:lstStyle/>
          <a:p>
            <a:fld id="{920F2589-C29C-4C9D-93C1-6F0B311A5845}" type="slidenum">
              <a:rPr lang="en-US" smtClean="0"/>
              <a:pPr/>
              <a:t>28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box(in)">
                                      <p:cBhvr>
                                        <p:cTn id="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327025" y="990600"/>
            <a:ext cx="8305800" cy="5486400"/>
          </a:xfrm>
          <a:prstGeom prst="rect">
            <a:avLst/>
          </a:prstGeom>
          <a:noFill/>
          <a:ln w="9525">
            <a:noFill/>
            <a:miter lim="800000"/>
            <a:headEnd/>
            <a:tailEnd/>
          </a:ln>
        </p:spPr>
        <p:txBody>
          <a:bodyPr/>
          <a:lstStyle/>
          <a:p>
            <a:pPr marL="342900" indent="-342900">
              <a:spcBef>
                <a:spcPct val="20000"/>
              </a:spcBef>
              <a:buFontTx/>
              <a:buChar char="•"/>
            </a:pPr>
            <a:r>
              <a:rPr lang="en-US" altLang="zh-CN" sz="2400" dirty="0">
                <a:ea typeface="宋体" pitchFamily="2" charset="-122"/>
              </a:rPr>
              <a:t>Extended constraint graph for transaction semantics</a:t>
            </a:r>
          </a:p>
          <a:p>
            <a:pPr marL="742950" lvl="1" indent="-285750">
              <a:spcBef>
                <a:spcPct val="20000"/>
              </a:spcBef>
              <a:buFontTx/>
              <a:buChar char="–"/>
            </a:pPr>
            <a:r>
              <a:rPr lang="en-US" altLang="zh-CN" sz="2000" dirty="0">
                <a:ea typeface="宋体" pitchFamily="2" charset="-122"/>
              </a:rPr>
              <a:t>Non-transactional code assumes Sequential Consistency</a:t>
            </a:r>
          </a:p>
          <a:p>
            <a:pPr marL="342900" indent="-342900">
              <a:spcBef>
                <a:spcPct val="20000"/>
              </a:spcBef>
              <a:buFontTx/>
              <a:buChar char="•"/>
            </a:pPr>
            <a:endParaRPr lang="en-US" altLang="zh-CN" sz="2000" dirty="0">
              <a:ea typeface="宋体" pitchFamily="2" charset="-122"/>
            </a:endParaRPr>
          </a:p>
          <a:p>
            <a:pPr marL="342900" indent="-342900">
              <a:spcBef>
                <a:spcPct val="20000"/>
              </a:spcBef>
              <a:buFontTx/>
              <a:buChar char="•"/>
            </a:pPr>
            <a:endParaRPr lang="en-US" altLang="zh-CN" sz="3200" dirty="0">
              <a:ea typeface="宋体" pitchFamily="2" charset="-122"/>
            </a:endParaRPr>
          </a:p>
          <a:p>
            <a:pPr marL="342900" indent="-342900">
              <a:spcBef>
                <a:spcPct val="20000"/>
              </a:spcBef>
              <a:buFontTx/>
              <a:buChar char="•"/>
            </a:pPr>
            <a:endParaRPr lang="en-US" altLang="zh-CN" sz="3200" dirty="0">
              <a:ea typeface="宋体" pitchFamily="2" charset="-122"/>
            </a:endParaRPr>
          </a:p>
          <a:p>
            <a:pPr marL="342900" indent="-342900">
              <a:spcBef>
                <a:spcPct val="20000"/>
              </a:spcBef>
              <a:buFontTx/>
              <a:buChar char="•"/>
            </a:pPr>
            <a:endParaRPr lang="en-US" altLang="zh-CN" sz="3200" dirty="0">
              <a:ea typeface="宋体" pitchFamily="2" charset="-122"/>
            </a:endParaRPr>
          </a:p>
          <a:p>
            <a:pPr marL="342900" indent="-342900">
              <a:spcBef>
                <a:spcPct val="20000"/>
              </a:spcBef>
            </a:pPr>
            <a:endParaRPr lang="en-US" altLang="zh-CN" sz="3200" dirty="0">
              <a:ea typeface="宋体" pitchFamily="2" charset="-122"/>
            </a:endParaRPr>
          </a:p>
        </p:txBody>
      </p:sp>
      <p:sp>
        <p:nvSpPr>
          <p:cNvPr id="44035" name="Slide Number Placeholder 3"/>
          <p:cNvSpPr txBox="1">
            <a:spLocks noGrp="1"/>
          </p:cNvSpPr>
          <p:nvPr/>
        </p:nvSpPr>
        <p:spPr bwMode="auto">
          <a:xfrm>
            <a:off x="8610600" y="6534150"/>
            <a:ext cx="533400" cy="476250"/>
          </a:xfrm>
          <a:prstGeom prst="rect">
            <a:avLst/>
          </a:prstGeom>
          <a:noFill/>
          <a:ln w="9525">
            <a:noFill/>
            <a:miter lim="800000"/>
            <a:headEnd/>
            <a:tailEnd/>
          </a:ln>
        </p:spPr>
        <p:txBody>
          <a:bodyPr/>
          <a:lstStyle/>
          <a:p>
            <a:pPr algn="ctr"/>
            <a:fld id="{72A8C566-CCE5-4A3C-96FB-52B1AC6BF932}" type="slidenum">
              <a:rPr lang="zh-CN" altLang="en-US" sz="1400">
                <a:solidFill>
                  <a:srgbClr val="E6EBF1"/>
                </a:solidFill>
                <a:ea typeface="宋体" pitchFamily="2" charset="-122"/>
              </a:rPr>
              <a:pPr algn="ctr"/>
              <a:t>29</a:t>
            </a:fld>
            <a:endParaRPr lang="en-US" altLang="zh-CN" sz="1400">
              <a:solidFill>
                <a:srgbClr val="E6EBF1"/>
              </a:solidFill>
              <a:ea typeface="宋体" pitchFamily="2" charset="-122"/>
            </a:endParaRPr>
          </a:p>
        </p:txBody>
      </p:sp>
      <p:sp>
        <p:nvSpPr>
          <p:cNvPr id="44036" name="Rectangle 2"/>
          <p:cNvSpPr>
            <a:spLocks noGrp="1" noChangeArrowheads="1"/>
          </p:cNvSpPr>
          <p:nvPr>
            <p:ph type="title" idx="4294967295"/>
          </p:nvPr>
        </p:nvSpPr>
        <p:spPr>
          <a:xfrm>
            <a:off x="1131888" y="228600"/>
            <a:ext cx="7696200" cy="673100"/>
          </a:xfrm>
        </p:spPr>
        <p:txBody>
          <a:bodyPr>
            <a:noAutofit/>
          </a:bodyPr>
          <a:lstStyle/>
          <a:p>
            <a:pPr eaLnBrk="1" hangingPunct="1"/>
            <a:r>
              <a:rPr lang="en-US" altLang="zh-CN" sz="3600" dirty="0" smtClean="0">
                <a:solidFill>
                  <a:schemeClr val="tx2"/>
                </a:solidFill>
                <a:ea typeface="宋体" pitchFamily="2" charset="-122"/>
              </a:rPr>
              <a:t>Extensions for Transactional Memory</a:t>
            </a:r>
          </a:p>
        </p:txBody>
      </p:sp>
      <p:sp>
        <p:nvSpPr>
          <p:cNvPr id="44080" name="Rectangle 97"/>
          <p:cNvSpPr>
            <a:spLocks noChangeArrowheads="1"/>
          </p:cNvSpPr>
          <p:nvPr/>
        </p:nvSpPr>
        <p:spPr bwMode="auto">
          <a:xfrm>
            <a:off x="1068388" y="1958975"/>
            <a:ext cx="4494212" cy="4572000"/>
          </a:xfrm>
          <a:prstGeom prst="rect">
            <a:avLst/>
          </a:prstGeom>
          <a:solidFill>
            <a:srgbClr val="FFFFFF"/>
          </a:solidFill>
          <a:ln w="9525">
            <a:noFill/>
            <a:miter lim="800000"/>
            <a:headEnd/>
            <a:tailEnd/>
          </a:ln>
        </p:spPr>
        <p:txBody>
          <a:bodyPr/>
          <a:lstStyle/>
          <a:p>
            <a:endParaRPr lang="zh-CN" altLang="en-US" dirty="0">
              <a:ea typeface="宋体" pitchFamily="2" charset="-122"/>
            </a:endParaRPr>
          </a:p>
        </p:txBody>
      </p:sp>
      <p:sp>
        <p:nvSpPr>
          <p:cNvPr id="44081" name="Rectangle 98"/>
          <p:cNvSpPr>
            <a:spLocks noChangeArrowheads="1"/>
          </p:cNvSpPr>
          <p:nvPr/>
        </p:nvSpPr>
        <p:spPr bwMode="auto">
          <a:xfrm>
            <a:off x="1068388" y="1958975"/>
            <a:ext cx="4494212" cy="4572000"/>
          </a:xfrm>
          <a:prstGeom prst="rect">
            <a:avLst/>
          </a:prstGeom>
          <a:noFill/>
          <a:ln w="14288" cap="rnd">
            <a:solidFill>
              <a:srgbClr val="000000"/>
            </a:solidFill>
            <a:miter lim="800000"/>
            <a:headEnd/>
            <a:tailEnd/>
          </a:ln>
        </p:spPr>
        <p:txBody>
          <a:bodyPr/>
          <a:lstStyle/>
          <a:p>
            <a:endParaRPr lang="zh-CN" altLang="en-US">
              <a:ea typeface="宋体" pitchFamily="2" charset="-122"/>
            </a:endParaRPr>
          </a:p>
        </p:txBody>
      </p:sp>
      <p:sp>
        <p:nvSpPr>
          <p:cNvPr id="44038" name="Rectangle 100"/>
          <p:cNvSpPr>
            <a:spLocks noChangeArrowheads="1"/>
          </p:cNvSpPr>
          <p:nvPr/>
        </p:nvSpPr>
        <p:spPr bwMode="auto">
          <a:xfrm>
            <a:off x="2055813" y="2644775"/>
            <a:ext cx="363537" cy="228600"/>
          </a:xfrm>
          <a:prstGeom prst="rect">
            <a:avLst/>
          </a:prstGeom>
          <a:noFill/>
          <a:ln w="9525">
            <a:noFill/>
            <a:miter lim="800000"/>
            <a:headEnd/>
            <a:tailEnd/>
          </a:ln>
        </p:spPr>
        <p:txBody>
          <a:bodyPr wrap="none" lIns="0" tIns="0" rIns="0" bIns="0">
            <a:spAutoFit/>
          </a:bodyPr>
          <a:lstStyle/>
          <a:p>
            <a:pPr algn="ctr" eaLnBrk="0" hangingPunct="0"/>
            <a:r>
              <a:rPr lang="en-US" altLang="zh-CN" sz="1500" b="1" dirty="0">
                <a:solidFill>
                  <a:schemeClr val="accent3">
                    <a:lumMod val="75000"/>
                  </a:schemeClr>
                </a:solidFill>
                <a:latin typeface="Arial Narrow" pitchFamily="34" charset="0"/>
                <a:ea typeface="宋体" pitchFamily="2" charset="-122"/>
              </a:rPr>
              <a:t>LD A</a:t>
            </a:r>
            <a:endParaRPr lang="en-US" altLang="zh-CN" b="1" dirty="0">
              <a:solidFill>
                <a:schemeClr val="accent3">
                  <a:lumMod val="75000"/>
                </a:schemeClr>
              </a:solidFill>
              <a:latin typeface="Arial Narrow" pitchFamily="34" charset="0"/>
              <a:ea typeface="宋体" pitchFamily="2" charset="-122"/>
            </a:endParaRPr>
          </a:p>
        </p:txBody>
      </p:sp>
      <p:sp>
        <p:nvSpPr>
          <p:cNvPr id="44039" name="Rectangle 101"/>
          <p:cNvSpPr>
            <a:spLocks noChangeArrowheads="1"/>
          </p:cNvSpPr>
          <p:nvPr/>
        </p:nvSpPr>
        <p:spPr bwMode="auto">
          <a:xfrm>
            <a:off x="2047875" y="3155950"/>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B</a:t>
            </a:r>
            <a:endParaRPr lang="en-US" altLang="zh-CN" b="1">
              <a:solidFill>
                <a:schemeClr val="accent3">
                  <a:lumMod val="75000"/>
                </a:schemeClr>
              </a:solidFill>
              <a:latin typeface="Arial Narrow" pitchFamily="34" charset="0"/>
              <a:ea typeface="宋体" pitchFamily="2" charset="-122"/>
            </a:endParaRPr>
          </a:p>
        </p:txBody>
      </p:sp>
      <p:sp>
        <p:nvSpPr>
          <p:cNvPr id="44040" name="Rectangle 106"/>
          <p:cNvSpPr>
            <a:spLocks noChangeArrowheads="1"/>
          </p:cNvSpPr>
          <p:nvPr/>
        </p:nvSpPr>
        <p:spPr bwMode="auto">
          <a:xfrm>
            <a:off x="2135188" y="2111375"/>
            <a:ext cx="192087"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rgbClr val="000000"/>
                </a:solidFill>
                <a:latin typeface="Arial Narrow" pitchFamily="34" charset="0"/>
                <a:ea typeface="宋体" pitchFamily="2" charset="-122"/>
              </a:rPr>
              <a:t>P1</a:t>
            </a:r>
            <a:endParaRPr lang="en-US" altLang="zh-CN" b="1">
              <a:solidFill>
                <a:srgbClr val="C0C0C0"/>
              </a:solidFill>
              <a:latin typeface="Arial Narrow" pitchFamily="34" charset="0"/>
              <a:ea typeface="宋体" pitchFamily="2" charset="-122"/>
            </a:endParaRPr>
          </a:p>
        </p:txBody>
      </p:sp>
      <p:sp>
        <p:nvSpPr>
          <p:cNvPr id="44041" name="Rectangle 108"/>
          <p:cNvSpPr>
            <a:spLocks noChangeArrowheads="1"/>
          </p:cNvSpPr>
          <p:nvPr/>
        </p:nvSpPr>
        <p:spPr bwMode="auto">
          <a:xfrm>
            <a:off x="4192588" y="2119313"/>
            <a:ext cx="192087"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rgbClr val="000000"/>
                </a:solidFill>
                <a:latin typeface="Arial Narrow" pitchFamily="34" charset="0"/>
                <a:ea typeface="宋体" pitchFamily="2" charset="-122"/>
              </a:rPr>
              <a:t>P2</a:t>
            </a:r>
            <a:endParaRPr lang="en-US" altLang="zh-CN" b="1">
              <a:solidFill>
                <a:srgbClr val="C0C0C0"/>
              </a:solidFill>
              <a:latin typeface="Arial Narrow" pitchFamily="34" charset="0"/>
              <a:ea typeface="宋体" pitchFamily="2" charset="-122"/>
            </a:endParaRPr>
          </a:p>
        </p:txBody>
      </p:sp>
      <p:sp>
        <p:nvSpPr>
          <p:cNvPr id="44042" name="Freeform 115"/>
          <p:cNvSpPr>
            <a:spLocks noEditPoints="1"/>
          </p:cNvSpPr>
          <p:nvPr/>
        </p:nvSpPr>
        <p:spPr bwMode="auto">
          <a:xfrm>
            <a:off x="2211388" y="2854325"/>
            <a:ext cx="101600" cy="328613"/>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7"/>
                </a:moveTo>
                <a:lnTo>
                  <a:pt x="333" y="1317"/>
                </a:lnTo>
                <a:cubicBezTo>
                  <a:pt x="333" y="1354"/>
                  <a:pt x="303" y="1383"/>
                  <a:pt x="266" y="1383"/>
                </a:cubicBezTo>
                <a:cubicBezTo>
                  <a:pt x="230" y="1383"/>
                  <a:pt x="200" y="1354"/>
                  <a:pt x="200" y="1317"/>
                </a:cubicBezTo>
                <a:lnTo>
                  <a:pt x="200" y="67"/>
                </a:lnTo>
                <a:cubicBezTo>
                  <a:pt x="200" y="30"/>
                  <a:pt x="230" y="0"/>
                  <a:pt x="266" y="0"/>
                </a:cubicBezTo>
                <a:cubicBezTo>
                  <a:pt x="303" y="0"/>
                  <a:pt x="333" y="30"/>
                  <a:pt x="333" y="67"/>
                </a:cubicBezTo>
                <a:close/>
                <a:moveTo>
                  <a:pt x="533" y="1183"/>
                </a:moveTo>
                <a:lnTo>
                  <a:pt x="266" y="1983"/>
                </a:lnTo>
                <a:lnTo>
                  <a:pt x="0" y="1183"/>
                </a:lnTo>
                <a:lnTo>
                  <a:pt x="533" y="1183"/>
                </a:lnTo>
                <a:close/>
              </a:path>
            </a:pathLst>
          </a:custGeom>
          <a:solidFill>
            <a:schemeClr val="tx2">
              <a:lumMod val="60000"/>
              <a:lumOff val="40000"/>
            </a:schemeClr>
          </a:solidFill>
          <a:ln w="1651">
            <a:solidFill>
              <a:schemeClr val="tx2">
                <a:lumMod val="60000"/>
                <a:lumOff val="40000"/>
              </a:schemeClr>
            </a:solidFill>
            <a:bevel/>
            <a:headEnd/>
            <a:tailEnd/>
          </a:ln>
        </p:spPr>
        <p:txBody>
          <a:bodyPr/>
          <a:lstStyle/>
          <a:p>
            <a:endParaRPr lang="zh-CN" altLang="en-US">
              <a:ea typeface="宋体" pitchFamily="2" charset="-122"/>
            </a:endParaRPr>
          </a:p>
        </p:txBody>
      </p:sp>
      <p:sp>
        <p:nvSpPr>
          <p:cNvPr id="44043" name="Line 123"/>
          <p:cNvSpPr>
            <a:spLocks noChangeShapeType="1"/>
          </p:cNvSpPr>
          <p:nvPr/>
        </p:nvSpPr>
        <p:spPr bwMode="auto">
          <a:xfrm>
            <a:off x="1525588" y="2416175"/>
            <a:ext cx="3656012" cy="1588"/>
          </a:xfrm>
          <a:prstGeom prst="line">
            <a:avLst/>
          </a:prstGeom>
          <a:noFill/>
          <a:ln w="14351" cap="rnd">
            <a:solidFill>
              <a:srgbClr val="000000"/>
            </a:solidFill>
            <a:round/>
            <a:headEnd/>
            <a:tailEnd/>
          </a:ln>
        </p:spPr>
        <p:txBody>
          <a:bodyPr/>
          <a:lstStyle/>
          <a:p>
            <a:endParaRPr lang="en-US"/>
          </a:p>
        </p:txBody>
      </p:sp>
      <p:sp>
        <p:nvSpPr>
          <p:cNvPr id="44044" name="Rectangle 14"/>
          <p:cNvSpPr>
            <a:spLocks noChangeArrowheads="1"/>
          </p:cNvSpPr>
          <p:nvPr/>
        </p:nvSpPr>
        <p:spPr bwMode="auto">
          <a:xfrm>
            <a:off x="1906588" y="3559175"/>
            <a:ext cx="685800" cy="1905000"/>
          </a:xfrm>
          <a:prstGeom prst="rect">
            <a:avLst/>
          </a:prstGeom>
          <a:noFill/>
          <a:ln w="19050">
            <a:solidFill>
              <a:srgbClr val="800000"/>
            </a:solidFill>
            <a:miter lim="800000"/>
            <a:headEnd/>
            <a:tailEnd/>
          </a:ln>
        </p:spPr>
        <p:txBody>
          <a:bodyPr wrap="none" anchor="ctr"/>
          <a:lstStyle/>
          <a:p>
            <a:endParaRPr lang="en-US"/>
          </a:p>
        </p:txBody>
      </p:sp>
      <p:sp>
        <p:nvSpPr>
          <p:cNvPr id="44045" name="Rectangle 101"/>
          <p:cNvSpPr>
            <a:spLocks noChangeArrowheads="1"/>
          </p:cNvSpPr>
          <p:nvPr/>
        </p:nvSpPr>
        <p:spPr bwMode="auto">
          <a:xfrm>
            <a:off x="2038350" y="3657600"/>
            <a:ext cx="45243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TStart</a:t>
            </a:r>
            <a:endParaRPr lang="en-US" altLang="zh-CN" b="1">
              <a:solidFill>
                <a:schemeClr val="accent3">
                  <a:lumMod val="75000"/>
                </a:schemeClr>
              </a:solidFill>
              <a:latin typeface="Arial Narrow" pitchFamily="34" charset="0"/>
              <a:ea typeface="宋体" pitchFamily="2" charset="-122"/>
            </a:endParaRPr>
          </a:p>
        </p:txBody>
      </p:sp>
      <p:sp>
        <p:nvSpPr>
          <p:cNvPr id="44046" name="Rectangle 101"/>
          <p:cNvSpPr>
            <a:spLocks noChangeArrowheads="1"/>
          </p:cNvSpPr>
          <p:nvPr/>
        </p:nvSpPr>
        <p:spPr bwMode="auto">
          <a:xfrm>
            <a:off x="2054225" y="4181475"/>
            <a:ext cx="36353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C</a:t>
            </a:r>
            <a:endParaRPr lang="en-US" altLang="zh-CN" b="1">
              <a:solidFill>
                <a:schemeClr val="accent3">
                  <a:lumMod val="75000"/>
                </a:schemeClr>
              </a:solidFill>
              <a:latin typeface="Arial Narrow" pitchFamily="34" charset="0"/>
              <a:ea typeface="宋体" pitchFamily="2" charset="-122"/>
            </a:endParaRPr>
          </a:p>
        </p:txBody>
      </p:sp>
      <p:sp>
        <p:nvSpPr>
          <p:cNvPr id="44047" name="Rectangle 101"/>
          <p:cNvSpPr>
            <a:spLocks noChangeArrowheads="1"/>
          </p:cNvSpPr>
          <p:nvPr/>
        </p:nvSpPr>
        <p:spPr bwMode="auto">
          <a:xfrm>
            <a:off x="2044513" y="4668838"/>
            <a:ext cx="367088" cy="230832"/>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D</a:t>
            </a:r>
            <a:endParaRPr lang="en-US" altLang="zh-CN" b="1">
              <a:solidFill>
                <a:schemeClr val="accent3">
                  <a:lumMod val="75000"/>
                </a:schemeClr>
              </a:solidFill>
              <a:latin typeface="Arial Narrow" pitchFamily="34" charset="0"/>
              <a:ea typeface="宋体" pitchFamily="2" charset="-122"/>
            </a:endParaRPr>
          </a:p>
        </p:txBody>
      </p:sp>
      <p:sp>
        <p:nvSpPr>
          <p:cNvPr id="44048" name="Rectangle 101"/>
          <p:cNvSpPr>
            <a:spLocks noChangeArrowheads="1"/>
          </p:cNvSpPr>
          <p:nvPr/>
        </p:nvSpPr>
        <p:spPr bwMode="auto">
          <a:xfrm>
            <a:off x="2047875" y="5159375"/>
            <a:ext cx="390525"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TEnd</a:t>
            </a:r>
            <a:endParaRPr lang="en-US" altLang="zh-CN" b="1">
              <a:solidFill>
                <a:schemeClr val="accent3">
                  <a:lumMod val="75000"/>
                </a:schemeClr>
              </a:solidFill>
              <a:latin typeface="Arial Narrow" pitchFamily="34" charset="0"/>
              <a:ea typeface="宋体" pitchFamily="2" charset="-122"/>
            </a:endParaRPr>
          </a:p>
        </p:txBody>
      </p:sp>
      <p:sp>
        <p:nvSpPr>
          <p:cNvPr id="44049" name="Rectangle 101"/>
          <p:cNvSpPr>
            <a:spLocks noChangeArrowheads="1"/>
          </p:cNvSpPr>
          <p:nvPr/>
        </p:nvSpPr>
        <p:spPr bwMode="auto">
          <a:xfrm>
            <a:off x="2049463" y="5661025"/>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A</a:t>
            </a:r>
            <a:endParaRPr lang="en-US" altLang="zh-CN" b="1">
              <a:solidFill>
                <a:schemeClr val="accent3">
                  <a:lumMod val="75000"/>
                </a:schemeClr>
              </a:solidFill>
              <a:latin typeface="Arial Narrow" pitchFamily="34" charset="0"/>
              <a:ea typeface="宋体" pitchFamily="2" charset="-122"/>
            </a:endParaRPr>
          </a:p>
        </p:txBody>
      </p:sp>
      <p:sp>
        <p:nvSpPr>
          <p:cNvPr id="44050" name="Rectangle 101"/>
          <p:cNvSpPr>
            <a:spLocks noChangeArrowheads="1"/>
          </p:cNvSpPr>
          <p:nvPr/>
        </p:nvSpPr>
        <p:spPr bwMode="auto">
          <a:xfrm>
            <a:off x="2046288" y="6149975"/>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E</a:t>
            </a:r>
            <a:endParaRPr lang="en-US" altLang="zh-CN" b="1">
              <a:solidFill>
                <a:schemeClr val="accent3">
                  <a:lumMod val="75000"/>
                </a:schemeClr>
              </a:solidFill>
              <a:latin typeface="Arial Narrow" pitchFamily="34" charset="0"/>
              <a:ea typeface="宋体" pitchFamily="2" charset="-122"/>
            </a:endParaRPr>
          </a:p>
        </p:txBody>
      </p:sp>
      <p:sp>
        <p:nvSpPr>
          <p:cNvPr id="44051" name="Freeform 115"/>
          <p:cNvSpPr>
            <a:spLocks noEditPoints="1"/>
          </p:cNvSpPr>
          <p:nvPr/>
        </p:nvSpPr>
        <p:spPr bwMode="auto">
          <a:xfrm>
            <a:off x="2208213" y="3328988"/>
            <a:ext cx="101600" cy="328612"/>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7"/>
                </a:moveTo>
                <a:lnTo>
                  <a:pt x="333" y="1317"/>
                </a:lnTo>
                <a:cubicBezTo>
                  <a:pt x="333" y="1354"/>
                  <a:pt x="303" y="1383"/>
                  <a:pt x="266" y="1383"/>
                </a:cubicBezTo>
                <a:cubicBezTo>
                  <a:pt x="230" y="1383"/>
                  <a:pt x="200" y="1354"/>
                  <a:pt x="200" y="1317"/>
                </a:cubicBezTo>
                <a:lnTo>
                  <a:pt x="200" y="67"/>
                </a:lnTo>
                <a:cubicBezTo>
                  <a:pt x="200" y="30"/>
                  <a:pt x="230" y="0"/>
                  <a:pt x="266" y="0"/>
                </a:cubicBezTo>
                <a:cubicBezTo>
                  <a:pt x="303" y="0"/>
                  <a:pt x="333" y="30"/>
                  <a:pt x="333" y="67"/>
                </a:cubicBezTo>
                <a:close/>
                <a:moveTo>
                  <a:pt x="533" y="1183"/>
                </a:moveTo>
                <a:lnTo>
                  <a:pt x="266" y="1983"/>
                </a:lnTo>
                <a:lnTo>
                  <a:pt x="0" y="1183"/>
                </a:lnTo>
                <a:lnTo>
                  <a:pt x="533" y="1183"/>
                </a:lnTo>
                <a:close/>
              </a:path>
            </a:pathLst>
          </a:custGeom>
          <a:solidFill>
            <a:schemeClr val="tx2">
              <a:lumMod val="60000"/>
              <a:lumOff val="40000"/>
            </a:schemeClr>
          </a:solidFill>
          <a:ln w="1651">
            <a:solidFill>
              <a:schemeClr val="tx2">
                <a:lumMod val="60000"/>
                <a:lumOff val="40000"/>
              </a:schemeClr>
            </a:solidFill>
            <a:bevel/>
            <a:headEnd/>
            <a:tailEnd/>
          </a:ln>
        </p:spPr>
        <p:txBody>
          <a:bodyPr/>
          <a:lstStyle/>
          <a:p>
            <a:endParaRPr lang="zh-CN" altLang="en-US">
              <a:ea typeface="宋体" pitchFamily="2" charset="-122"/>
            </a:endParaRPr>
          </a:p>
        </p:txBody>
      </p:sp>
      <p:sp>
        <p:nvSpPr>
          <p:cNvPr id="44052" name="Freeform 115"/>
          <p:cNvSpPr>
            <a:spLocks noEditPoints="1"/>
          </p:cNvSpPr>
          <p:nvPr/>
        </p:nvSpPr>
        <p:spPr bwMode="auto">
          <a:xfrm>
            <a:off x="2211388" y="3905250"/>
            <a:ext cx="101600" cy="328613"/>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7"/>
                </a:moveTo>
                <a:lnTo>
                  <a:pt x="333" y="1317"/>
                </a:lnTo>
                <a:cubicBezTo>
                  <a:pt x="333" y="1354"/>
                  <a:pt x="303" y="1383"/>
                  <a:pt x="266" y="1383"/>
                </a:cubicBezTo>
                <a:cubicBezTo>
                  <a:pt x="230" y="1383"/>
                  <a:pt x="200" y="1354"/>
                  <a:pt x="200" y="1317"/>
                </a:cubicBezTo>
                <a:lnTo>
                  <a:pt x="200" y="67"/>
                </a:lnTo>
                <a:cubicBezTo>
                  <a:pt x="200" y="30"/>
                  <a:pt x="230" y="0"/>
                  <a:pt x="266" y="0"/>
                </a:cubicBezTo>
                <a:cubicBezTo>
                  <a:pt x="303" y="0"/>
                  <a:pt x="333" y="30"/>
                  <a:pt x="333" y="67"/>
                </a:cubicBezTo>
                <a:close/>
                <a:moveTo>
                  <a:pt x="533" y="1183"/>
                </a:moveTo>
                <a:lnTo>
                  <a:pt x="266" y="1983"/>
                </a:lnTo>
                <a:lnTo>
                  <a:pt x="0" y="1183"/>
                </a:lnTo>
                <a:lnTo>
                  <a:pt x="533" y="1183"/>
                </a:lnTo>
                <a:close/>
              </a:path>
            </a:pathLst>
          </a:custGeom>
          <a:solidFill>
            <a:schemeClr val="tx2">
              <a:lumMod val="60000"/>
              <a:lumOff val="40000"/>
            </a:schemeClr>
          </a:solidFill>
          <a:ln w="1651">
            <a:solidFill>
              <a:schemeClr val="tx2">
                <a:lumMod val="60000"/>
                <a:lumOff val="40000"/>
              </a:schemeClr>
            </a:solidFill>
            <a:bevel/>
            <a:headEnd/>
            <a:tailEnd/>
          </a:ln>
        </p:spPr>
        <p:txBody>
          <a:bodyPr/>
          <a:lstStyle/>
          <a:p>
            <a:endParaRPr lang="zh-CN" altLang="en-US">
              <a:ea typeface="宋体" pitchFamily="2" charset="-122"/>
            </a:endParaRPr>
          </a:p>
        </p:txBody>
      </p:sp>
      <p:sp>
        <p:nvSpPr>
          <p:cNvPr id="44053" name="Freeform 115"/>
          <p:cNvSpPr>
            <a:spLocks noEditPoints="1"/>
          </p:cNvSpPr>
          <p:nvPr/>
        </p:nvSpPr>
        <p:spPr bwMode="auto">
          <a:xfrm>
            <a:off x="2211388" y="4373563"/>
            <a:ext cx="101600" cy="328612"/>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7"/>
                </a:moveTo>
                <a:lnTo>
                  <a:pt x="333" y="1317"/>
                </a:lnTo>
                <a:cubicBezTo>
                  <a:pt x="333" y="1354"/>
                  <a:pt x="303" y="1383"/>
                  <a:pt x="266" y="1383"/>
                </a:cubicBezTo>
                <a:cubicBezTo>
                  <a:pt x="230" y="1383"/>
                  <a:pt x="200" y="1354"/>
                  <a:pt x="200" y="1317"/>
                </a:cubicBezTo>
                <a:lnTo>
                  <a:pt x="200" y="67"/>
                </a:lnTo>
                <a:cubicBezTo>
                  <a:pt x="200" y="30"/>
                  <a:pt x="230" y="0"/>
                  <a:pt x="266" y="0"/>
                </a:cubicBezTo>
                <a:cubicBezTo>
                  <a:pt x="303" y="0"/>
                  <a:pt x="333" y="30"/>
                  <a:pt x="333" y="67"/>
                </a:cubicBezTo>
                <a:close/>
                <a:moveTo>
                  <a:pt x="533" y="1183"/>
                </a:moveTo>
                <a:lnTo>
                  <a:pt x="266" y="1983"/>
                </a:lnTo>
                <a:lnTo>
                  <a:pt x="0" y="1183"/>
                </a:lnTo>
                <a:lnTo>
                  <a:pt x="533" y="1183"/>
                </a:lnTo>
                <a:close/>
              </a:path>
            </a:pathLst>
          </a:custGeom>
          <a:solidFill>
            <a:schemeClr val="tx2">
              <a:lumMod val="60000"/>
              <a:lumOff val="40000"/>
            </a:schemeClr>
          </a:solidFill>
          <a:ln w="1651">
            <a:solidFill>
              <a:schemeClr val="tx2">
                <a:lumMod val="60000"/>
                <a:lumOff val="40000"/>
              </a:schemeClr>
            </a:solidFill>
            <a:bevel/>
            <a:headEnd/>
            <a:tailEnd/>
          </a:ln>
        </p:spPr>
        <p:txBody>
          <a:bodyPr/>
          <a:lstStyle/>
          <a:p>
            <a:endParaRPr lang="zh-CN" altLang="en-US">
              <a:ea typeface="宋体" pitchFamily="2" charset="-122"/>
            </a:endParaRPr>
          </a:p>
        </p:txBody>
      </p:sp>
      <p:sp>
        <p:nvSpPr>
          <p:cNvPr id="44054" name="Freeform 115"/>
          <p:cNvSpPr>
            <a:spLocks noEditPoints="1"/>
          </p:cNvSpPr>
          <p:nvPr/>
        </p:nvSpPr>
        <p:spPr bwMode="auto">
          <a:xfrm>
            <a:off x="2211388" y="4895850"/>
            <a:ext cx="101600" cy="328613"/>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7"/>
                </a:moveTo>
                <a:lnTo>
                  <a:pt x="333" y="1317"/>
                </a:lnTo>
                <a:cubicBezTo>
                  <a:pt x="333" y="1354"/>
                  <a:pt x="303" y="1383"/>
                  <a:pt x="266" y="1383"/>
                </a:cubicBezTo>
                <a:cubicBezTo>
                  <a:pt x="230" y="1383"/>
                  <a:pt x="200" y="1354"/>
                  <a:pt x="200" y="1317"/>
                </a:cubicBezTo>
                <a:lnTo>
                  <a:pt x="200" y="67"/>
                </a:lnTo>
                <a:cubicBezTo>
                  <a:pt x="200" y="30"/>
                  <a:pt x="230" y="0"/>
                  <a:pt x="266" y="0"/>
                </a:cubicBezTo>
                <a:cubicBezTo>
                  <a:pt x="303" y="0"/>
                  <a:pt x="333" y="30"/>
                  <a:pt x="333" y="67"/>
                </a:cubicBezTo>
                <a:close/>
                <a:moveTo>
                  <a:pt x="533" y="1183"/>
                </a:moveTo>
                <a:lnTo>
                  <a:pt x="266" y="1983"/>
                </a:lnTo>
                <a:lnTo>
                  <a:pt x="0" y="1183"/>
                </a:lnTo>
                <a:lnTo>
                  <a:pt x="533" y="1183"/>
                </a:lnTo>
                <a:close/>
              </a:path>
            </a:pathLst>
          </a:custGeom>
          <a:solidFill>
            <a:schemeClr val="tx2">
              <a:lumMod val="60000"/>
              <a:lumOff val="40000"/>
            </a:schemeClr>
          </a:solidFill>
          <a:ln w="1651">
            <a:solidFill>
              <a:schemeClr val="tx2">
                <a:lumMod val="60000"/>
                <a:lumOff val="40000"/>
              </a:schemeClr>
            </a:solidFill>
            <a:bevel/>
            <a:headEnd/>
            <a:tailEnd/>
          </a:ln>
        </p:spPr>
        <p:txBody>
          <a:bodyPr/>
          <a:lstStyle/>
          <a:p>
            <a:endParaRPr lang="zh-CN" altLang="en-US">
              <a:ea typeface="宋体" pitchFamily="2" charset="-122"/>
            </a:endParaRPr>
          </a:p>
        </p:txBody>
      </p:sp>
      <p:sp>
        <p:nvSpPr>
          <p:cNvPr id="44055" name="Freeform 115"/>
          <p:cNvSpPr>
            <a:spLocks noEditPoints="1"/>
          </p:cNvSpPr>
          <p:nvPr/>
        </p:nvSpPr>
        <p:spPr bwMode="auto">
          <a:xfrm>
            <a:off x="2211388" y="5418138"/>
            <a:ext cx="101600" cy="328612"/>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7"/>
                </a:moveTo>
                <a:lnTo>
                  <a:pt x="333" y="1317"/>
                </a:lnTo>
                <a:cubicBezTo>
                  <a:pt x="333" y="1354"/>
                  <a:pt x="303" y="1383"/>
                  <a:pt x="266" y="1383"/>
                </a:cubicBezTo>
                <a:cubicBezTo>
                  <a:pt x="230" y="1383"/>
                  <a:pt x="200" y="1354"/>
                  <a:pt x="200" y="1317"/>
                </a:cubicBezTo>
                <a:lnTo>
                  <a:pt x="200" y="67"/>
                </a:lnTo>
                <a:cubicBezTo>
                  <a:pt x="200" y="30"/>
                  <a:pt x="230" y="0"/>
                  <a:pt x="266" y="0"/>
                </a:cubicBezTo>
                <a:cubicBezTo>
                  <a:pt x="303" y="0"/>
                  <a:pt x="333" y="30"/>
                  <a:pt x="333" y="67"/>
                </a:cubicBezTo>
                <a:close/>
                <a:moveTo>
                  <a:pt x="533" y="1183"/>
                </a:moveTo>
                <a:lnTo>
                  <a:pt x="266" y="1983"/>
                </a:lnTo>
                <a:lnTo>
                  <a:pt x="0" y="1183"/>
                </a:lnTo>
                <a:lnTo>
                  <a:pt x="533" y="1183"/>
                </a:lnTo>
                <a:close/>
              </a:path>
            </a:pathLst>
          </a:custGeom>
          <a:solidFill>
            <a:schemeClr val="tx2">
              <a:lumMod val="60000"/>
              <a:lumOff val="40000"/>
            </a:schemeClr>
          </a:solidFill>
          <a:ln w="1651">
            <a:solidFill>
              <a:schemeClr val="tx2">
                <a:lumMod val="60000"/>
                <a:lumOff val="40000"/>
              </a:schemeClr>
            </a:solidFill>
            <a:bevel/>
            <a:headEnd/>
            <a:tailEnd/>
          </a:ln>
        </p:spPr>
        <p:txBody>
          <a:bodyPr/>
          <a:lstStyle/>
          <a:p>
            <a:endParaRPr lang="zh-CN" altLang="en-US">
              <a:ea typeface="宋体" pitchFamily="2" charset="-122"/>
            </a:endParaRPr>
          </a:p>
        </p:txBody>
      </p:sp>
      <p:sp>
        <p:nvSpPr>
          <p:cNvPr id="44056" name="Freeform 115"/>
          <p:cNvSpPr>
            <a:spLocks noEditPoints="1"/>
          </p:cNvSpPr>
          <p:nvPr/>
        </p:nvSpPr>
        <p:spPr bwMode="auto">
          <a:xfrm>
            <a:off x="2211388" y="5867400"/>
            <a:ext cx="101600" cy="328613"/>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7"/>
                </a:moveTo>
                <a:lnTo>
                  <a:pt x="333" y="1317"/>
                </a:lnTo>
                <a:cubicBezTo>
                  <a:pt x="333" y="1354"/>
                  <a:pt x="303" y="1383"/>
                  <a:pt x="266" y="1383"/>
                </a:cubicBezTo>
                <a:cubicBezTo>
                  <a:pt x="230" y="1383"/>
                  <a:pt x="200" y="1354"/>
                  <a:pt x="200" y="1317"/>
                </a:cubicBezTo>
                <a:lnTo>
                  <a:pt x="200" y="67"/>
                </a:lnTo>
                <a:cubicBezTo>
                  <a:pt x="200" y="30"/>
                  <a:pt x="230" y="0"/>
                  <a:pt x="266" y="0"/>
                </a:cubicBezTo>
                <a:cubicBezTo>
                  <a:pt x="303" y="0"/>
                  <a:pt x="333" y="30"/>
                  <a:pt x="333" y="67"/>
                </a:cubicBezTo>
                <a:close/>
                <a:moveTo>
                  <a:pt x="533" y="1183"/>
                </a:moveTo>
                <a:lnTo>
                  <a:pt x="266" y="1983"/>
                </a:lnTo>
                <a:lnTo>
                  <a:pt x="0" y="1183"/>
                </a:lnTo>
                <a:lnTo>
                  <a:pt x="533" y="1183"/>
                </a:lnTo>
                <a:close/>
              </a:path>
            </a:pathLst>
          </a:custGeom>
          <a:solidFill>
            <a:schemeClr val="tx2">
              <a:lumMod val="60000"/>
              <a:lumOff val="40000"/>
            </a:schemeClr>
          </a:solidFill>
          <a:ln w="1651">
            <a:solidFill>
              <a:schemeClr val="tx2">
                <a:lumMod val="60000"/>
                <a:lumOff val="40000"/>
              </a:schemeClr>
            </a:solidFill>
            <a:bevel/>
            <a:headEnd/>
            <a:tailEnd/>
          </a:ln>
        </p:spPr>
        <p:txBody>
          <a:bodyPr/>
          <a:lstStyle/>
          <a:p>
            <a:endParaRPr lang="zh-CN" altLang="en-US">
              <a:ea typeface="宋体" pitchFamily="2" charset="-122"/>
            </a:endParaRPr>
          </a:p>
        </p:txBody>
      </p:sp>
      <p:sp>
        <p:nvSpPr>
          <p:cNvPr id="44057" name="Rectangle 100"/>
          <p:cNvSpPr>
            <a:spLocks noChangeArrowheads="1"/>
          </p:cNvSpPr>
          <p:nvPr/>
        </p:nvSpPr>
        <p:spPr bwMode="auto">
          <a:xfrm>
            <a:off x="4102100" y="2763838"/>
            <a:ext cx="36353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A</a:t>
            </a:r>
            <a:endParaRPr lang="en-US" altLang="zh-CN" b="1">
              <a:solidFill>
                <a:schemeClr val="accent3">
                  <a:lumMod val="75000"/>
                </a:schemeClr>
              </a:solidFill>
              <a:latin typeface="Arial Narrow" pitchFamily="34" charset="0"/>
              <a:ea typeface="宋体" pitchFamily="2" charset="-122"/>
            </a:endParaRPr>
          </a:p>
        </p:txBody>
      </p:sp>
      <p:sp>
        <p:nvSpPr>
          <p:cNvPr id="44058" name="Rectangle 28"/>
          <p:cNvSpPr>
            <a:spLocks noChangeArrowheads="1"/>
          </p:cNvSpPr>
          <p:nvPr/>
        </p:nvSpPr>
        <p:spPr bwMode="auto">
          <a:xfrm>
            <a:off x="3952875" y="3308350"/>
            <a:ext cx="685800" cy="1905000"/>
          </a:xfrm>
          <a:prstGeom prst="rect">
            <a:avLst/>
          </a:prstGeom>
          <a:noFill/>
          <a:ln w="19050">
            <a:solidFill>
              <a:srgbClr val="800000"/>
            </a:solidFill>
            <a:miter lim="800000"/>
            <a:headEnd/>
            <a:tailEnd/>
          </a:ln>
        </p:spPr>
        <p:txBody>
          <a:bodyPr wrap="none" anchor="ctr"/>
          <a:lstStyle/>
          <a:p>
            <a:endParaRPr lang="en-US"/>
          </a:p>
        </p:txBody>
      </p:sp>
      <p:sp>
        <p:nvSpPr>
          <p:cNvPr id="44059" name="Rectangle 101"/>
          <p:cNvSpPr>
            <a:spLocks noChangeArrowheads="1"/>
          </p:cNvSpPr>
          <p:nvPr/>
        </p:nvSpPr>
        <p:spPr bwMode="auto">
          <a:xfrm>
            <a:off x="4082429" y="3406775"/>
            <a:ext cx="456856" cy="230832"/>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TStart</a:t>
            </a:r>
            <a:endParaRPr lang="en-US" altLang="zh-CN" b="1">
              <a:solidFill>
                <a:schemeClr val="accent3">
                  <a:lumMod val="75000"/>
                </a:schemeClr>
              </a:solidFill>
              <a:latin typeface="Arial Narrow" pitchFamily="34" charset="0"/>
              <a:ea typeface="宋体" pitchFamily="2" charset="-122"/>
            </a:endParaRPr>
          </a:p>
        </p:txBody>
      </p:sp>
      <p:sp>
        <p:nvSpPr>
          <p:cNvPr id="44060" name="Rectangle 101"/>
          <p:cNvSpPr>
            <a:spLocks noChangeArrowheads="1"/>
          </p:cNvSpPr>
          <p:nvPr/>
        </p:nvSpPr>
        <p:spPr bwMode="auto">
          <a:xfrm>
            <a:off x="4103688" y="3930650"/>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dirty="0">
                <a:solidFill>
                  <a:schemeClr val="accent3">
                    <a:lumMod val="75000"/>
                  </a:schemeClr>
                </a:solidFill>
                <a:latin typeface="Arial Narrow" pitchFamily="34" charset="0"/>
                <a:ea typeface="宋体" pitchFamily="2" charset="-122"/>
              </a:rPr>
              <a:t>ST C</a:t>
            </a:r>
            <a:endParaRPr lang="en-US" altLang="zh-CN" b="1" dirty="0">
              <a:solidFill>
                <a:schemeClr val="accent3">
                  <a:lumMod val="75000"/>
                </a:schemeClr>
              </a:solidFill>
              <a:latin typeface="Arial Narrow" pitchFamily="34" charset="0"/>
              <a:ea typeface="宋体" pitchFamily="2" charset="-122"/>
            </a:endParaRPr>
          </a:p>
        </p:txBody>
      </p:sp>
      <p:sp>
        <p:nvSpPr>
          <p:cNvPr id="44061" name="Rectangle 101"/>
          <p:cNvSpPr>
            <a:spLocks noChangeArrowheads="1"/>
          </p:cNvSpPr>
          <p:nvPr/>
        </p:nvSpPr>
        <p:spPr bwMode="auto">
          <a:xfrm>
            <a:off x="4095750" y="4418013"/>
            <a:ext cx="355600"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D</a:t>
            </a:r>
            <a:endParaRPr lang="en-US" altLang="zh-CN" b="1">
              <a:solidFill>
                <a:schemeClr val="accent3">
                  <a:lumMod val="75000"/>
                </a:schemeClr>
              </a:solidFill>
              <a:latin typeface="Arial Narrow" pitchFamily="34" charset="0"/>
              <a:ea typeface="宋体" pitchFamily="2" charset="-122"/>
            </a:endParaRPr>
          </a:p>
        </p:txBody>
      </p:sp>
      <p:sp>
        <p:nvSpPr>
          <p:cNvPr id="44062" name="Rectangle 101"/>
          <p:cNvSpPr>
            <a:spLocks noChangeArrowheads="1"/>
          </p:cNvSpPr>
          <p:nvPr/>
        </p:nvSpPr>
        <p:spPr bwMode="auto">
          <a:xfrm>
            <a:off x="4105275" y="4908550"/>
            <a:ext cx="390525"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TEnd</a:t>
            </a:r>
            <a:endParaRPr lang="en-US" altLang="zh-CN" b="1">
              <a:solidFill>
                <a:schemeClr val="accent3">
                  <a:lumMod val="75000"/>
                </a:schemeClr>
              </a:solidFill>
              <a:latin typeface="Arial Narrow" pitchFamily="34" charset="0"/>
              <a:ea typeface="宋体" pitchFamily="2" charset="-122"/>
            </a:endParaRPr>
          </a:p>
        </p:txBody>
      </p:sp>
      <p:sp>
        <p:nvSpPr>
          <p:cNvPr id="44063" name="Rectangle 101"/>
          <p:cNvSpPr>
            <a:spLocks noChangeArrowheads="1"/>
          </p:cNvSpPr>
          <p:nvPr/>
        </p:nvSpPr>
        <p:spPr bwMode="auto">
          <a:xfrm>
            <a:off x="4101913" y="5519738"/>
            <a:ext cx="367088" cy="230832"/>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LD B</a:t>
            </a:r>
            <a:endParaRPr lang="en-US" altLang="zh-CN" b="1">
              <a:solidFill>
                <a:schemeClr val="accent3">
                  <a:lumMod val="75000"/>
                </a:schemeClr>
              </a:solidFill>
              <a:latin typeface="Arial Narrow" pitchFamily="34" charset="0"/>
              <a:ea typeface="宋体" pitchFamily="2" charset="-122"/>
            </a:endParaRPr>
          </a:p>
        </p:txBody>
      </p:sp>
      <p:sp>
        <p:nvSpPr>
          <p:cNvPr id="44064" name="Rectangle 101"/>
          <p:cNvSpPr>
            <a:spLocks noChangeArrowheads="1"/>
          </p:cNvSpPr>
          <p:nvPr/>
        </p:nvSpPr>
        <p:spPr bwMode="auto">
          <a:xfrm>
            <a:off x="4111625" y="6008688"/>
            <a:ext cx="338138" cy="228600"/>
          </a:xfrm>
          <a:prstGeom prst="rect">
            <a:avLst/>
          </a:prstGeom>
          <a:noFill/>
          <a:ln w="9525">
            <a:noFill/>
            <a:miter lim="800000"/>
            <a:headEnd/>
            <a:tailEnd/>
          </a:ln>
        </p:spPr>
        <p:txBody>
          <a:bodyPr wrap="none" lIns="0" tIns="0" rIns="0" bIns="0">
            <a:spAutoFit/>
          </a:bodyPr>
          <a:lstStyle/>
          <a:p>
            <a:pPr algn="ctr" eaLnBrk="0" hangingPunct="0"/>
            <a:r>
              <a:rPr lang="en-US" altLang="zh-CN" sz="1500" b="1">
                <a:solidFill>
                  <a:schemeClr val="accent3">
                    <a:lumMod val="75000"/>
                  </a:schemeClr>
                </a:solidFill>
                <a:latin typeface="Arial Narrow" pitchFamily="34" charset="0"/>
                <a:ea typeface="宋体" pitchFamily="2" charset="-122"/>
              </a:rPr>
              <a:t>ST F</a:t>
            </a:r>
            <a:endParaRPr lang="en-US" altLang="zh-CN" b="1">
              <a:solidFill>
                <a:schemeClr val="accent3">
                  <a:lumMod val="75000"/>
                </a:schemeClr>
              </a:solidFill>
              <a:latin typeface="Arial Narrow" pitchFamily="34" charset="0"/>
              <a:ea typeface="宋体" pitchFamily="2" charset="-122"/>
            </a:endParaRPr>
          </a:p>
        </p:txBody>
      </p:sp>
      <p:sp>
        <p:nvSpPr>
          <p:cNvPr id="44065" name="Freeform 115"/>
          <p:cNvSpPr>
            <a:spLocks noEditPoints="1"/>
          </p:cNvSpPr>
          <p:nvPr/>
        </p:nvSpPr>
        <p:spPr bwMode="auto">
          <a:xfrm>
            <a:off x="4254500" y="2947988"/>
            <a:ext cx="101600" cy="328612"/>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7"/>
                </a:moveTo>
                <a:lnTo>
                  <a:pt x="333" y="1317"/>
                </a:lnTo>
                <a:cubicBezTo>
                  <a:pt x="333" y="1354"/>
                  <a:pt x="303" y="1383"/>
                  <a:pt x="266" y="1383"/>
                </a:cubicBezTo>
                <a:cubicBezTo>
                  <a:pt x="230" y="1383"/>
                  <a:pt x="200" y="1354"/>
                  <a:pt x="200" y="1317"/>
                </a:cubicBezTo>
                <a:lnTo>
                  <a:pt x="200" y="67"/>
                </a:lnTo>
                <a:cubicBezTo>
                  <a:pt x="200" y="30"/>
                  <a:pt x="230" y="0"/>
                  <a:pt x="266" y="0"/>
                </a:cubicBezTo>
                <a:cubicBezTo>
                  <a:pt x="303" y="0"/>
                  <a:pt x="333" y="30"/>
                  <a:pt x="333" y="67"/>
                </a:cubicBezTo>
                <a:close/>
                <a:moveTo>
                  <a:pt x="533" y="1183"/>
                </a:moveTo>
                <a:lnTo>
                  <a:pt x="266" y="1983"/>
                </a:lnTo>
                <a:lnTo>
                  <a:pt x="0" y="1183"/>
                </a:lnTo>
                <a:lnTo>
                  <a:pt x="533" y="1183"/>
                </a:lnTo>
                <a:close/>
              </a:path>
            </a:pathLst>
          </a:custGeom>
          <a:solidFill>
            <a:schemeClr val="tx2">
              <a:lumMod val="60000"/>
              <a:lumOff val="40000"/>
            </a:schemeClr>
          </a:solidFill>
          <a:ln w="1651">
            <a:solidFill>
              <a:schemeClr val="tx2">
                <a:lumMod val="60000"/>
                <a:lumOff val="40000"/>
              </a:schemeClr>
            </a:solidFill>
            <a:bevel/>
            <a:headEnd/>
            <a:tailEnd/>
          </a:ln>
        </p:spPr>
        <p:txBody>
          <a:bodyPr/>
          <a:lstStyle/>
          <a:p>
            <a:endParaRPr lang="zh-CN" altLang="en-US">
              <a:ea typeface="宋体" pitchFamily="2" charset="-122"/>
            </a:endParaRPr>
          </a:p>
        </p:txBody>
      </p:sp>
      <p:sp>
        <p:nvSpPr>
          <p:cNvPr id="44066" name="Freeform 115"/>
          <p:cNvSpPr>
            <a:spLocks noEditPoints="1"/>
          </p:cNvSpPr>
          <p:nvPr/>
        </p:nvSpPr>
        <p:spPr bwMode="auto">
          <a:xfrm>
            <a:off x="4257675" y="3654425"/>
            <a:ext cx="101600" cy="328613"/>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7"/>
                </a:moveTo>
                <a:lnTo>
                  <a:pt x="333" y="1317"/>
                </a:lnTo>
                <a:cubicBezTo>
                  <a:pt x="333" y="1354"/>
                  <a:pt x="303" y="1383"/>
                  <a:pt x="266" y="1383"/>
                </a:cubicBezTo>
                <a:cubicBezTo>
                  <a:pt x="230" y="1383"/>
                  <a:pt x="200" y="1354"/>
                  <a:pt x="200" y="1317"/>
                </a:cubicBezTo>
                <a:lnTo>
                  <a:pt x="200" y="67"/>
                </a:lnTo>
                <a:cubicBezTo>
                  <a:pt x="200" y="30"/>
                  <a:pt x="230" y="0"/>
                  <a:pt x="266" y="0"/>
                </a:cubicBezTo>
                <a:cubicBezTo>
                  <a:pt x="303" y="0"/>
                  <a:pt x="333" y="30"/>
                  <a:pt x="333" y="67"/>
                </a:cubicBezTo>
                <a:close/>
                <a:moveTo>
                  <a:pt x="533" y="1183"/>
                </a:moveTo>
                <a:lnTo>
                  <a:pt x="266" y="1983"/>
                </a:lnTo>
                <a:lnTo>
                  <a:pt x="0" y="1183"/>
                </a:lnTo>
                <a:lnTo>
                  <a:pt x="533" y="1183"/>
                </a:lnTo>
                <a:close/>
              </a:path>
            </a:pathLst>
          </a:custGeom>
          <a:solidFill>
            <a:schemeClr val="tx2">
              <a:lumMod val="60000"/>
              <a:lumOff val="40000"/>
            </a:schemeClr>
          </a:solidFill>
          <a:ln w="1651">
            <a:solidFill>
              <a:schemeClr val="tx2">
                <a:lumMod val="60000"/>
                <a:lumOff val="40000"/>
              </a:schemeClr>
            </a:solidFill>
            <a:bevel/>
            <a:headEnd/>
            <a:tailEnd/>
          </a:ln>
        </p:spPr>
        <p:txBody>
          <a:bodyPr/>
          <a:lstStyle/>
          <a:p>
            <a:endParaRPr lang="zh-CN" altLang="en-US">
              <a:ea typeface="宋体" pitchFamily="2" charset="-122"/>
            </a:endParaRPr>
          </a:p>
        </p:txBody>
      </p:sp>
      <p:sp>
        <p:nvSpPr>
          <p:cNvPr id="44067" name="Freeform 115"/>
          <p:cNvSpPr>
            <a:spLocks noEditPoints="1"/>
          </p:cNvSpPr>
          <p:nvPr/>
        </p:nvSpPr>
        <p:spPr bwMode="auto">
          <a:xfrm>
            <a:off x="4257675" y="4122738"/>
            <a:ext cx="101600" cy="328612"/>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7"/>
                </a:moveTo>
                <a:lnTo>
                  <a:pt x="333" y="1317"/>
                </a:lnTo>
                <a:cubicBezTo>
                  <a:pt x="333" y="1354"/>
                  <a:pt x="303" y="1383"/>
                  <a:pt x="266" y="1383"/>
                </a:cubicBezTo>
                <a:cubicBezTo>
                  <a:pt x="230" y="1383"/>
                  <a:pt x="200" y="1354"/>
                  <a:pt x="200" y="1317"/>
                </a:cubicBezTo>
                <a:lnTo>
                  <a:pt x="200" y="67"/>
                </a:lnTo>
                <a:cubicBezTo>
                  <a:pt x="200" y="30"/>
                  <a:pt x="230" y="0"/>
                  <a:pt x="266" y="0"/>
                </a:cubicBezTo>
                <a:cubicBezTo>
                  <a:pt x="303" y="0"/>
                  <a:pt x="333" y="30"/>
                  <a:pt x="333" y="67"/>
                </a:cubicBezTo>
                <a:close/>
                <a:moveTo>
                  <a:pt x="533" y="1183"/>
                </a:moveTo>
                <a:lnTo>
                  <a:pt x="266" y="1983"/>
                </a:lnTo>
                <a:lnTo>
                  <a:pt x="0" y="1183"/>
                </a:lnTo>
                <a:lnTo>
                  <a:pt x="533" y="1183"/>
                </a:lnTo>
                <a:close/>
              </a:path>
            </a:pathLst>
          </a:custGeom>
          <a:solidFill>
            <a:schemeClr val="tx2">
              <a:lumMod val="60000"/>
              <a:lumOff val="40000"/>
            </a:schemeClr>
          </a:solidFill>
          <a:ln w="1651">
            <a:solidFill>
              <a:schemeClr val="tx2">
                <a:lumMod val="60000"/>
                <a:lumOff val="40000"/>
              </a:schemeClr>
            </a:solidFill>
            <a:bevel/>
            <a:headEnd/>
            <a:tailEnd/>
          </a:ln>
        </p:spPr>
        <p:txBody>
          <a:bodyPr/>
          <a:lstStyle/>
          <a:p>
            <a:endParaRPr lang="zh-CN" altLang="en-US">
              <a:ea typeface="宋体" pitchFamily="2" charset="-122"/>
            </a:endParaRPr>
          </a:p>
        </p:txBody>
      </p:sp>
      <p:sp>
        <p:nvSpPr>
          <p:cNvPr id="44068" name="Freeform 115"/>
          <p:cNvSpPr>
            <a:spLocks noEditPoints="1"/>
          </p:cNvSpPr>
          <p:nvPr/>
        </p:nvSpPr>
        <p:spPr bwMode="auto">
          <a:xfrm>
            <a:off x="4257675" y="4645025"/>
            <a:ext cx="101600" cy="328613"/>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7"/>
                </a:moveTo>
                <a:lnTo>
                  <a:pt x="333" y="1317"/>
                </a:lnTo>
                <a:cubicBezTo>
                  <a:pt x="333" y="1354"/>
                  <a:pt x="303" y="1383"/>
                  <a:pt x="266" y="1383"/>
                </a:cubicBezTo>
                <a:cubicBezTo>
                  <a:pt x="230" y="1383"/>
                  <a:pt x="200" y="1354"/>
                  <a:pt x="200" y="1317"/>
                </a:cubicBezTo>
                <a:lnTo>
                  <a:pt x="200" y="67"/>
                </a:lnTo>
                <a:cubicBezTo>
                  <a:pt x="200" y="30"/>
                  <a:pt x="230" y="0"/>
                  <a:pt x="266" y="0"/>
                </a:cubicBezTo>
                <a:cubicBezTo>
                  <a:pt x="303" y="0"/>
                  <a:pt x="333" y="30"/>
                  <a:pt x="333" y="67"/>
                </a:cubicBezTo>
                <a:close/>
                <a:moveTo>
                  <a:pt x="533" y="1183"/>
                </a:moveTo>
                <a:lnTo>
                  <a:pt x="266" y="1983"/>
                </a:lnTo>
                <a:lnTo>
                  <a:pt x="0" y="1183"/>
                </a:lnTo>
                <a:lnTo>
                  <a:pt x="533" y="1183"/>
                </a:lnTo>
                <a:close/>
              </a:path>
            </a:pathLst>
          </a:custGeom>
          <a:solidFill>
            <a:schemeClr val="tx2">
              <a:lumMod val="60000"/>
              <a:lumOff val="40000"/>
            </a:schemeClr>
          </a:solidFill>
          <a:ln w="1651">
            <a:solidFill>
              <a:schemeClr val="tx2">
                <a:lumMod val="60000"/>
                <a:lumOff val="40000"/>
              </a:schemeClr>
            </a:solidFill>
            <a:bevel/>
            <a:headEnd/>
            <a:tailEnd/>
          </a:ln>
        </p:spPr>
        <p:txBody>
          <a:bodyPr/>
          <a:lstStyle/>
          <a:p>
            <a:endParaRPr lang="zh-CN" altLang="en-US">
              <a:ea typeface="宋体" pitchFamily="2" charset="-122"/>
            </a:endParaRPr>
          </a:p>
        </p:txBody>
      </p:sp>
      <p:sp>
        <p:nvSpPr>
          <p:cNvPr id="44069" name="Freeform 115"/>
          <p:cNvSpPr>
            <a:spLocks noEditPoints="1"/>
          </p:cNvSpPr>
          <p:nvPr/>
        </p:nvSpPr>
        <p:spPr bwMode="auto">
          <a:xfrm>
            <a:off x="4257675" y="5243513"/>
            <a:ext cx="101600" cy="328612"/>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7"/>
                </a:moveTo>
                <a:lnTo>
                  <a:pt x="333" y="1317"/>
                </a:lnTo>
                <a:cubicBezTo>
                  <a:pt x="333" y="1354"/>
                  <a:pt x="303" y="1383"/>
                  <a:pt x="266" y="1383"/>
                </a:cubicBezTo>
                <a:cubicBezTo>
                  <a:pt x="230" y="1383"/>
                  <a:pt x="200" y="1354"/>
                  <a:pt x="200" y="1317"/>
                </a:cubicBezTo>
                <a:lnTo>
                  <a:pt x="200" y="67"/>
                </a:lnTo>
                <a:cubicBezTo>
                  <a:pt x="200" y="30"/>
                  <a:pt x="230" y="0"/>
                  <a:pt x="266" y="0"/>
                </a:cubicBezTo>
                <a:cubicBezTo>
                  <a:pt x="303" y="0"/>
                  <a:pt x="333" y="30"/>
                  <a:pt x="333" y="67"/>
                </a:cubicBezTo>
                <a:close/>
                <a:moveTo>
                  <a:pt x="533" y="1183"/>
                </a:moveTo>
                <a:lnTo>
                  <a:pt x="266" y="1983"/>
                </a:lnTo>
                <a:lnTo>
                  <a:pt x="0" y="1183"/>
                </a:lnTo>
                <a:lnTo>
                  <a:pt x="533" y="1183"/>
                </a:lnTo>
                <a:close/>
              </a:path>
            </a:pathLst>
          </a:custGeom>
          <a:solidFill>
            <a:schemeClr val="tx2">
              <a:lumMod val="60000"/>
              <a:lumOff val="40000"/>
            </a:schemeClr>
          </a:solidFill>
          <a:ln w="1651">
            <a:solidFill>
              <a:schemeClr val="tx2">
                <a:lumMod val="60000"/>
                <a:lumOff val="40000"/>
              </a:schemeClr>
            </a:solidFill>
            <a:bevel/>
            <a:headEnd/>
            <a:tailEnd/>
          </a:ln>
        </p:spPr>
        <p:txBody>
          <a:bodyPr/>
          <a:lstStyle/>
          <a:p>
            <a:endParaRPr lang="zh-CN" altLang="en-US">
              <a:ea typeface="宋体" pitchFamily="2" charset="-122"/>
            </a:endParaRPr>
          </a:p>
        </p:txBody>
      </p:sp>
      <p:sp>
        <p:nvSpPr>
          <p:cNvPr id="44070" name="Freeform 115"/>
          <p:cNvSpPr>
            <a:spLocks noEditPoints="1"/>
          </p:cNvSpPr>
          <p:nvPr/>
        </p:nvSpPr>
        <p:spPr bwMode="auto">
          <a:xfrm>
            <a:off x="4268788" y="5703888"/>
            <a:ext cx="101600" cy="328612"/>
          </a:xfrm>
          <a:custGeom>
            <a:avLst/>
            <a:gdLst>
              <a:gd name="T0" fmla="*/ 2147483647 w 533"/>
              <a:gd name="T1" fmla="*/ 2147483647 h 1983"/>
              <a:gd name="T2" fmla="*/ 2147483647 w 533"/>
              <a:gd name="T3" fmla="*/ 2147483647 h 1983"/>
              <a:gd name="T4" fmla="*/ 2147483647 w 533"/>
              <a:gd name="T5" fmla="*/ 2147483647 h 1983"/>
              <a:gd name="T6" fmla="*/ 2147483647 w 533"/>
              <a:gd name="T7" fmla="*/ 2147483647 h 1983"/>
              <a:gd name="T8" fmla="*/ 2147483647 w 533"/>
              <a:gd name="T9" fmla="*/ 2147483647 h 1983"/>
              <a:gd name="T10" fmla="*/ 2147483647 w 533"/>
              <a:gd name="T11" fmla="*/ 0 h 1983"/>
              <a:gd name="T12" fmla="*/ 2147483647 w 533"/>
              <a:gd name="T13" fmla="*/ 2147483647 h 1983"/>
              <a:gd name="T14" fmla="*/ 2147483647 w 533"/>
              <a:gd name="T15" fmla="*/ 2147483647 h 1983"/>
              <a:gd name="T16" fmla="*/ 2147483647 w 533"/>
              <a:gd name="T17" fmla="*/ 2147483647 h 1983"/>
              <a:gd name="T18" fmla="*/ 0 w 533"/>
              <a:gd name="T19" fmla="*/ 2147483647 h 1983"/>
              <a:gd name="T20" fmla="*/ 2147483647 w 533"/>
              <a:gd name="T21" fmla="*/ 2147483647 h 19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
              <a:gd name="T34" fmla="*/ 0 h 1983"/>
              <a:gd name="T35" fmla="*/ 533 w 533"/>
              <a:gd name="T36" fmla="*/ 1983 h 19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 h="1983">
                <a:moveTo>
                  <a:pt x="333" y="67"/>
                </a:moveTo>
                <a:lnTo>
                  <a:pt x="333" y="1317"/>
                </a:lnTo>
                <a:cubicBezTo>
                  <a:pt x="333" y="1354"/>
                  <a:pt x="303" y="1383"/>
                  <a:pt x="266" y="1383"/>
                </a:cubicBezTo>
                <a:cubicBezTo>
                  <a:pt x="230" y="1383"/>
                  <a:pt x="200" y="1354"/>
                  <a:pt x="200" y="1317"/>
                </a:cubicBezTo>
                <a:lnTo>
                  <a:pt x="200" y="67"/>
                </a:lnTo>
                <a:cubicBezTo>
                  <a:pt x="200" y="30"/>
                  <a:pt x="230" y="0"/>
                  <a:pt x="266" y="0"/>
                </a:cubicBezTo>
                <a:cubicBezTo>
                  <a:pt x="303" y="0"/>
                  <a:pt x="333" y="30"/>
                  <a:pt x="333" y="67"/>
                </a:cubicBezTo>
                <a:close/>
                <a:moveTo>
                  <a:pt x="533" y="1183"/>
                </a:moveTo>
                <a:lnTo>
                  <a:pt x="266" y="1983"/>
                </a:lnTo>
                <a:lnTo>
                  <a:pt x="0" y="1183"/>
                </a:lnTo>
                <a:lnTo>
                  <a:pt x="533" y="1183"/>
                </a:lnTo>
                <a:close/>
              </a:path>
            </a:pathLst>
          </a:custGeom>
          <a:solidFill>
            <a:schemeClr val="tx2">
              <a:lumMod val="60000"/>
              <a:lumOff val="40000"/>
            </a:schemeClr>
          </a:solidFill>
          <a:ln w="1651">
            <a:solidFill>
              <a:schemeClr val="tx2">
                <a:lumMod val="60000"/>
                <a:lumOff val="40000"/>
              </a:schemeClr>
            </a:solidFill>
            <a:bevel/>
            <a:headEnd/>
            <a:tailEnd/>
          </a:ln>
        </p:spPr>
        <p:txBody>
          <a:bodyPr/>
          <a:lstStyle/>
          <a:p>
            <a:endParaRPr lang="zh-CN" altLang="en-US">
              <a:ea typeface="宋体" pitchFamily="2" charset="-122"/>
            </a:endParaRPr>
          </a:p>
        </p:txBody>
      </p:sp>
      <p:sp>
        <p:nvSpPr>
          <p:cNvPr id="44071" name="Line 41"/>
          <p:cNvSpPr>
            <a:spLocks noChangeShapeType="1"/>
          </p:cNvSpPr>
          <p:nvPr/>
        </p:nvSpPr>
        <p:spPr bwMode="auto">
          <a:xfrm flipH="1">
            <a:off x="2428875" y="2982913"/>
            <a:ext cx="1660525" cy="2743200"/>
          </a:xfrm>
          <a:prstGeom prst="line">
            <a:avLst/>
          </a:prstGeom>
          <a:noFill/>
          <a:ln w="25400">
            <a:solidFill>
              <a:srgbClr val="C00000"/>
            </a:solidFill>
            <a:prstDash val="lgDash"/>
            <a:round/>
            <a:headEnd/>
            <a:tailEnd type="triangle" w="lg" len="lg"/>
          </a:ln>
        </p:spPr>
        <p:txBody>
          <a:bodyPr/>
          <a:lstStyle/>
          <a:p>
            <a:endParaRPr lang="en-US"/>
          </a:p>
        </p:txBody>
      </p:sp>
      <p:sp>
        <p:nvSpPr>
          <p:cNvPr id="44072" name="Line 42"/>
          <p:cNvSpPr>
            <a:spLocks noChangeShapeType="1"/>
          </p:cNvSpPr>
          <p:nvPr/>
        </p:nvSpPr>
        <p:spPr bwMode="auto">
          <a:xfrm flipH="1">
            <a:off x="2425700" y="4038600"/>
            <a:ext cx="1644650" cy="255588"/>
          </a:xfrm>
          <a:prstGeom prst="line">
            <a:avLst/>
          </a:prstGeom>
          <a:noFill/>
          <a:ln w="25400">
            <a:solidFill>
              <a:srgbClr val="C00000"/>
            </a:solidFill>
            <a:prstDash val="lgDash"/>
            <a:round/>
            <a:headEnd/>
            <a:tailEnd type="triangle" w="lg" len="lg"/>
          </a:ln>
        </p:spPr>
        <p:txBody>
          <a:bodyPr/>
          <a:lstStyle/>
          <a:p>
            <a:endParaRPr lang="en-US"/>
          </a:p>
        </p:txBody>
      </p:sp>
      <p:sp>
        <p:nvSpPr>
          <p:cNvPr id="44073" name="Line 43"/>
          <p:cNvSpPr>
            <a:spLocks noChangeShapeType="1"/>
          </p:cNvSpPr>
          <p:nvPr/>
        </p:nvSpPr>
        <p:spPr bwMode="auto">
          <a:xfrm flipH="1">
            <a:off x="2427288" y="4533900"/>
            <a:ext cx="1644650" cy="255588"/>
          </a:xfrm>
          <a:prstGeom prst="line">
            <a:avLst/>
          </a:prstGeom>
          <a:noFill/>
          <a:ln w="25400">
            <a:solidFill>
              <a:srgbClr val="C00000"/>
            </a:solidFill>
            <a:prstDash val="lgDash"/>
            <a:round/>
            <a:headEnd/>
            <a:tailEnd type="triangle" w="lg" len="lg"/>
          </a:ln>
        </p:spPr>
        <p:txBody>
          <a:bodyPr/>
          <a:lstStyle/>
          <a:p>
            <a:endParaRPr lang="en-US"/>
          </a:p>
        </p:txBody>
      </p:sp>
      <p:sp>
        <p:nvSpPr>
          <p:cNvPr id="44074" name="Line 44"/>
          <p:cNvSpPr>
            <a:spLocks noChangeShapeType="1"/>
          </p:cNvSpPr>
          <p:nvPr/>
        </p:nvSpPr>
        <p:spPr bwMode="auto">
          <a:xfrm>
            <a:off x="2438400" y="3276600"/>
            <a:ext cx="1676400" cy="2286000"/>
          </a:xfrm>
          <a:prstGeom prst="line">
            <a:avLst/>
          </a:prstGeom>
          <a:noFill/>
          <a:ln w="25400">
            <a:solidFill>
              <a:srgbClr val="C00000"/>
            </a:solidFill>
            <a:prstDash val="lgDash"/>
            <a:round/>
            <a:headEnd/>
            <a:tailEnd type="triangle" w="lg" len="lg"/>
          </a:ln>
        </p:spPr>
        <p:txBody>
          <a:bodyPr/>
          <a:lstStyle/>
          <a:p>
            <a:endParaRPr lang="en-US"/>
          </a:p>
        </p:txBody>
      </p:sp>
      <p:sp>
        <p:nvSpPr>
          <p:cNvPr id="44075" name="Rectangle 45"/>
          <p:cNvSpPr>
            <a:spLocks noChangeArrowheads="1"/>
          </p:cNvSpPr>
          <p:nvPr/>
        </p:nvSpPr>
        <p:spPr bwMode="auto">
          <a:xfrm>
            <a:off x="5703888" y="4738688"/>
            <a:ext cx="3200400" cy="1509712"/>
          </a:xfrm>
          <a:prstGeom prst="rect">
            <a:avLst/>
          </a:prstGeom>
          <a:noFill/>
          <a:ln w="9525">
            <a:noFill/>
            <a:miter lim="800000"/>
            <a:headEnd/>
            <a:tailEnd/>
          </a:ln>
        </p:spPr>
        <p:txBody>
          <a:bodyPr>
            <a:spAutoFit/>
          </a:bodyPr>
          <a:lstStyle/>
          <a:p>
            <a:r>
              <a:rPr lang="en-US" altLang="zh-CN" b="1" i="1" dirty="0" err="1">
                <a:solidFill>
                  <a:schemeClr val="accent1">
                    <a:lumMod val="75000"/>
                  </a:schemeClr>
                </a:solidFill>
                <a:ea typeface="宋体" pitchFamily="2" charset="-122"/>
              </a:rPr>
              <a:t>TransAtomicity</a:t>
            </a:r>
            <a:r>
              <a:rPr lang="en-US" altLang="zh-CN" dirty="0">
                <a:solidFill>
                  <a:schemeClr val="accent1">
                    <a:lumMod val="75000"/>
                  </a:schemeClr>
                </a:solidFill>
                <a:ea typeface="宋体" pitchFamily="2" charset="-122"/>
              </a:rPr>
              <a:t>:</a:t>
            </a:r>
          </a:p>
          <a:p>
            <a:pPr lvl="1"/>
            <a:endParaRPr lang="en-US" altLang="zh-CN" sz="1000" dirty="0">
              <a:ea typeface="宋体" pitchFamily="2" charset="-122"/>
            </a:endParaRPr>
          </a:p>
          <a:p>
            <a:pPr>
              <a:spcBef>
                <a:spcPct val="20000"/>
              </a:spcBef>
            </a:pPr>
            <a:r>
              <a:rPr lang="en-US" altLang="zh-CN" dirty="0">
                <a:ea typeface="宋体" pitchFamily="2" charset="-122"/>
              </a:rPr>
              <a:t>[</a:t>
            </a:r>
            <a:r>
              <a:rPr lang="en-US" altLang="zh-CN" i="1" dirty="0">
                <a:ea typeface="宋体" pitchFamily="2" charset="-122"/>
              </a:rPr>
              <a:t>Op</a:t>
            </a:r>
            <a:r>
              <a:rPr lang="en-US" altLang="zh-CN" dirty="0">
                <a:ea typeface="宋体" pitchFamily="2" charset="-122"/>
              </a:rPr>
              <a:t>1; </a:t>
            </a:r>
            <a:r>
              <a:rPr lang="en-US" altLang="zh-CN" i="1" dirty="0">
                <a:ea typeface="宋体" pitchFamily="2" charset="-122"/>
              </a:rPr>
              <a:t>Op</a:t>
            </a:r>
            <a:r>
              <a:rPr lang="en-US" altLang="zh-CN" dirty="0">
                <a:ea typeface="宋体" pitchFamily="2" charset="-122"/>
              </a:rPr>
              <a:t>2] </a:t>
            </a:r>
            <a:r>
              <a:rPr lang="en-US" altLang="zh-CN" b="1" dirty="0">
                <a:ea typeface="宋体" pitchFamily="2" charset="-122"/>
                <a:sym typeface="Symbol" pitchFamily="18" charset="2"/>
              </a:rPr>
              <a:t></a:t>
            </a:r>
            <a:r>
              <a:rPr lang="en-US" altLang="zh-CN" dirty="0">
                <a:ea typeface="宋体" pitchFamily="2" charset="-122"/>
              </a:rPr>
              <a:t>¬</a:t>
            </a:r>
            <a:r>
              <a:rPr lang="en-US" altLang="zh-CN" i="1" dirty="0">
                <a:ea typeface="宋体" pitchFamily="2" charset="-122"/>
              </a:rPr>
              <a:t> </a:t>
            </a:r>
            <a:r>
              <a:rPr lang="en-US" altLang="zh-CN" dirty="0">
                <a:ea typeface="宋体" pitchFamily="2" charset="-122"/>
              </a:rPr>
              <a:t>[</a:t>
            </a:r>
            <a:r>
              <a:rPr lang="en-US" altLang="zh-CN" i="1" dirty="0">
                <a:ea typeface="宋体" pitchFamily="2" charset="-122"/>
              </a:rPr>
              <a:t>Op</a:t>
            </a:r>
            <a:r>
              <a:rPr lang="en-US" altLang="zh-CN" dirty="0">
                <a:ea typeface="宋体" pitchFamily="2" charset="-122"/>
              </a:rPr>
              <a:t>1; </a:t>
            </a:r>
            <a:r>
              <a:rPr lang="en-US" altLang="zh-CN" i="1" dirty="0">
                <a:ea typeface="宋体" pitchFamily="2" charset="-122"/>
              </a:rPr>
              <a:t>Op</a:t>
            </a:r>
            <a:r>
              <a:rPr lang="en-US" altLang="zh-CN" dirty="0">
                <a:ea typeface="宋体" pitchFamily="2" charset="-122"/>
              </a:rPr>
              <a:t>; </a:t>
            </a:r>
            <a:r>
              <a:rPr lang="en-US" altLang="zh-CN" i="1" dirty="0">
                <a:ea typeface="宋体" pitchFamily="2" charset="-122"/>
              </a:rPr>
              <a:t>Op</a:t>
            </a:r>
            <a:r>
              <a:rPr lang="en-US" altLang="zh-CN" dirty="0">
                <a:ea typeface="宋体" pitchFamily="2" charset="-122"/>
              </a:rPr>
              <a:t>2] </a:t>
            </a:r>
          </a:p>
          <a:p>
            <a:pPr>
              <a:spcBef>
                <a:spcPct val="20000"/>
              </a:spcBef>
            </a:pPr>
            <a:r>
              <a:rPr lang="en-US" altLang="zh-CN" i="1" dirty="0">
                <a:ea typeface="宋体" pitchFamily="2" charset="-122"/>
              </a:rPr>
              <a:t>=&gt;</a:t>
            </a:r>
            <a:r>
              <a:rPr lang="en-US" altLang="zh-CN" dirty="0">
                <a:ea typeface="宋体" pitchFamily="2" charset="-122"/>
                <a:sym typeface="Symbol" pitchFamily="18" charset="2"/>
              </a:rPr>
              <a:t> </a:t>
            </a:r>
          </a:p>
          <a:p>
            <a:pPr>
              <a:spcBef>
                <a:spcPct val="20000"/>
              </a:spcBef>
            </a:pPr>
            <a:r>
              <a:rPr lang="en-US" altLang="zh-CN" dirty="0">
                <a:ea typeface="宋体" pitchFamily="2" charset="-122"/>
              </a:rPr>
              <a:t>(</a:t>
            </a:r>
            <a:r>
              <a:rPr lang="en-US" altLang="zh-CN" i="1" dirty="0">
                <a:ea typeface="宋体" pitchFamily="2" charset="-122"/>
              </a:rPr>
              <a:t>Op </a:t>
            </a:r>
            <a:r>
              <a:rPr lang="en-US" altLang="zh-CN" dirty="0">
                <a:ea typeface="宋体" pitchFamily="2" charset="-122"/>
              </a:rPr>
              <a:t>≤</a:t>
            </a:r>
            <a:r>
              <a:rPr lang="en-US" altLang="zh-CN" i="1" dirty="0">
                <a:ea typeface="宋体" pitchFamily="2" charset="-122"/>
              </a:rPr>
              <a:t> Op</a:t>
            </a:r>
            <a:r>
              <a:rPr lang="en-US" altLang="zh-CN" dirty="0">
                <a:ea typeface="宋体" pitchFamily="2" charset="-122"/>
              </a:rPr>
              <a:t>1) </a:t>
            </a:r>
            <a:r>
              <a:rPr lang="en-US" altLang="zh-CN" b="1" dirty="0">
                <a:ea typeface="宋体" pitchFamily="2" charset="-122"/>
                <a:sym typeface="Symbol" pitchFamily="18" charset="2"/>
              </a:rPr>
              <a:t></a:t>
            </a:r>
            <a:r>
              <a:rPr lang="en-US" altLang="zh-CN" dirty="0">
                <a:ea typeface="宋体" pitchFamily="2" charset="-122"/>
              </a:rPr>
              <a:t> (</a:t>
            </a:r>
            <a:r>
              <a:rPr lang="en-US" altLang="zh-CN" i="1" dirty="0">
                <a:ea typeface="宋体" pitchFamily="2" charset="-122"/>
              </a:rPr>
              <a:t>Op</a:t>
            </a:r>
            <a:r>
              <a:rPr lang="en-US" altLang="zh-CN" dirty="0">
                <a:ea typeface="宋体" pitchFamily="2" charset="-122"/>
              </a:rPr>
              <a:t>2 ≤</a:t>
            </a:r>
            <a:r>
              <a:rPr lang="en-US" altLang="zh-CN" i="1" dirty="0">
                <a:ea typeface="宋体" pitchFamily="2" charset="-122"/>
              </a:rPr>
              <a:t> Op</a:t>
            </a:r>
            <a:r>
              <a:rPr lang="en-US" altLang="zh-CN" dirty="0">
                <a:ea typeface="宋体" pitchFamily="2" charset="-122"/>
              </a:rPr>
              <a:t>)</a:t>
            </a:r>
            <a:endParaRPr lang="en-US" altLang="zh-CN" sz="1700" dirty="0">
              <a:solidFill>
                <a:srgbClr val="FF0000"/>
              </a:solidFill>
              <a:ea typeface="宋体" pitchFamily="2" charset="-122"/>
            </a:endParaRPr>
          </a:p>
        </p:txBody>
      </p:sp>
      <p:sp>
        <p:nvSpPr>
          <p:cNvPr id="44076" name="Line 46"/>
          <p:cNvSpPr>
            <a:spLocks noChangeShapeType="1"/>
          </p:cNvSpPr>
          <p:nvPr/>
        </p:nvSpPr>
        <p:spPr bwMode="auto">
          <a:xfrm flipH="1" flipV="1">
            <a:off x="2590800" y="3684588"/>
            <a:ext cx="1295400" cy="277812"/>
          </a:xfrm>
          <a:prstGeom prst="line">
            <a:avLst/>
          </a:prstGeom>
          <a:noFill/>
          <a:ln w="25400">
            <a:solidFill>
              <a:srgbClr val="C00000"/>
            </a:solidFill>
            <a:prstDash val="lgDash"/>
            <a:round/>
            <a:headEnd/>
            <a:tailEnd type="triangle" w="lg" len="lg"/>
          </a:ln>
        </p:spPr>
        <p:txBody>
          <a:bodyPr/>
          <a:lstStyle/>
          <a:p>
            <a:endParaRPr lang="en-US"/>
          </a:p>
        </p:txBody>
      </p:sp>
      <p:sp>
        <p:nvSpPr>
          <p:cNvPr id="44077" name="Line 47"/>
          <p:cNvSpPr>
            <a:spLocks noChangeShapeType="1"/>
          </p:cNvSpPr>
          <p:nvPr/>
        </p:nvSpPr>
        <p:spPr bwMode="auto">
          <a:xfrm flipH="1" flipV="1">
            <a:off x="2590800" y="3810000"/>
            <a:ext cx="1371600" cy="685800"/>
          </a:xfrm>
          <a:prstGeom prst="line">
            <a:avLst/>
          </a:prstGeom>
          <a:noFill/>
          <a:ln w="25400">
            <a:solidFill>
              <a:srgbClr val="C00000"/>
            </a:solidFill>
            <a:prstDash val="lgDash"/>
            <a:round/>
            <a:headEnd/>
            <a:tailEnd type="triangle" w="lg" len="lg"/>
          </a:ln>
        </p:spPr>
        <p:txBody>
          <a:bodyPr/>
          <a:lstStyle/>
          <a:p>
            <a:endParaRPr lang="en-US"/>
          </a:p>
        </p:txBody>
      </p:sp>
      <p:sp>
        <p:nvSpPr>
          <p:cNvPr id="44078" name="Rectangle 39"/>
          <p:cNvSpPr>
            <a:spLocks noChangeArrowheads="1"/>
          </p:cNvSpPr>
          <p:nvPr/>
        </p:nvSpPr>
        <p:spPr bwMode="auto">
          <a:xfrm>
            <a:off x="5791200" y="1981200"/>
            <a:ext cx="3132138" cy="823913"/>
          </a:xfrm>
          <a:prstGeom prst="rect">
            <a:avLst/>
          </a:prstGeom>
          <a:noFill/>
          <a:ln w="9525">
            <a:noFill/>
            <a:miter lim="800000"/>
            <a:headEnd/>
            <a:tailEnd/>
          </a:ln>
        </p:spPr>
        <p:txBody>
          <a:bodyPr>
            <a:spAutoFit/>
          </a:bodyPr>
          <a:lstStyle/>
          <a:p>
            <a:r>
              <a:rPr lang="en-US" altLang="zh-CN" b="1" i="1" dirty="0" err="1">
                <a:solidFill>
                  <a:schemeClr val="accent1">
                    <a:lumMod val="75000"/>
                  </a:schemeClr>
                </a:solidFill>
                <a:ea typeface="宋体" pitchFamily="2" charset="-122"/>
              </a:rPr>
              <a:t>TransOpOp</a:t>
            </a:r>
            <a:r>
              <a:rPr lang="en-US" altLang="zh-CN" dirty="0">
                <a:solidFill>
                  <a:schemeClr val="accent1">
                    <a:lumMod val="75000"/>
                  </a:schemeClr>
                </a:solidFill>
                <a:ea typeface="宋体" pitchFamily="2" charset="-122"/>
              </a:rPr>
              <a:t>: </a:t>
            </a:r>
          </a:p>
          <a:p>
            <a:endParaRPr lang="en-US" altLang="zh-CN" sz="1200" dirty="0">
              <a:ea typeface="宋体" pitchFamily="2" charset="-122"/>
            </a:endParaRPr>
          </a:p>
          <a:p>
            <a:r>
              <a:rPr lang="en-US" altLang="zh-CN" dirty="0">
                <a:ea typeface="宋体" pitchFamily="2" charset="-122"/>
              </a:rPr>
              <a:t>[</a:t>
            </a:r>
            <a:r>
              <a:rPr lang="en-US" altLang="zh-CN" i="1" dirty="0">
                <a:ea typeface="宋体" pitchFamily="2" charset="-122"/>
              </a:rPr>
              <a:t>Op</a:t>
            </a:r>
            <a:r>
              <a:rPr lang="en-US" altLang="zh-CN" dirty="0">
                <a:ea typeface="宋体" pitchFamily="2" charset="-122"/>
              </a:rPr>
              <a:t>1; </a:t>
            </a:r>
            <a:r>
              <a:rPr lang="en-US" altLang="zh-CN" i="1" dirty="0">
                <a:ea typeface="宋体" pitchFamily="2" charset="-122"/>
              </a:rPr>
              <a:t>Op</a:t>
            </a:r>
            <a:r>
              <a:rPr lang="en-US" altLang="zh-CN" dirty="0">
                <a:ea typeface="宋体" pitchFamily="2" charset="-122"/>
              </a:rPr>
              <a:t>2] </a:t>
            </a:r>
            <a:r>
              <a:rPr lang="en-US" altLang="zh-CN" i="1" dirty="0">
                <a:ea typeface="宋体" pitchFamily="2" charset="-122"/>
              </a:rPr>
              <a:t>=&gt; Op</a:t>
            </a:r>
            <a:r>
              <a:rPr lang="en-US" altLang="zh-CN" dirty="0">
                <a:ea typeface="宋体" pitchFamily="2" charset="-122"/>
              </a:rPr>
              <a:t>1 ≤ </a:t>
            </a:r>
            <a:r>
              <a:rPr lang="en-US" altLang="zh-CN" i="1" dirty="0">
                <a:ea typeface="宋体" pitchFamily="2" charset="-122"/>
              </a:rPr>
              <a:t>Op</a:t>
            </a:r>
            <a:r>
              <a:rPr lang="en-US" altLang="zh-CN" dirty="0">
                <a:ea typeface="宋体" pitchFamily="2" charset="-122"/>
              </a:rPr>
              <a:t>2</a:t>
            </a:r>
            <a:endParaRPr lang="en-US" altLang="zh-CN" dirty="0">
              <a:solidFill>
                <a:srgbClr val="FF0000"/>
              </a:solidFill>
              <a:ea typeface="宋体" pitchFamily="2" charset="-122"/>
            </a:endParaRPr>
          </a:p>
        </p:txBody>
      </p:sp>
      <p:sp>
        <p:nvSpPr>
          <p:cNvPr id="44079" name="Rectangle 43"/>
          <p:cNvSpPr>
            <a:spLocks noChangeArrowheads="1"/>
          </p:cNvSpPr>
          <p:nvPr/>
        </p:nvSpPr>
        <p:spPr bwMode="auto">
          <a:xfrm>
            <a:off x="5715000" y="3048000"/>
            <a:ext cx="3132138" cy="1435100"/>
          </a:xfrm>
          <a:prstGeom prst="rect">
            <a:avLst/>
          </a:prstGeom>
          <a:noFill/>
          <a:ln w="9525">
            <a:noFill/>
            <a:miter lim="800000"/>
            <a:headEnd/>
            <a:tailEnd/>
          </a:ln>
        </p:spPr>
        <p:txBody>
          <a:bodyPr>
            <a:spAutoFit/>
          </a:bodyPr>
          <a:lstStyle/>
          <a:p>
            <a:r>
              <a:rPr lang="en-US" altLang="zh-CN" b="1" i="1" dirty="0" err="1">
                <a:solidFill>
                  <a:schemeClr val="accent1">
                    <a:lumMod val="75000"/>
                  </a:schemeClr>
                </a:solidFill>
                <a:ea typeface="宋体" pitchFamily="2" charset="-122"/>
              </a:rPr>
              <a:t>TransMembar</a:t>
            </a:r>
            <a:r>
              <a:rPr lang="en-US" altLang="zh-CN" dirty="0">
                <a:solidFill>
                  <a:schemeClr val="accent1">
                    <a:lumMod val="75000"/>
                  </a:schemeClr>
                </a:solidFill>
                <a:ea typeface="宋体" pitchFamily="2" charset="-122"/>
              </a:rPr>
              <a:t>:</a:t>
            </a:r>
          </a:p>
          <a:p>
            <a:pPr lvl="2"/>
            <a:endParaRPr lang="en-US" altLang="zh-CN" sz="1000" i="1" dirty="0">
              <a:ea typeface="宋体" pitchFamily="2" charset="-122"/>
            </a:endParaRPr>
          </a:p>
          <a:p>
            <a:r>
              <a:rPr lang="en-US" altLang="zh-CN" i="1" dirty="0">
                <a:ea typeface="宋体" pitchFamily="2" charset="-122"/>
              </a:rPr>
              <a:t> Op</a:t>
            </a:r>
            <a:r>
              <a:rPr lang="en-US" altLang="zh-CN" dirty="0">
                <a:ea typeface="宋体" pitchFamily="2" charset="-122"/>
              </a:rPr>
              <a:t>1; [</a:t>
            </a:r>
            <a:r>
              <a:rPr lang="en-US" altLang="zh-CN" i="1" dirty="0">
                <a:ea typeface="宋体" pitchFamily="2" charset="-122"/>
              </a:rPr>
              <a:t>Op</a:t>
            </a:r>
            <a:r>
              <a:rPr lang="en-US" altLang="zh-CN" dirty="0">
                <a:ea typeface="宋体" pitchFamily="2" charset="-122"/>
              </a:rPr>
              <a:t>2] </a:t>
            </a:r>
            <a:r>
              <a:rPr lang="en-US" altLang="zh-CN" i="1" dirty="0">
                <a:ea typeface="宋体" pitchFamily="2" charset="-122"/>
              </a:rPr>
              <a:t>=&gt; Op</a:t>
            </a:r>
            <a:r>
              <a:rPr lang="en-US" altLang="zh-CN" dirty="0">
                <a:ea typeface="宋体" pitchFamily="2" charset="-122"/>
              </a:rPr>
              <a:t>1 ≤</a:t>
            </a:r>
            <a:r>
              <a:rPr lang="en-US" altLang="zh-CN" i="1" dirty="0">
                <a:ea typeface="宋体" pitchFamily="2" charset="-122"/>
              </a:rPr>
              <a:t> Op</a:t>
            </a:r>
            <a:r>
              <a:rPr lang="en-US" altLang="zh-CN" dirty="0">
                <a:ea typeface="宋体" pitchFamily="2" charset="-122"/>
              </a:rPr>
              <a:t>2</a:t>
            </a:r>
          </a:p>
          <a:p>
            <a:pPr>
              <a:spcBef>
                <a:spcPct val="20000"/>
              </a:spcBef>
            </a:pPr>
            <a:r>
              <a:rPr lang="en-US" altLang="zh-CN" dirty="0">
                <a:ea typeface="宋体" pitchFamily="2" charset="-122"/>
              </a:rPr>
              <a:t> [</a:t>
            </a:r>
            <a:r>
              <a:rPr lang="en-US" altLang="zh-CN" i="1" dirty="0">
                <a:ea typeface="宋体" pitchFamily="2" charset="-122"/>
              </a:rPr>
              <a:t>Op</a:t>
            </a:r>
            <a:r>
              <a:rPr lang="en-US" altLang="zh-CN" dirty="0">
                <a:ea typeface="宋体" pitchFamily="2" charset="-122"/>
              </a:rPr>
              <a:t>1]; </a:t>
            </a:r>
            <a:r>
              <a:rPr lang="en-US" altLang="zh-CN" i="1" dirty="0">
                <a:ea typeface="宋体" pitchFamily="2" charset="-122"/>
              </a:rPr>
              <a:t>Op</a:t>
            </a:r>
            <a:r>
              <a:rPr lang="en-US" altLang="zh-CN" dirty="0">
                <a:ea typeface="宋体" pitchFamily="2" charset="-122"/>
              </a:rPr>
              <a:t>2 </a:t>
            </a:r>
            <a:r>
              <a:rPr lang="en-US" altLang="zh-CN" i="1" dirty="0">
                <a:ea typeface="宋体" pitchFamily="2" charset="-122"/>
              </a:rPr>
              <a:t>=&gt; Op</a:t>
            </a:r>
            <a:r>
              <a:rPr lang="en-US" altLang="zh-CN" dirty="0">
                <a:ea typeface="宋体" pitchFamily="2" charset="-122"/>
              </a:rPr>
              <a:t>1 ≤</a:t>
            </a:r>
            <a:r>
              <a:rPr lang="en-US" altLang="zh-CN" i="1" dirty="0">
                <a:ea typeface="宋体" pitchFamily="2" charset="-122"/>
              </a:rPr>
              <a:t> Op</a:t>
            </a:r>
            <a:r>
              <a:rPr lang="en-US" altLang="zh-CN" dirty="0">
                <a:ea typeface="宋体" pitchFamily="2" charset="-122"/>
              </a:rPr>
              <a:t>2</a:t>
            </a:r>
          </a:p>
          <a:p>
            <a:pPr lvl="2" eaLnBrk="0" hangingPunct="0">
              <a:spcBef>
                <a:spcPct val="20000"/>
              </a:spcBef>
              <a:buFontTx/>
              <a:buChar char="•"/>
            </a:pPr>
            <a:endParaRPr lang="en-US" altLang="zh-CN" sz="1700" dirty="0">
              <a:solidFill>
                <a:srgbClr val="FF0000"/>
              </a:solidFill>
              <a:ea typeface="宋体" pitchFamily="2" charset="-122"/>
            </a:endParaRPr>
          </a:p>
        </p:txBody>
      </p:sp>
      <p:sp>
        <p:nvSpPr>
          <p:cNvPr id="50" name="Slide Number Placeholder 49"/>
          <p:cNvSpPr>
            <a:spLocks noGrp="1"/>
          </p:cNvSpPr>
          <p:nvPr>
            <p:ph type="sldNum" sz="quarter" idx="12"/>
          </p:nvPr>
        </p:nvSpPr>
        <p:spPr/>
        <p:txBody>
          <a:bodyPr/>
          <a:lstStyle/>
          <a:p>
            <a:fld id="{920F2589-C29C-4C9D-93C1-6F0B311A5845}" type="slidenum">
              <a:rPr lang="en-US" smtClean="0"/>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sz="3600" dirty="0" smtClean="0"/>
              <a:t>Increasing Design Complexity</a:t>
            </a:r>
          </a:p>
        </p:txBody>
      </p:sp>
      <p:pic>
        <p:nvPicPr>
          <p:cNvPr id="13317" name="Picture 5" descr="C:\Documents and Settings\sharad\Local Settings\Temporary Internet Files\Content.IE5\MYFLAPX1\MCj02335230000[1].wmf"/>
          <p:cNvPicPr>
            <a:picLocks noChangeAspect="1" noChangeArrowheads="1"/>
          </p:cNvPicPr>
          <p:nvPr/>
        </p:nvPicPr>
        <p:blipFill>
          <a:blip r:embed="rId3" cstate="print"/>
          <a:srcRect/>
          <a:stretch>
            <a:fillRect/>
          </a:stretch>
        </p:blipFill>
        <p:spPr bwMode="auto">
          <a:xfrm>
            <a:off x="685800" y="1321088"/>
            <a:ext cx="7148277" cy="5079712"/>
          </a:xfrm>
          <a:prstGeom prst="rect">
            <a:avLst/>
          </a:prstGeom>
          <a:noFill/>
          <a:ln>
            <a:noFill/>
          </a:ln>
          <a:effectLst>
            <a:softEdge rad="635000"/>
          </a:effectLst>
          <a:scene3d>
            <a:camera prst="orthographicFront">
              <a:rot lat="0" lon="0" rev="0"/>
            </a:camera>
            <a:lightRig rig="chilly" dir="t">
              <a:rot lat="0" lon="0" rev="18480000"/>
            </a:lightRig>
          </a:scene3d>
          <a:sp3d prstMaterial="clear">
            <a:bevelT h="63500"/>
          </a:sp3d>
        </p:spPr>
      </p:pic>
      <p:sp>
        <p:nvSpPr>
          <p:cNvPr id="30724" name="Rectangle 3"/>
          <p:cNvSpPr>
            <a:spLocks noGrp="1" noChangeArrowheads="1"/>
          </p:cNvSpPr>
          <p:nvPr>
            <p:ph type="body" idx="1"/>
          </p:nvPr>
        </p:nvSpPr>
        <p:spPr/>
        <p:txBody>
          <a:bodyPr/>
          <a:lstStyle/>
          <a:p>
            <a:pPr eaLnBrk="1" hangingPunct="1">
              <a:buFontTx/>
              <a:buNone/>
            </a:pPr>
            <a:r>
              <a:rPr lang="en-US" sz="2400" dirty="0" smtClean="0"/>
              <a:t>Moore’s Law: Growth rate of transistors/IC is exponential</a:t>
            </a:r>
          </a:p>
          <a:p>
            <a:pPr lvl="1" eaLnBrk="1" hangingPunct="1"/>
            <a:r>
              <a:rPr lang="en-US" sz="2000" dirty="0" smtClean="0"/>
              <a:t>Corollary 1: Growth rate of state bits/IC is exponential</a:t>
            </a:r>
          </a:p>
          <a:p>
            <a:pPr lvl="1" eaLnBrk="1" hangingPunct="1"/>
            <a:r>
              <a:rPr lang="en-US" sz="2000" dirty="0" smtClean="0"/>
              <a:t>Corollary 2: Growth rate of state space (proxy for complexity) is doubly exponential</a:t>
            </a:r>
            <a:endParaRPr lang="en-US" sz="1600" dirty="0" smtClean="0"/>
          </a:p>
          <a:p>
            <a:pPr eaLnBrk="1" hangingPunct="1">
              <a:buFont typeface="Monotype Sorts" pitchFamily="2" charset="2"/>
              <a:buNone/>
            </a:pPr>
            <a:r>
              <a:rPr lang="en-US" sz="2400" dirty="0" smtClean="0"/>
              <a:t>But…</a:t>
            </a:r>
          </a:p>
          <a:p>
            <a:pPr lvl="1" eaLnBrk="1" hangingPunct="1"/>
            <a:r>
              <a:rPr lang="en-US" sz="2000" dirty="0" smtClean="0"/>
              <a:t>Corollary 3: Growth rate of compute power is exponential</a:t>
            </a:r>
          </a:p>
          <a:p>
            <a:pPr eaLnBrk="1" hangingPunct="1">
              <a:buFont typeface="Monotype Sorts" pitchFamily="2" charset="2"/>
              <a:buNone/>
            </a:pPr>
            <a:r>
              <a:rPr lang="en-US" sz="2400" dirty="0" smtClean="0"/>
              <a:t>Thus…</a:t>
            </a:r>
          </a:p>
          <a:p>
            <a:pPr lvl="1" eaLnBrk="1" hangingPunct="1"/>
            <a:r>
              <a:rPr lang="en-US" sz="2000" dirty="0" smtClean="0"/>
              <a:t>Growth rate of complexity is still doubly exponential relative to our ability to deal with it</a:t>
            </a:r>
          </a:p>
        </p:txBody>
      </p:sp>
      <p:sp>
        <p:nvSpPr>
          <p:cNvPr id="5" name="Slide Number Placeholder 4"/>
          <p:cNvSpPr>
            <a:spLocks noGrp="1"/>
          </p:cNvSpPr>
          <p:nvPr>
            <p:ph type="sldNum" sz="quarter" idx="12"/>
          </p:nvPr>
        </p:nvSpPr>
        <p:spPr/>
        <p:txBody>
          <a:bodyPr/>
          <a:lstStyle/>
          <a:p>
            <a:fld id="{920F2589-C29C-4C9D-93C1-6F0B311A5845}"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57200" y="304800"/>
            <a:ext cx="8229600" cy="673100"/>
          </a:xfrm>
        </p:spPr>
        <p:txBody>
          <a:bodyPr>
            <a:normAutofit/>
          </a:bodyPr>
          <a:lstStyle/>
          <a:p>
            <a:pPr eaLnBrk="1" hangingPunct="1"/>
            <a:r>
              <a:rPr lang="en-US" altLang="zh-CN" sz="3600" dirty="0" smtClean="0">
                <a:solidFill>
                  <a:schemeClr val="tx2"/>
                </a:solidFill>
                <a:ea typeface="宋体" pitchFamily="2" charset="-122"/>
              </a:rPr>
              <a:t>On-the-fly Graph Checking</a:t>
            </a:r>
          </a:p>
        </p:txBody>
      </p:sp>
      <p:sp>
        <p:nvSpPr>
          <p:cNvPr id="45059" name="AutoShape 6"/>
          <p:cNvSpPr>
            <a:spLocks noChangeAspect="1" noChangeArrowheads="1" noTextEdit="1"/>
          </p:cNvSpPr>
          <p:nvPr/>
        </p:nvSpPr>
        <p:spPr bwMode="auto">
          <a:xfrm>
            <a:off x="609600" y="1828800"/>
            <a:ext cx="7924800" cy="3284538"/>
          </a:xfrm>
          <a:prstGeom prst="rect">
            <a:avLst/>
          </a:prstGeom>
          <a:noFill/>
          <a:ln w="9525">
            <a:noFill/>
            <a:miter lim="800000"/>
            <a:headEnd/>
            <a:tailEnd/>
          </a:ln>
        </p:spPr>
        <p:txBody>
          <a:bodyPr/>
          <a:lstStyle/>
          <a:p>
            <a:endParaRPr lang="en-US"/>
          </a:p>
        </p:txBody>
      </p:sp>
      <p:grpSp>
        <p:nvGrpSpPr>
          <p:cNvPr id="2" name="Group 10"/>
          <p:cNvGrpSpPr>
            <a:grpSpLocks/>
          </p:cNvGrpSpPr>
          <p:nvPr/>
        </p:nvGrpSpPr>
        <p:grpSpPr bwMode="auto">
          <a:xfrm>
            <a:off x="1627188" y="4714875"/>
            <a:ext cx="5830887" cy="352425"/>
            <a:chOff x="1025" y="3162"/>
            <a:chExt cx="3673" cy="222"/>
          </a:xfrm>
        </p:grpSpPr>
        <p:sp>
          <p:nvSpPr>
            <p:cNvPr id="45595" name="Rectangle 8"/>
            <p:cNvSpPr>
              <a:spLocks noChangeArrowheads="1"/>
            </p:cNvSpPr>
            <p:nvPr/>
          </p:nvSpPr>
          <p:spPr bwMode="auto">
            <a:xfrm>
              <a:off x="1025" y="3162"/>
              <a:ext cx="3673" cy="222"/>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596" name="Rectangle 9"/>
            <p:cNvSpPr>
              <a:spLocks noChangeArrowheads="1"/>
            </p:cNvSpPr>
            <p:nvPr/>
          </p:nvSpPr>
          <p:spPr bwMode="auto">
            <a:xfrm>
              <a:off x="1025" y="3162"/>
              <a:ext cx="3673" cy="222"/>
            </a:xfrm>
            <a:prstGeom prst="rect">
              <a:avLst/>
            </a:prstGeom>
            <a:noFill/>
            <a:ln w="15875" cap="rnd">
              <a:solidFill>
                <a:srgbClr val="000000"/>
              </a:solidFill>
              <a:miter lim="800000"/>
              <a:headEnd/>
              <a:tailEnd/>
            </a:ln>
          </p:spPr>
          <p:txBody>
            <a:bodyPr/>
            <a:lstStyle/>
            <a:p>
              <a:endParaRPr lang="zh-CN" altLang="en-US">
                <a:ea typeface="宋体" pitchFamily="2" charset="-122"/>
              </a:endParaRPr>
            </a:p>
          </p:txBody>
        </p:sp>
      </p:grpSp>
      <p:sp>
        <p:nvSpPr>
          <p:cNvPr id="45061" name="Rectangle 11"/>
          <p:cNvSpPr>
            <a:spLocks noChangeArrowheads="1"/>
          </p:cNvSpPr>
          <p:nvPr/>
        </p:nvSpPr>
        <p:spPr bwMode="auto">
          <a:xfrm>
            <a:off x="4151313" y="4818063"/>
            <a:ext cx="882650" cy="274637"/>
          </a:xfrm>
          <a:prstGeom prst="rect">
            <a:avLst/>
          </a:prstGeom>
          <a:noFill/>
          <a:ln w="9525">
            <a:noFill/>
            <a:miter lim="800000"/>
            <a:headEnd/>
            <a:tailEnd/>
          </a:ln>
        </p:spPr>
        <p:txBody>
          <a:bodyPr wrap="none" lIns="0" tIns="0" rIns="0" bIns="0">
            <a:spAutoFit/>
          </a:bodyPr>
          <a:lstStyle/>
          <a:p>
            <a:r>
              <a:rPr lang="en-US" altLang="zh-CN">
                <a:solidFill>
                  <a:srgbClr val="415677"/>
                </a:solidFill>
                <a:latin typeface="Times New Roman" pitchFamily="18" charset="0"/>
                <a:ea typeface="宋体" pitchFamily="2" charset="-122"/>
              </a:rPr>
              <a:t>L2 Cache</a:t>
            </a:r>
            <a:endParaRPr lang="en-US" altLang="zh-CN">
              <a:ea typeface="宋体" pitchFamily="2" charset="-122"/>
            </a:endParaRPr>
          </a:p>
        </p:txBody>
      </p:sp>
      <p:grpSp>
        <p:nvGrpSpPr>
          <p:cNvPr id="3" name="Group 16"/>
          <p:cNvGrpSpPr>
            <a:grpSpLocks/>
          </p:cNvGrpSpPr>
          <p:nvPr/>
        </p:nvGrpSpPr>
        <p:grpSpPr bwMode="auto">
          <a:xfrm>
            <a:off x="1127125" y="4133850"/>
            <a:ext cx="6800850" cy="293688"/>
            <a:chOff x="710" y="2796"/>
            <a:chExt cx="4284" cy="185"/>
          </a:xfrm>
        </p:grpSpPr>
        <p:grpSp>
          <p:nvGrpSpPr>
            <p:cNvPr id="4" name="Group 14"/>
            <p:cNvGrpSpPr>
              <a:grpSpLocks/>
            </p:cNvGrpSpPr>
            <p:nvPr/>
          </p:nvGrpSpPr>
          <p:grpSpPr bwMode="auto">
            <a:xfrm>
              <a:off x="710" y="2796"/>
              <a:ext cx="4284" cy="185"/>
              <a:chOff x="710" y="2796"/>
              <a:chExt cx="4284" cy="185"/>
            </a:xfrm>
          </p:grpSpPr>
          <p:sp>
            <p:nvSpPr>
              <p:cNvPr id="45593" name="Oval 12"/>
              <p:cNvSpPr>
                <a:spLocks noChangeArrowheads="1"/>
              </p:cNvSpPr>
              <p:nvPr/>
            </p:nvSpPr>
            <p:spPr bwMode="auto">
              <a:xfrm>
                <a:off x="710" y="2796"/>
                <a:ext cx="4284" cy="185"/>
              </a:xfrm>
              <a:prstGeom prst="ellipse">
                <a:avLst/>
              </a:prstGeom>
              <a:solidFill>
                <a:srgbClr val="FFFFFF"/>
              </a:solidFill>
              <a:ln w="0">
                <a:solidFill>
                  <a:srgbClr val="000000"/>
                </a:solidFill>
                <a:round/>
                <a:headEnd/>
                <a:tailEnd/>
              </a:ln>
            </p:spPr>
            <p:txBody>
              <a:bodyPr/>
              <a:lstStyle/>
              <a:p>
                <a:endParaRPr lang="zh-CN" altLang="en-US">
                  <a:ea typeface="宋体" pitchFamily="2" charset="-122"/>
                </a:endParaRPr>
              </a:p>
            </p:txBody>
          </p:sp>
          <p:sp>
            <p:nvSpPr>
              <p:cNvPr id="45594" name="Freeform 13"/>
              <p:cNvSpPr>
                <a:spLocks/>
              </p:cNvSpPr>
              <p:nvPr/>
            </p:nvSpPr>
            <p:spPr bwMode="auto">
              <a:xfrm>
                <a:off x="710" y="2796"/>
                <a:ext cx="4284" cy="185"/>
              </a:xfrm>
              <a:custGeom>
                <a:avLst/>
                <a:gdLst>
                  <a:gd name="T0" fmla="*/ 2142 w 4284"/>
                  <a:gd name="T1" fmla="*/ 0 h 185"/>
                  <a:gd name="T2" fmla="*/ 0 w 4284"/>
                  <a:gd name="T3" fmla="*/ 92 h 185"/>
                  <a:gd name="T4" fmla="*/ 2142 w 4284"/>
                  <a:gd name="T5" fmla="*/ 185 h 185"/>
                  <a:gd name="T6" fmla="*/ 4284 w 4284"/>
                  <a:gd name="T7" fmla="*/ 92 h 185"/>
                  <a:gd name="T8" fmla="*/ 2142 w 4284"/>
                  <a:gd name="T9" fmla="*/ 0 h 185"/>
                  <a:gd name="T10" fmla="*/ 0 60000 65536"/>
                  <a:gd name="T11" fmla="*/ 0 60000 65536"/>
                  <a:gd name="T12" fmla="*/ 0 60000 65536"/>
                  <a:gd name="T13" fmla="*/ 0 60000 65536"/>
                  <a:gd name="T14" fmla="*/ 0 60000 65536"/>
                  <a:gd name="T15" fmla="*/ 0 w 4284"/>
                  <a:gd name="T16" fmla="*/ 0 h 185"/>
                  <a:gd name="T17" fmla="*/ 4284 w 4284"/>
                  <a:gd name="T18" fmla="*/ 185 h 185"/>
                </a:gdLst>
                <a:ahLst/>
                <a:cxnLst>
                  <a:cxn ang="T10">
                    <a:pos x="T0" y="T1"/>
                  </a:cxn>
                  <a:cxn ang="T11">
                    <a:pos x="T2" y="T3"/>
                  </a:cxn>
                  <a:cxn ang="T12">
                    <a:pos x="T4" y="T5"/>
                  </a:cxn>
                  <a:cxn ang="T13">
                    <a:pos x="T6" y="T7"/>
                  </a:cxn>
                  <a:cxn ang="T14">
                    <a:pos x="T8" y="T9"/>
                  </a:cxn>
                </a:cxnLst>
                <a:rect l="T15" t="T16" r="T17" b="T18"/>
                <a:pathLst>
                  <a:path w="4284" h="185">
                    <a:moveTo>
                      <a:pt x="2142" y="0"/>
                    </a:moveTo>
                    <a:cubicBezTo>
                      <a:pt x="959" y="0"/>
                      <a:pt x="0" y="42"/>
                      <a:pt x="0" y="92"/>
                    </a:cubicBezTo>
                    <a:cubicBezTo>
                      <a:pt x="0" y="144"/>
                      <a:pt x="959" y="185"/>
                      <a:pt x="2142" y="185"/>
                    </a:cubicBezTo>
                    <a:cubicBezTo>
                      <a:pt x="3325" y="185"/>
                      <a:pt x="4284" y="144"/>
                      <a:pt x="4284" y="92"/>
                    </a:cubicBezTo>
                    <a:cubicBezTo>
                      <a:pt x="4284" y="42"/>
                      <a:pt x="3325" y="0"/>
                      <a:pt x="2142" y="0"/>
                    </a:cubicBezTo>
                  </a:path>
                </a:pathLst>
              </a:custGeom>
              <a:noFill/>
              <a:ln w="1588" cap="rnd">
                <a:solidFill>
                  <a:srgbClr val="000000"/>
                </a:solidFill>
                <a:round/>
                <a:headEnd/>
                <a:tailEnd/>
              </a:ln>
            </p:spPr>
            <p:txBody>
              <a:bodyPr/>
              <a:lstStyle/>
              <a:p>
                <a:endParaRPr lang="zh-CN" altLang="en-US">
                  <a:ea typeface="宋体" pitchFamily="2" charset="-122"/>
                </a:endParaRPr>
              </a:p>
            </p:txBody>
          </p:sp>
        </p:grpSp>
        <p:sp>
          <p:nvSpPr>
            <p:cNvPr id="45592" name="Freeform 15"/>
            <p:cNvSpPr>
              <a:spLocks/>
            </p:cNvSpPr>
            <p:nvPr/>
          </p:nvSpPr>
          <p:spPr bwMode="auto">
            <a:xfrm>
              <a:off x="710" y="2796"/>
              <a:ext cx="4284" cy="185"/>
            </a:xfrm>
            <a:custGeom>
              <a:avLst/>
              <a:gdLst>
                <a:gd name="T0" fmla="*/ 2142 w 4284"/>
                <a:gd name="T1" fmla="*/ 0 h 185"/>
                <a:gd name="T2" fmla="*/ 0 w 4284"/>
                <a:gd name="T3" fmla="*/ 92 h 185"/>
                <a:gd name="T4" fmla="*/ 2142 w 4284"/>
                <a:gd name="T5" fmla="*/ 185 h 185"/>
                <a:gd name="T6" fmla="*/ 4284 w 4284"/>
                <a:gd name="T7" fmla="*/ 92 h 185"/>
                <a:gd name="T8" fmla="*/ 2142 w 4284"/>
                <a:gd name="T9" fmla="*/ 0 h 185"/>
                <a:gd name="T10" fmla="*/ 0 60000 65536"/>
                <a:gd name="T11" fmla="*/ 0 60000 65536"/>
                <a:gd name="T12" fmla="*/ 0 60000 65536"/>
                <a:gd name="T13" fmla="*/ 0 60000 65536"/>
                <a:gd name="T14" fmla="*/ 0 60000 65536"/>
                <a:gd name="T15" fmla="*/ 0 w 4284"/>
                <a:gd name="T16" fmla="*/ 0 h 185"/>
                <a:gd name="T17" fmla="*/ 4284 w 4284"/>
                <a:gd name="T18" fmla="*/ 185 h 185"/>
              </a:gdLst>
              <a:ahLst/>
              <a:cxnLst>
                <a:cxn ang="T10">
                  <a:pos x="T0" y="T1"/>
                </a:cxn>
                <a:cxn ang="T11">
                  <a:pos x="T2" y="T3"/>
                </a:cxn>
                <a:cxn ang="T12">
                  <a:pos x="T4" y="T5"/>
                </a:cxn>
                <a:cxn ang="T13">
                  <a:pos x="T6" y="T7"/>
                </a:cxn>
                <a:cxn ang="T14">
                  <a:pos x="T8" y="T9"/>
                </a:cxn>
              </a:cxnLst>
              <a:rect l="T15" t="T16" r="T17" b="T18"/>
              <a:pathLst>
                <a:path w="4284" h="185">
                  <a:moveTo>
                    <a:pt x="2142" y="0"/>
                  </a:moveTo>
                  <a:cubicBezTo>
                    <a:pt x="959" y="0"/>
                    <a:pt x="0" y="42"/>
                    <a:pt x="0" y="92"/>
                  </a:cubicBezTo>
                  <a:cubicBezTo>
                    <a:pt x="0" y="144"/>
                    <a:pt x="959" y="185"/>
                    <a:pt x="2142" y="185"/>
                  </a:cubicBezTo>
                  <a:cubicBezTo>
                    <a:pt x="3325" y="185"/>
                    <a:pt x="4284" y="144"/>
                    <a:pt x="4284" y="92"/>
                  </a:cubicBezTo>
                  <a:cubicBezTo>
                    <a:pt x="4284" y="42"/>
                    <a:pt x="3325" y="0"/>
                    <a:pt x="2142" y="0"/>
                  </a:cubicBezTo>
                </a:path>
              </a:pathLst>
            </a:custGeom>
            <a:noFill/>
            <a:ln w="15875" cap="rnd">
              <a:solidFill>
                <a:srgbClr val="000000"/>
              </a:solidFill>
              <a:round/>
              <a:headEnd/>
              <a:tailEnd/>
            </a:ln>
          </p:spPr>
          <p:txBody>
            <a:bodyPr/>
            <a:lstStyle/>
            <a:p>
              <a:endParaRPr lang="zh-CN" altLang="en-US">
                <a:ea typeface="宋体" pitchFamily="2" charset="-122"/>
              </a:endParaRPr>
            </a:p>
          </p:txBody>
        </p:sp>
      </p:grpSp>
      <p:sp>
        <p:nvSpPr>
          <p:cNvPr id="45063" name="Rectangle 17"/>
          <p:cNvSpPr>
            <a:spLocks noChangeArrowheads="1"/>
          </p:cNvSpPr>
          <p:nvPr/>
        </p:nvSpPr>
        <p:spPr bwMode="auto">
          <a:xfrm>
            <a:off x="3527425" y="4213225"/>
            <a:ext cx="2160588" cy="258763"/>
          </a:xfrm>
          <a:prstGeom prst="rect">
            <a:avLst/>
          </a:prstGeom>
          <a:noFill/>
          <a:ln w="9525">
            <a:noFill/>
            <a:miter lim="800000"/>
            <a:headEnd/>
            <a:tailEnd/>
          </a:ln>
        </p:spPr>
        <p:txBody>
          <a:bodyPr wrap="none" lIns="0" tIns="0" rIns="0" bIns="0">
            <a:spAutoFit/>
          </a:bodyPr>
          <a:lstStyle/>
          <a:p>
            <a:r>
              <a:rPr lang="en-US" altLang="zh-CN" sz="1700">
                <a:solidFill>
                  <a:srgbClr val="415677"/>
                </a:solidFill>
                <a:latin typeface="Times New Roman" pitchFamily="18" charset="0"/>
                <a:ea typeface="宋体" pitchFamily="2" charset="-122"/>
              </a:rPr>
              <a:t>Interconnection Network</a:t>
            </a:r>
            <a:endParaRPr lang="en-US" altLang="zh-CN">
              <a:ea typeface="宋体" pitchFamily="2" charset="-122"/>
            </a:endParaRPr>
          </a:p>
        </p:txBody>
      </p:sp>
      <p:grpSp>
        <p:nvGrpSpPr>
          <p:cNvPr id="5" name="Group 20"/>
          <p:cNvGrpSpPr>
            <a:grpSpLocks/>
          </p:cNvGrpSpPr>
          <p:nvPr/>
        </p:nvGrpSpPr>
        <p:grpSpPr bwMode="auto">
          <a:xfrm>
            <a:off x="620713" y="2036763"/>
            <a:ext cx="2525712" cy="1749425"/>
            <a:chOff x="391" y="1475"/>
            <a:chExt cx="1591" cy="1102"/>
          </a:xfrm>
        </p:grpSpPr>
        <p:sp>
          <p:nvSpPr>
            <p:cNvPr id="45589" name="Rectangle 18"/>
            <p:cNvSpPr>
              <a:spLocks noChangeArrowheads="1"/>
            </p:cNvSpPr>
            <p:nvPr/>
          </p:nvSpPr>
          <p:spPr bwMode="auto">
            <a:xfrm>
              <a:off x="391" y="1475"/>
              <a:ext cx="1591" cy="1102"/>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590" name="Rectangle 19"/>
            <p:cNvSpPr>
              <a:spLocks noChangeArrowheads="1"/>
            </p:cNvSpPr>
            <p:nvPr/>
          </p:nvSpPr>
          <p:spPr bwMode="auto">
            <a:xfrm>
              <a:off x="391" y="1475"/>
              <a:ext cx="1591" cy="1102"/>
            </a:xfrm>
            <a:prstGeom prst="rect">
              <a:avLst/>
            </a:prstGeom>
            <a:noFill/>
            <a:ln w="15875" cap="rnd">
              <a:solidFill>
                <a:srgbClr val="000000"/>
              </a:solidFill>
              <a:miter lim="800000"/>
              <a:headEnd/>
              <a:tailEnd/>
            </a:ln>
          </p:spPr>
          <p:txBody>
            <a:bodyPr/>
            <a:lstStyle/>
            <a:p>
              <a:endParaRPr lang="zh-CN" altLang="en-US">
                <a:ea typeface="宋体" pitchFamily="2" charset="-122"/>
              </a:endParaRPr>
            </a:p>
          </p:txBody>
        </p:sp>
      </p:grpSp>
      <p:grpSp>
        <p:nvGrpSpPr>
          <p:cNvPr id="6" name="Group 25"/>
          <p:cNvGrpSpPr>
            <a:grpSpLocks/>
          </p:cNvGrpSpPr>
          <p:nvPr/>
        </p:nvGrpSpPr>
        <p:grpSpPr bwMode="auto">
          <a:xfrm>
            <a:off x="792163" y="2089150"/>
            <a:ext cx="1362075" cy="684213"/>
            <a:chOff x="499" y="1508"/>
            <a:chExt cx="858" cy="431"/>
          </a:xfrm>
        </p:grpSpPr>
        <p:grpSp>
          <p:nvGrpSpPr>
            <p:cNvPr id="7" name="Group 23"/>
            <p:cNvGrpSpPr>
              <a:grpSpLocks/>
            </p:cNvGrpSpPr>
            <p:nvPr/>
          </p:nvGrpSpPr>
          <p:grpSpPr bwMode="auto">
            <a:xfrm>
              <a:off x="499" y="1508"/>
              <a:ext cx="858" cy="431"/>
              <a:chOff x="499" y="1508"/>
              <a:chExt cx="858" cy="431"/>
            </a:xfrm>
          </p:grpSpPr>
          <p:sp>
            <p:nvSpPr>
              <p:cNvPr id="45587" name="Freeform 21"/>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solidFill>
                <a:srgbClr val="FFFFFF"/>
              </a:solidFill>
              <a:ln w="0">
                <a:solidFill>
                  <a:srgbClr val="000000"/>
                </a:solidFill>
                <a:round/>
                <a:headEnd/>
                <a:tailEnd/>
              </a:ln>
            </p:spPr>
            <p:txBody>
              <a:bodyPr/>
              <a:lstStyle/>
              <a:p>
                <a:endParaRPr lang="zh-CN" altLang="en-US">
                  <a:ea typeface="宋体" pitchFamily="2" charset="-122"/>
                </a:endParaRPr>
              </a:p>
            </p:txBody>
          </p:sp>
          <p:sp>
            <p:nvSpPr>
              <p:cNvPr id="45588" name="Freeform 22"/>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noFill/>
              <a:ln w="1588" cap="rnd">
                <a:solidFill>
                  <a:srgbClr val="000000"/>
                </a:solidFill>
                <a:round/>
                <a:headEnd/>
                <a:tailEnd/>
              </a:ln>
            </p:spPr>
            <p:txBody>
              <a:bodyPr/>
              <a:lstStyle/>
              <a:p>
                <a:endParaRPr lang="zh-CN" altLang="en-US">
                  <a:ea typeface="宋体" pitchFamily="2" charset="-122"/>
                </a:endParaRPr>
              </a:p>
            </p:txBody>
          </p:sp>
        </p:grpSp>
        <p:sp>
          <p:nvSpPr>
            <p:cNvPr id="45586" name="Freeform 24"/>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noFill/>
            <a:ln w="15875" cap="rnd">
              <a:solidFill>
                <a:srgbClr val="000000"/>
              </a:solidFill>
              <a:round/>
              <a:headEnd/>
              <a:tailEnd/>
            </a:ln>
          </p:spPr>
          <p:txBody>
            <a:bodyPr/>
            <a:lstStyle/>
            <a:p>
              <a:endParaRPr lang="zh-CN" altLang="en-US">
                <a:ea typeface="宋体" pitchFamily="2" charset="-122"/>
              </a:endParaRPr>
            </a:p>
          </p:txBody>
        </p:sp>
      </p:grpSp>
      <p:sp>
        <p:nvSpPr>
          <p:cNvPr id="45066" name="Rectangle 26"/>
          <p:cNvSpPr>
            <a:spLocks noChangeArrowheads="1"/>
          </p:cNvSpPr>
          <p:nvPr/>
        </p:nvSpPr>
        <p:spPr bwMode="auto">
          <a:xfrm>
            <a:off x="882650" y="2287588"/>
            <a:ext cx="1311275" cy="258762"/>
          </a:xfrm>
          <a:prstGeom prst="rect">
            <a:avLst/>
          </a:prstGeom>
          <a:noFill/>
          <a:ln w="9525">
            <a:noFill/>
            <a:miter lim="800000"/>
            <a:headEnd/>
            <a:tailEnd/>
          </a:ln>
        </p:spPr>
        <p:txBody>
          <a:bodyPr wrap="none" lIns="0" tIns="0" rIns="0" bIns="0">
            <a:spAutoFit/>
          </a:bodyPr>
          <a:lstStyle/>
          <a:p>
            <a:r>
              <a:rPr lang="en-US" altLang="zh-CN" sz="1700">
                <a:solidFill>
                  <a:srgbClr val="415677"/>
                </a:solidFill>
                <a:latin typeface="Times New Roman" pitchFamily="18" charset="0"/>
                <a:ea typeface="宋体" pitchFamily="2" charset="-122"/>
              </a:rPr>
              <a:t>Processor Core</a:t>
            </a:r>
            <a:endParaRPr lang="en-US" altLang="zh-CN">
              <a:ea typeface="宋体" pitchFamily="2" charset="-122"/>
            </a:endParaRPr>
          </a:p>
        </p:txBody>
      </p:sp>
      <p:grpSp>
        <p:nvGrpSpPr>
          <p:cNvPr id="8" name="Group 29"/>
          <p:cNvGrpSpPr>
            <a:grpSpLocks/>
          </p:cNvGrpSpPr>
          <p:nvPr/>
        </p:nvGrpSpPr>
        <p:grpSpPr bwMode="auto">
          <a:xfrm>
            <a:off x="982663" y="3095625"/>
            <a:ext cx="971550" cy="388938"/>
            <a:chOff x="619" y="2142"/>
            <a:chExt cx="612" cy="245"/>
          </a:xfrm>
        </p:grpSpPr>
        <p:sp>
          <p:nvSpPr>
            <p:cNvPr id="45583" name="Rectangle 27"/>
            <p:cNvSpPr>
              <a:spLocks noChangeArrowheads="1"/>
            </p:cNvSpPr>
            <p:nvPr/>
          </p:nvSpPr>
          <p:spPr bwMode="auto">
            <a:xfrm>
              <a:off x="619" y="2142"/>
              <a:ext cx="612" cy="24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584" name="Rectangle 28"/>
            <p:cNvSpPr>
              <a:spLocks noChangeArrowheads="1"/>
            </p:cNvSpPr>
            <p:nvPr/>
          </p:nvSpPr>
          <p:spPr bwMode="auto">
            <a:xfrm>
              <a:off x="619" y="2142"/>
              <a:ext cx="612" cy="245"/>
            </a:xfrm>
            <a:prstGeom prst="rect">
              <a:avLst/>
            </a:prstGeom>
            <a:noFill/>
            <a:ln w="15875" cap="rnd">
              <a:solidFill>
                <a:srgbClr val="000000"/>
              </a:solidFill>
              <a:miter lim="800000"/>
              <a:headEnd/>
              <a:tailEnd/>
            </a:ln>
          </p:spPr>
          <p:txBody>
            <a:bodyPr/>
            <a:lstStyle/>
            <a:p>
              <a:endParaRPr lang="zh-CN" altLang="en-US">
                <a:ea typeface="宋体" pitchFamily="2" charset="-122"/>
              </a:endParaRPr>
            </a:p>
          </p:txBody>
        </p:sp>
      </p:grpSp>
      <p:sp>
        <p:nvSpPr>
          <p:cNvPr id="45068" name="Rectangle 30"/>
          <p:cNvSpPr>
            <a:spLocks noChangeArrowheads="1"/>
          </p:cNvSpPr>
          <p:nvPr/>
        </p:nvSpPr>
        <p:spPr bwMode="auto">
          <a:xfrm>
            <a:off x="1109663" y="3213100"/>
            <a:ext cx="831850" cy="258763"/>
          </a:xfrm>
          <a:prstGeom prst="rect">
            <a:avLst/>
          </a:prstGeom>
          <a:noFill/>
          <a:ln w="9525">
            <a:noFill/>
            <a:miter lim="800000"/>
            <a:headEnd/>
            <a:tailEnd/>
          </a:ln>
        </p:spPr>
        <p:txBody>
          <a:bodyPr wrap="none" lIns="0" tIns="0" rIns="0" bIns="0">
            <a:spAutoFit/>
          </a:bodyPr>
          <a:lstStyle/>
          <a:p>
            <a:r>
              <a:rPr lang="en-US" altLang="zh-CN" sz="1700">
                <a:solidFill>
                  <a:srgbClr val="415677"/>
                </a:solidFill>
                <a:latin typeface="Times New Roman" pitchFamily="18" charset="0"/>
                <a:ea typeface="宋体" pitchFamily="2" charset="-122"/>
              </a:rPr>
              <a:t>L1 Cache</a:t>
            </a:r>
            <a:endParaRPr lang="en-US" altLang="zh-CN">
              <a:ea typeface="宋体" pitchFamily="2" charset="-122"/>
            </a:endParaRPr>
          </a:p>
        </p:txBody>
      </p:sp>
      <p:grpSp>
        <p:nvGrpSpPr>
          <p:cNvPr id="9" name="Group 33"/>
          <p:cNvGrpSpPr>
            <a:grpSpLocks/>
          </p:cNvGrpSpPr>
          <p:nvPr/>
        </p:nvGrpSpPr>
        <p:grpSpPr bwMode="auto">
          <a:xfrm>
            <a:off x="1427163" y="2786063"/>
            <a:ext cx="84137" cy="293687"/>
            <a:chOff x="899" y="1947"/>
            <a:chExt cx="53" cy="185"/>
          </a:xfrm>
        </p:grpSpPr>
        <p:sp>
          <p:nvSpPr>
            <p:cNvPr id="45581" name="Freeform 31"/>
            <p:cNvSpPr>
              <a:spLocks noEditPoints="1"/>
            </p:cNvSpPr>
            <p:nvPr/>
          </p:nvSpPr>
          <p:spPr bwMode="auto">
            <a:xfrm>
              <a:off x="899" y="1947"/>
              <a:ext cx="53" cy="185"/>
            </a:xfrm>
            <a:custGeom>
              <a:avLst/>
              <a:gdLst>
                <a:gd name="T0" fmla="*/ 0 w 767"/>
                <a:gd name="T1" fmla="*/ 0 h 2717"/>
                <a:gd name="T2" fmla="*/ 0 w 767"/>
                <a:gd name="T3" fmla="*/ 0 h 2717"/>
                <a:gd name="T4" fmla="*/ 0 w 767"/>
                <a:gd name="T5" fmla="*/ 0 h 2717"/>
                <a:gd name="T6" fmla="*/ 0 w 767"/>
                <a:gd name="T7" fmla="*/ 0 h 2717"/>
                <a:gd name="T8" fmla="*/ 0 w 767"/>
                <a:gd name="T9" fmla="*/ 0 h 2717"/>
                <a:gd name="T10" fmla="*/ 0 w 767"/>
                <a:gd name="T11" fmla="*/ 0 h 2717"/>
                <a:gd name="T12" fmla="*/ 0 w 767"/>
                <a:gd name="T13" fmla="*/ 0 h 2717"/>
                <a:gd name="T14" fmla="*/ 0 w 767"/>
                <a:gd name="T15" fmla="*/ 0 h 2717"/>
                <a:gd name="T16" fmla="*/ 0 w 767"/>
                <a:gd name="T17" fmla="*/ 0 h 2717"/>
                <a:gd name="T18" fmla="*/ 0 w 767"/>
                <a:gd name="T19" fmla="*/ 0 h 2717"/>
                <a:gd name="T20" fmla="*/ 0 w 767"/>
                <a:gd name="T21" fmla="*/ 0 h 2717"/>
                <a:gd name="T22" fmla="*/ 0 w 767"/>
                <a:gd name="T23" fmla="*/ 0 h 2717"/>
                <a:gd name="T24" fmla="*/ 0 w 767"/>
                <a:gd name="T25" fmla="*/ 0 h 2717"/>
                <a:gd name="T26" fmla="*/ 0 w 767"/>
                <a:gd name="T27" fmla="*/ 0 h 2717"/>
                <a:gd name="T28" fmla="*/ 0 w 767"/>
                <a:gd name="T29" fmla="*/ 0 h 27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7"/>
                <a:gd name="T46" fmla="*/ 0 h 2717"/>
                <a:gd name="T47" fmla="*/ 767 w 767"/>
                <a:gd name="T48" fmla="*/ 2717 h 27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7" h="2717">
                  <a:moveTo>
                    <a:pt x="479" y="577"/>
                  </a:moveTo>
                  <a:lnTo>
                    <a:pt x="479" y="2140"/>
                  </a:lnTo>
                  <a:cubicBezTo>
                    <a:pt x="479" y="2195"/>
                    <a:pt x="439" y="2236"/>
                    <a:pt x="384" y="2236"/>
                  </a:cubicBezTo>
                  <a:cubicBezTo>
                    <a:pt x="332" y="2236"/>
                    <a:pt x="289" y="2195"/>
                    <a:pt x="289" y="2140"/>
                  </a:cubicBezTo>
                  <a:lnTo>
                    <a:pt x="289" y="577"/>
                  </a:lnTo>
                  <a:cubicBezTo>
                    <a:pt x="289" y="525"/>
                    <a:pt x="332" y="482"/>
                    <a:pt x="384" y="482"/>
                  </a:cubicBezTo>
                  <a:cubicBezTo>
                    <a:pt x="439" y="482"/>
                    <a:pt x="479" y="525"/>
                    <a:pt x="479" y="577"/>
                  </a:cubicBezTo>
                  <a:close/>
                  <a:moveTo>
                    <a:pt x="0" y="770"/>
                  </a:moveTo>
                  <a:lnTo>
                    <a:pt x="384" y="0"/>
                  </a:lnTo>
                  <a:lnTo>
                    <a:pt x="767" y="770"/>
                  </a:lnTo>
                  <a:lnTo>
                    <a:pt x="0" y="770"/>
                  </a:lnTo>
                  <a:close/>
                  <a:moveTo>
                    <a:pt x="767" y="1947"/>
                  </a:moveTo>
                  <a:lnTo>
                    <a:pt x="384" y="2717"/>
                  </a:lnTo>
                  <a:lnTo>
                    <a:pt x="0" y="1947"/>
                  </a:lnTo>
                  <a:lnTo>
                    <a:pt x="767" y="1947"/>
                  </a:lnTo>
                  <a:close/>
                </a:path>
              </a:pathLst>
            </a:custGeom>
            <a:solidFill>
              <a:srgbClr val="000000"/>
            </a:solidFill>
            <a:ln w="0">
              <a:solidFill>
                <a:srgbClr val="000000"/>
              </a:solidFill>
              <a:round/>
              <a:headEnd/>
              <a:tailEnd/>
            </a:ln>
          </p:spPr>
          <p:txBody>
            <a:bodyPr/>
            <a:lstStyle/>
            <a:p>
              <a:endParaRPr lang="zh-CN" altLang="en-US">
                <a:ea typeface="宋体" pitchFamily="2" charset="-122"/>
              </a:endParaRPr>
            </a:p>
          </p:txBody>
        </p:sp>
        <p:sp>
          <p:nvSpPr>
            <p:cNvPr id="45582" name="Freeform 32"/>
            <p:cNvSpPr>
              <a:spLocks noEditPoints="1"/>
            </p:cNvSpPr>
            <p:nvPr/>
          </p:nvSpPr>
          <p:spPr bwMode="auto">
            <a:xfrm>
              <a:off x="899" y="1947"/>
              <a:ext cx="53" cy="185"/>
            </a:xfrm>
            <a:custGeom>
              <a:avLst/>
              <a:gdLst>
                <a:gd name="T0" fmla="*/ 0 w 767"/>
                <a:gd name="T1" fmla="*/ 0 h 2717"/>
                <a:gd name="T2" fmla="*/ 0 w 767"/>
                <a:gd name="T3" fmla="*/ 0 h 2717"/>
                <a:gd name="T4" fmla="*/ 0 w 767"/>
                <a:gd name="T5" fmla="*/ 0 h 2717"/>
                <a:gd name="T6" fmla="*/ 0 w 767"/>
                <a:gd name="T7" fmla="*/ 0 h 2717"/>
                <a:gd name="T8" fmla="*/ 0 w 767"/>
                <a:gd name="T9" fmla="*/ 0 h 2717"/>
                <a:gd name="T10" fmla="*/ 0 w 767"/>
                <a:gd name="T11" fmla="*/ 0 h 2717"/>
                <a:gd name="T12" fmla="*/ 0 w 767"/>
                <a:gd name="T13" fmla="*/ 0 h 2717"/>
                <a:gd name="T14" fmla="*/ 0 w 767"/>
                <a:gd name="T15" fmla="*/ 0 h 2717"/>
                <a:gd name="T16" fmla="*/ 0 w 767"/>
                <a:gd name="T17" fmla="*/ 0 h 2717"/>
                <a:gd name="T18" fmla="*/ 0 w 767"/>
                <a:gd name="T19" fmla="*/ 0 h 2717"/>
                <a:gd name="T20" fmla="*/ 0 w 767"/>
                <a:gd name="T21" fmla="*/ 0 h 2717"/>
                <a:gd name="T22" fmla="*/ 0 w 767"/>
                <a:gd name="T23" fmla="*/ 0 h 2717"/>
                <a:gd name="T24" fmla="*/ 0 w 767"/>
                <a:gd name="T25" fmla="*/ 0 h 2717"/>
                <a:gd name="T26" fmla="*/ 0 w 767"/>
                <a:gd name="T27" fmla="*/ 0 h 2717"/>
                <a:gd name="T28" fmla="*/ 0 w 767"/>
                <a:gd name="T29" fmla="*/ 0 h 27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7"/>
                <a:gd name="T46" fmla="*/ 0 h 2717"/>
                <a:gd name="T47" fmla="*/ 767 w 767"/>
                <a:gd name="T48" fmla="*/ 2717 h 27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7" h="2717">
                  <a:moveTo>
                    <a:pt x="479" y="577"/>
                  </a:moveTo>
                  <a:lnTo>
                    <a:pt x="479" y="2140"/>
                  </a:lnTo>
                  <a:cubicBezTo>
                    <a:pt x="479" y="2195"/>
                    <a:pt x="439" y="2236"/>
                    <a:pt x="384" y="2236"/>
                  </a:cubicBezTo>
                  <a:cubicBezTo>
                    <a:pt x="332" y="2236"/>
                    <a:pt x="289" y="2195"/>
                    <a:pt x="289" y="2140"/>
                  </a:cubicBezTo>
                  <a:lnTo>
                    <a:pt x="289" y="577"/>
                  </a:lnTo>
                  <a:cubicBezTo>
                    <a:pt x="289" y="525"/>
                    <a:pt x="332" y="482"/>
                    <a:pt x="384" y="482"/>
                  </a:cubicBezTo>
                  <a:cubicBezTo>
                    <a:pt x="439" y="482"/>
                    <a:pt x="479" y="525"/>
                    <a:pt x="479" y="577"/>
                  </a:cubicBezTo>
                  <a:close/>
                  <a:moveTo>
                    <a:pt x="0" y="770"/>
                  </a:moveTo>
                  <a:lnTo>
                    <a:pt x="384" y="0"/>
                  </a:lnTo>
                  <a:lnTo>
                    <a:pt x="767" y="770"/>
                  </a:lnTo>
                  <a:lnTo>
                    <a:pt x="0" y="770"/>
                  </a:lnTo>
                  <a:close/>
                  <a:moveTo>
                    <a:pt x="767" y="1947"/>
                  </a:moveTo>
                  <a:lnTo>
                    <a:pt x="384" y="2717"/>
                  </a:lnTo>
                  <a:lnTo>
                    <a:pt x="0" y="1947"/>
                  </a:lnTo>
                  <a:lnTo>
                    <a:pt x="767" y="1947"/>
                  </a:lnTo>
                  <a:close/>
                </a:path>
              </a:pathLst>
            </a:custGeom>
            <a:noFill/>
            <a:ln w="4763" cap="rnd">
              <a:solidFill>
                <a:srgbClr val="000000"/>
              </a:solidFill>
              <a:round/>
              <a:headEnd/>
              <a:tailEnd/>
            </a:ln>
          </p:spPr>
          <p:txBody>
            <a:bodyPr/>
            <a:lstStyle/>
            <a:p>
              <a:endParaRPr lang="zh-CN" altLang="en-US">
                <a:ea typeface="宋体" pitchFamily="2" charset="-122"/>
              </a:endParaRPr>
            </a:p>
          </p:txBody>
        </p:sp>
      </p:grpSp>
      <p:grpSp>
        <p:nvGrpSpPr>
          <p:cNvPr id="10" name="Group 38"/>
          <p:cNvGrpSpPr>
            <a:grpSpLocks/>
          </p:cNvGrpSpPr>
          <p:nvPr/>
        </p:nvGrpSpPr>
        <p:grpSpPr bwMode="auto">
          <a:xfrm>
            <a:off x="782638" y="3481388"/>
            <a:ext cx="1393825" cy="261937"/>
            <a:chOff x="493" y="2385"/>
            <a:chExt cx="878" cy="165"/>
          </a:xfrm>
        </p:grpSpPr>
        <p:grpSp>
          <p:nvGrpSpPr>
            <p:cNvPr id="11" name="Group 36"/>
            <p:cNvGrpSpPr>
              <a:grpSpLocks/>
            </p:cNvGrpSpPr>
            <p:nvPr/>
          </p:nvGrpSpPr>
          <p:grpSpPr bwMode="auto">
            <a:xfrm>
              <a:off x="493" y="2385"/>
              <a:ext cx="878" cy="165"/>
              <a:chOff x="493" y="2385"/>
              <a:chExt cx="878" cy="165"/>
            </a:xfrm>
          </p:grpSpPr>
          <p:sp>
            <p:nvSpPr>
              <p:cNvPr id="45579" name="Freeform 34"/>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solidFill>
                <a:srgbClr val="FFFFFF"/>
              </a:solidFill>
              <a:ln w="0">
                <a:solidFill>
                  <a:srgbClr val="000000"/>
                </a:solidFill>
                <a:round/>
                <a:headEnd/>
                <a:tailEnd/>
              </a:ln>
            </p:spPr>
            <p:txBody>
              <a:bodyPr/>
              <a:lstStyle/>
              <a:p>
                <a:endParaRPr lang="zh-CN" altLang="en-US">
                  <a:ea typeface="宋体" pitchFamily="2" charset="-122"/>
                </a:endParaRPr>
              </a:p>
            </p:txBody>
          </p:sp>
          <p:sp>
            <p:nvSpPr>
              <p:cNvPr id="45580" name="Freeform 35"/>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noFill/>
              <a:ln w="1588" cap="rnd">
                <a:solidFill>
                  <a:srgbClr val="000000"/>
                </a:solidFill>
                <a:round/>
                <a:headEnd/>
                <a:tailEnd/>
              </a:ln>
            </p:spPr>
            <p:txBody>
              <a:bodyPr/>
              <a:lstStyle/>
              <a:p>
                <a:endParaRPr lang="zh-CN" altLang="en-US">
                  <a:ea typeface="宋体" pitchFamily="2" charset="-122"/>
                </a:endParaRPr>
              </a:p>
            </p:txBody>
          </p:sp>
        </p:grpSp>
        <p:sp>
          <p:nvSpPr>
            <p:cNvPr id="45578" name="Freeform 37"/>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noFill/>
            <a:ln w="15875" cap="rnd">
              <a:solidFill>
                <a:srgbClr val="000000"/>
              </a:solidFill>
              <a:round/>
              <a:headEnd/>
              <a:tailEnd/>
            </a:ln>
          </p:spPr>
          <p:txBody>
            <a:bodyPr/>
            <a:lstStyle/>
            <a:p>
              <a:endParaRPr lang="zh-CN" altLang="en-US">
                <a:ea typeface="宋体" pitchFamily="2" charset="-122"/>
              </a:endParaRPr>
            </a:p>
          </p:txBody>
        </p:sp>
      </p:grpSp>
      <p:sp>
        <p:nvSpPr>
          <p:cNvPr id="45071" name="Rectangle 39"/>
          <p:cNvSpPr>
            <a:spLocks noChangeArrowheads="1"/>
          </p:cNvSpPr>
          <p:nvPr/>
        </p:nvSpPr>
        <p:spPr bwMode="auto">
          <a:xfrm>
            <a:off x="900113" y="3532188"/>
            <a:ext cx="1303337" cy="228600"/>
          </a:xfrm>
          <a:prstGeom prst="rect">
            <a:avLst/>
          </a:prstGeom>
          <a:noFill/>
          <a:ln w="9525">
            <a:noFill/>
            <a:miter lim="800000"/>
            <a:headEnd/>
            <a:tailEnd/>
          </a:ln>
        </p:spPr>
        <p:txBody>
          <a:bodyPr wrap="none" lIns="0" tIns="0" rIns="0" bIns="0">
            <a:spAutoFit/>
          </a:bodyPr>
          <a:lstStyle/>
          <a:p>
            <a:r>
              <a:rPr lang="en-US" altLang="zh-CN" sz="1500">
                <a:solidFill>
                  <a:srgbClr val="415677"/>
                </a:solidFill>
                <a:latin typeface="Times New Roman" pitchFamily="18" charset="0"/>
                <a:ea typeface="宋体" pitchFamily="2" charset="-122"/>
              </a:rPr>
              <a:t>Cache Controller</a:t>
            </a:r>
            <a:endParaRPr lang="en-US" altLang="zh-CN">
              <a:ea typeface="宋体" pitchFamily="2" charset="-122"/>
            </a:endParaRPr>
          </a:p>
        </p:txBody>
      </p:sp>
      <p:grpSp>
        <p:nvGrpSpPr>
          <p:cNvPr id="12" name="Group 62"/>
          <p:cNvGrpSpPr>
            <a:grpSpLocks/>
          </p:cNvGrpSpPr>
          <p:nvPr/>
        </p:nvGrpSpPr>
        <p:grpSpPr bwMode="auto">
          <a:xfrm>
            <a:off x="4502150" y="4414838"/>
            <a:ext cx="82550" cy="293687"/>
            <a:chOff x="2836" y="2973"/>
            <a:chExt cx="52" cy="185"/>
          </a:xfrm>
        </p:grpSpPr>
        <p:sp>
          <p:nvSpPr>
            <p:cNvPr id="45575" name="Freeform 60"/>
            <p:cNvSpPr>
              <a:spLocks noEditPoints="1"/>
            </p:cNvSpPr>
            <p:nvPr/>
          </p:nvSpPr>
          <p:spPr bwMode="auto">
            <a:xfrm>
              <a:off x="2836" y="2973"/>
              <a:ext cx="52" cy="185"/>
            </a:xfrm>
            <a:custGeom>
              <a:avLst/>
              <a:gdLst>
                <a:gd name="T0" fmla="*/ 0 w 383"/>
                <a:gd name="T1" fmla="*/ 0 h 1358"/>
                <a:gd name="T2" fmla="*/ 0 w 383"/>
                <a:gd name="T3" fmla="*/ 0 h 1358"/>
                <a:gd name="T4" fmla="*/ 0 w 383"/>
                <a:gd name="T5" fmla="*/ 0 h 1358"/>
                <a:gd name="T6" fmla="*/ 0 w 383"/>
                <a:gd name="T7" fmla="*/ 0 h 1358"/>
                <a:gd name="T8" fmla="*/ 0 w 383"/>
                <a:gd name="T9" fmla="*/ 0 h 1358"/>
                <a:gd name="T10" fmla="*/ 0 w 383"/>
                <a:gd name="T11" fmla="*/ 0 h 1358"/>
                <a:gd name="T12" fmla="*/ 0 w 383"/>
                <a:gd name="T13" fmla="*/ 0 h 1358"/>
                <a:gd name="T14" fmla="*/ 0 w 383"/>
                <a:gd name="T15" fmla="*/ 0 h 1358"/>
                <a:gd name="T16" fmla="*/ 0 w 383"/>
                <a:gd name="T17" fmla="*/ 0 h 1358"/>
                <a:gd name="T18" fmla="*/ 0 w 383"/>
                <a:gd name="T19" fmla="*/ 0 h 1358"/>
                <a:gd name="T20" fmla="*/ 0 w 383"/>
                <a:gd name="T21" fmla="*/ 0 h 1358"/>
                <a:gd name="T22" fmla="*/ 0 w 383"/>
                <a:gd name="T23" fmla="*/ 0 h 1358"/>
                <a:gd name="T24" fmla="*/ 0 w 383"/>
                <a:gd name="T25" fmla="*/ 0 h 1358"/>
                <a:gd name="T26" fmla="*/ 0 w 383"/>
                <a:gd name="T27" fmla="*/ 0 h 1358"/>
                <a:gd name="T28" fmla="*/ 0 w 383"/>
                <a:gd name="T29" fmla="*/ 0 h 13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1358"/>
                <a:gd name="T47" fmla="*/ 383 w 383"/>
                <a:gd name="T48" fmla="*/ 1358 h 13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1358">
                  <a:moveTo>
                    <a:pt x="240" y="288"/>
                  </a:moveTo>
                  <a:lnTo>
                    <a:pt x="240" y="1070"/>
                  </a:lnTo>
                  <a:cubicBezTo>
                    <a:pt x="240" y="1097"/>
                    <a:pt x="218" y="1117"/>
                    <a:pt x="191" y="1117"/>
                  </a:cubicBezTo>
                  <a:cubicBezTo>
                    <a:pt x="165" y="1117"/>
                    <a:pt x="144" y="1097"/>
                    <a:pt x="144" y="1070"/>
                  </a:cubicBezTo>
                  <a:lnTo>
                    <a:pt x="144" y="288"/>
                  </a:lnTo>
                  <a:cubicBezTo>
                    <a:pt x="144" y="262"/>
                    <a:pt x="165" y="241"/>
                    <a:pt x="191" y="241"/>
                  </a:cubicBezTo>
                  <a:cubicBezTo>
                    <a:pt x="218" y="241"/>
                    <a:pt x="240" y="262"/>
                    <a:pt x="240" y="288"/>
                  </a:cubicBezTo>
                  <a:close/>
                  <a:moveTo>
                    <a:pt x="0" y="385"/>
                  </a:moveTo>
                  <a:lnTo>
                    <a:pt x="191" y="0"/>
                  </a:lnTo>
                  <a:lnTo>
                    <a:pt x="383" y="385"/>
                  </a:lnTo>
                  <a:lnTo>
                    <a:pt x="0" y="385"/>
                  </a:lnTo>
                  <a:close/>
                  <a:moveTo>
                    <a:pt x="383" y="973"/>
                  </a:moveTo>
                  <a:lnTo>
                    <a:pt x="191" y="1358"/>
                  </a:lnTo>
                  <a:lnTo>
                    <a:pt x="0" y="973"/>
                  </a:lnTo>
                  <a:lnTo>
                    <a:pt x="383" y="973"/>
                  </a:lnTo>
                  <a:close/>
                </a:path>
              </a:pathLst>
            </a:custGeom>
            <a:solidFill>
              <a:srgbClr val="000000"/>
            </a:solidFill>
            <a:ln w="0">
              <a:solidFill>
                <a:srgbClr val="000000"/>
              </a:solidFill>
              <a:round/>
              <a:headEnd/>
              <a:tailEnd/>
            </a:ln>
          </p:spPr>
          <p:txBody>
            <a:bodyPr/>
            <a:lstStyle/>
            <a:p>
              <a:endParaRPr lang="zh-CN" altLang="en-US">
                <a:ea typeface="宋体" pitchFamily="2" charset="-122"/>
              </a:endParaRPr>
            </a:p>
          </p:txBody>
        </p:sp>
        <p:sp>
          <p:nvSpPr>
            <p:cNvPr id="45576" name="Freeform 61"/>
            <p:cNvSpPr>
              <a:spLocks noEditPoints="1"/>
            </p:cNvSpPr>
            <p:nvPr/>
          </p:nvSpPr>
          <p:spPr bwMode="auto">
            <a:xfrm>
              <a:off x="2836" y="2973"/>
              <a:ext cx="52" cy="185"/>
            </a:xfrm>
            <a:custGeom>
              <a:avLst/>
              <a:gdLst>
                <a:gd name="T0" fmla="*/ 0 w 383"/>
                <a:gd name="T1" fmla="*/ 0 h 1358"/>
                <a:gd name="T2" fmla="*/ 0 w 383"/>
                <a:gd name="T3" fmla="*/ 0 h 1358"/>
                <a:gd name="T4" fmla="*/ 0 w 383"/>
                <a:gd name="T5" fmla="*/ 0 h 1358"/>
                <a:gd name="T6" fmla="*/ 0 w 383"/>
                <a:gd name="T7" fmla="*/ 0 h 1358"/>
                <a:gd name="T8" fmla="*/ 0 w 383"/>
                <a:gd name="T9" fmla="*/ 0 h 1358"/>
                <a:gd name="T10" fmla="*/ 0 w 383"/>
                <a:gd name="T11" fmla="*/ 0 h 1358"/>
                <a:gd name="T12" fmla="*/ 0 w 383"/>
                <a:gd name="T13" fmla="*/ 0 h 1358"/>
                <a:gd name="T14" fmla="*/ 0 w 383"/>
                <a:gd name="T15" fmla="*/ 0 h 1358"/>
                <a:gd name="T16" fmla="*/ 0 w 383"/>
                <a:gd name="T17" fmla="*/ 0 h 1358"/>
                <a:gd name="T18" fmla="*/ 0 w 383"/>
                <a:gd name="T19" fmla="*/ 0 h 1358"/>
                <a:gd name="T20" fmla="*/ 0 w 383"/>
                <a:gd name="T21" fmla="*/ 0 h 1358"/>
                <a:gd name="T22" fmla="*/ 0 w 383"/>
                <a:gd name="T23" fmla="*/ 0 h 1358"/>
                <a:gd name="T24" fmla="*/ 0 w 383"/>
                <a:gd name="T25" fmla="*/ 0 h 1358"/>
                <a:gd name="T26" fmla="*/ 0 w 383"/>
                <a:gd name="T27" fmla="*/ 0 h 1358"/>
                <a:gd name="T28" fmla="*/ 0 w 383"/>
                <a:gd name="T29" fmla="*/ 0 h 13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1358"/>
                <a:gd name="T47" fmla="*/ 383 w 383"/>
                <a:gd name="T48" fmla="*/ 1358 h 13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1358">
                  <a:moveTo>
                    <a:pt x="240" y="288"/>
                  </a:moveTo>
                  <a:lnTo>
                    <a:pt x="240" y="1070"/>
                  </a:lnTo>
                  <a:cubicBezTo>
                    <a:pt x="240" y="1097"/>
                    <a:pt x="218" y="1117"/>
                    <a:pt x="191" y="1117"/>
                  </a:cubicBezTo>
                  <a:cubicBezTo>
                    <a:pt x="165" y="1117"/>
                    <a:pt x="144" y="1097"/>
                    <a:pt x="144" y="1070"/>
                  </a:cubicBezTo>
                  <a:lnTo>
                    <a:pt x="144" y="288"/>
                  </a:lnTo>
                  <a:cubicBezTo>
                    <a:pt x="144" y="262"/>
                    <a:pt x="165" y="241"/>
                    <a:pt x="191" y="241"/>
                  </a:cubicBezTo>
                  <a:cubicBezTo>
                    <a:pt x="218" y="241"/>
                    <a:pt x="240" y="262"/>
                    <a:pt x="240" y="288"/>
                  </a:cubicBezTo>
                  <a:close/>
                  <a:moveTo>
                    <a:pt x="0" y="385"/>
                  </a:moveTo>
                  <a:lnTo>
                    <a:pt x="191" y="0"/>
                  </a:lnTo>
                  <a:lnTo>
                    <a:pt x="383" y="385"/>
                  </a:lnTo>
                  <a:lnTo>
                    <a:pt x="0" y="385"/>
                  </a:lnTo>
                  <a:close/>
                  <a:moveTo>
                    <a:pt x="383" y="973"/>
                  </a:moveTo>
                  <a:lnTo>
                    <a:pt x="191" y="1358"/>
                  </a:lnTo>
                  <a:lnTo>
                    <a:pt x="0" y="973"/>
                  </a:lnTo>
                  <a:lnTo>
                    <a:pt x="383" y="973"/>
                  </a:lnTo>
                  <a:close/>
                </a:path>
              </a:pathLst>
            </a:custGeom>
            <a:noFill/>
            <a:ln w="4763" cap="rnd">
              <a:solidFill>
                <a:srgbClr val="000000"/>
              </a:solidFill>
              <a:round/>
              <a:headEnd/>
              <a:tailEnd/>
            </a:ln>
          </p:spPr>
          <p:txBody>
            <a:bodyPr/>
            <a:lstStyle/>
            <a:p>
              <a:endParaRPr lang="zh-CN" altLang="en-US">
                <a:ea typeface="宋体" pitchFamily="2" charset="-122"/>
              </a:endParaRPr>
            </a:p>
          </p:txBody>
        </p:sp>
      </p:grpSp>
      <p:grpSp>
        <p:nvGrpSpPr>
          <p:cNvPr id="13" name="Group 72"/>
          <p:cNvGrpSpPr>
            <a:grpSpLocks/>
          </p:cNvGrpSpPr>
          <p:nvPr/>
        </p:nvGrpSpPr>
        <p:grpSpPr bwMode="auto">
          <a:xfrm>
            <a:off x="1627188" y="4714875"/>
            <a:ext cx="5830887" cy="352425"/>
            <a:chOff x="1025" y="3162"/>
            <a:chExt cx="3673" cy="222"/>
          </a:xfrm>
        </p:grpSpPr>
        <p:grpSp>
          <p:nvGrpSpPr>
            <p:cNvPr id="14" name="Group 68"/>
            <p:cNvGrpSpPr>
              <a:grpSpLocks/>
            </p:cNvGrpSpPr>
            <p:nvPr/>
          </p:nvGrpSpPr>
          <p:grpSpPr bwMode="auto">
            <a:xfrm>
              <a:off x="1025" y="3162"/>
              <a:ext cx="3673" cy="222"/>
              <a:chOff x="1025" y="3162"/>
              <a:chExt cx="3673" cy="222"/>
            </a:xfrm>
          </p:grpSpPr>
          <p:sp>
            <p:nvSpPr>
              <p:cNvPr id="45573" name="Rectangle 66"/>
              <p:cNvSpPr>
                <a:spLocks noChangeArrowheads="1"/>
              </p:cNvSpPr>
              <p:nvPr/>
            </p:nvSpPr>
            <p:spPr bwMode="auto">
              <a:xfrm>
                <a:off x="1025" y="3162"/>
                <a:ext cx="3673" cy="222"/>
              </a:xfrm>
              <a:prstGeom prst="rect">
                <a:avLst/>
              </a:prstGeom>
              <a:solidFill>
                <a:srgbClr val="FFCC66"/>
              </a:solidFill>
              <a:ln w="9525">
                <a:noFill/>
                <a:miter lim="800000"/>
                <a:headEnd/>
                <a:tailEnd/>
              </a:ln>
            </p:spPr>
            <p:txBody>
              <a:bodyPr/>
              <a:lstStyle/>
              <a:p>
                <a:endParaRPr lang="zh-CN" altLang="en-US">
                  <a:ea typeface="宋体" pitchFamily="2" charset="-122"/>
                </a:endParaRPr>
              </a:p>
            </p:txBody>
          </p:sp>
          <p:sp>
            <p:nvSpPr>
              <p:cNvPr id="45574" name="Rectangle 67"/>
              <p:cNvSpPr>
                <a:spLocks noChangeArrowheads="1"/>
              </p:cNvSpPr>
              <p:nvPr/>
            </p:nvSpPr>
            <p:spPr bwMode="auto">
              <a:xfrm>
                <a:off x="1025" y="3162"/>
                <a:ext cx="3673" cy="222"/>
              </a:xfrm>
              <a:prstGeom prst="rect">
                <a:avLst/>
              </a:prstGeom>
              <a:noFill/>
              <a:ln w="22225" cap="rnd">
                <a:solidFill>
                  <a:srgbClr val="CC6600"/>
                </a:solidFill>
                <a:miter lim="800000"/>
                <a:headEnd/>
                <a:tailEnd/>
              </a:ln>
            </p:spPr>
            <p:txBody>
              <a:bodyPr/>
              <a:lstStyle/>
              <a:p>
                <a:endParaRPr lang="zh-CN" altLang="en-US">
                  <a:ea typeface="宋体" pitchFamily="2" charset="-122"/>
                </a:endParaRPr>
              </a:p>
            </p:txBody>
          </p:sp>
        </p:grpSp>
        <p:grpSp>
          <p:nvGrpSpPr>
            <p:cNvPr id="15" name="Group 71"/>
            <p:cNvGrpSpPr>
              <a:grpSpLocks/>
            </p:cNvGrpSpPr>
            <p:nvPr/>
          </p:nvGrpSpPr>
          <p:grpSpPr bwMode="auto">
            <a:xfrm>
              <a:off x="1025" y="3162"/>
              <a:ext cx="3673" cy="222"/>
              <a:chOff x="1025" y="3162"/>
              <a:chExt cx="3673" cy="222"/>
            </a:xfrm>
          </p:grpSpPr>
          <p:sp>
            <p:nvSpPr>
              <p:cNvPr id="45571" name="Rectangle 69"/>
              <p:cNvSpPr>
                <a:spLocks noChangeArrowheads="1"/>
              </p:cNvSpPr>
              <p:nvPr/>
            </p:nvSpPr>
            <p:spPr bwMode="auto">
              <a:xfrm>
                <a:off x="1025" y="3162"/>
                <a:ext cx="3673" cy="222"/>
              </a:xfrm>
              <a:prstGeom prst="rect">
                <a:avLst/>
              </a:prstGeom>
              <a:solidFill>
                <a:srgbClr val="FFCC66"/>
              </a:solidFill>
              <a:ln w="9525">
                <a:noFill/>
                <a:miter lim="800000"/>
                <a:headEnd/>
                <a:tailEnd/>
              </a:ln>
            </p:spPr>
            <p:txBody>
              <a:bodyPr/>
              <a:lstStyle/>
              <a:p>
                <a:endParaRPr lang="zh-CN" altLang="en-US">
                  <a:ea typeface="宋体" pitchFamily="2" charset="-122"/>
                </a:endParaRPr>
              </a:p>
            </p:txBody>
          </p:sp>
          <p:sp>
            <p:nvSpPr>
              <p:cNvPr id="45572" name="Rectangle 70"/>
              <p:cNvSpPr>
                <a:spLocks noChangeArrowheads="1"/>
              </p:cNvSpPr>
              <p:nvPr/>
            </p:nvSpPr>
            <p:spPr bwMode="auto">
              <a:xfrm>
                <a:off x="1025" y="3162"/>
                <a:ext cx="3673" cy="222"/>
              </a:xfrm>
              <a:prstGeom prst="rect">
                <a:avLst/>
              </a:prstGeom>
              <a:noFill/>
              <a:ln w="22225" cap="rnd">
                <a:solidFill>
                  <a:srgbClr val="CC6600"/>
                </a:solidFill>
                <a:miter lim="800000"/>
                <a:headEnd/>
                <a:tailEnd/>
              </a:ln>
            </p:spPr>
            <p:txBody>
              <a:bodyPr/>
              <a:lstStyle/>
              <a:p>
                <a:endParaRPr lang="zh-CN" altLang="en-US">
                  <a:ea typeface="宋体" pitchFamily="2" charset="-122"/>
                </a:endParaRPr>
              </a:p>
            </p:txBody>
          </p:sp>
        </p:grpSp>
      </p:grpSp>
      <p:sp>
        <p:nvSpPr>
          <p:cNvPr id="45074" name="Rectangle 73"/>
          <p:cNvSpPr>
            <a:spLocks noChangeArrowheads="1"/>
          </p:cNvSpPr>
          <p:nvPr/>
        </p:nvSpPr>
        <p:spPr bwMode="auto">
          <a:xfrm>
            <a:off x="4111625" y="4768850"/>
            <a:ext cx="933450" cy="274638"/>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L2 Cache</a:t>
            </a:r>
            <a:endParaRPr lang="en-US" altLang="zh-CN">
              <a:ea typeface="宋体" pitchFamily="2" charset="-122"/>
            </a:endParaRPr>
          </a:p>
        </p:txBody>
      </p:sp>
      <p:grpSp>
        <p:nvGrpSpPr>
          <p:cNvPr id="16" name="Group 76"/>
          <p:cNvGrpSpPr>
            <a:grpSpLocks/>
          </p:cNvGrpSpPr>
          <p:nvPr/>
        </p:nvGrpSpPr>
        <p:grpSpPr bwMode="auto">
          <a:xfrm>
            <a:off x="1530350" y="3795713"/>
            <a:ext cx="84138" cy="387350"/>
            <a:chOff x="964" y="2583"/>
            <a:chExt cx="53" cy="244"/>
          </a:xfrm>
        </p:grpSpPr>
        <p:sp>
          <p:nvSpPr>
            <p:cNvPr id="45567" name="Freeform 74"/>
            <p:cNvSpPr>
              <a:spLocks noEditPoints="1"/>
            </p:cNvSpPr>
            <p:nvPr/>
          </p:nvSpPr>
          <p:spPr bwMode="auto">
            <a:xfrm>
              <a:off x="964" y="2583"/>
              <a:ext cx="53" cy="244"/>
            </a:xfrm>
            <a:custGeom>
              <a:avLst/>
              <a:gdLst>
                <a:gd name="T0" fmla="*/ 0 w 384"/>
                <a:gd name="T1" fmla="*/ 0 h 1783"/>
                <a:gd name="T2" fmla="*/ 0 w 384"/>
                <a:gd name="T3" fmla="*/ 0 h 1783"/>
                <a:gd name="T4" fmla="*/ 0 w 384"/>
                <a:gd name="T5" fmla="*/ 0 h 1783"/>
                <a:gd name="T6" fmla="*/ 0 w 384"/>
                <a:gd name="T7" fmla="*/ 0 h 1783"/>
                <a:gd name="T8" fmla="*/ 0 w 384"/>
                <a:gd name="T9" fmla="*/ 0 h 1783"/>
                <a:gd name="T10" fmla="*/ 0 w 384"/>
                <a:gd name="T11" fmla="*/ 0 h 1783"/>
                <a:gd name="T12" fmla="*/ 0 w 384"/>
                <a:gd name="T13" fmla="*/ 0 h 1783"/>
                <a:gd name="T14" fmla="*/ 0 w 384"/>
                <a:gd name="T15" fmla="*/ 0 h 1783"/>
                <a:gd name="T16" fmla="*/ 0 w 384"/>
                <a:gd name="T17" fmla="*/ 0 h 1783"/>
                <a:gd name="T18" fmla="*/ 0 w 384"/>
                <a:gd name="T19" fmla="*/ 0 h 1783"/>
                <a:gd name="T20" fmla="*/ 0 w 384"/>
                <a:gd name="T21" fmla="*/ 0 h 1783"/>
                <a:gd name="T22" fmla="*/ 0 w 384"/>
                <a:gd name="T23" fmla="*/ 0 h 1783"/>
                <a:gd name="T24" fmla="*/ 0 w 384"/>
                <a:gd name="T25" fmla="*/ 0 h 1783"/>
                <a:gd name="T26" fmla="*/ 0 w 384"/>
                <a:gd name="T27" fmla="*/ 0 h 1783"/>
                <a:gd name="T28" fmla="*/ 0 w 384"/>
                <a:gd name="T29" fmla="*/ 0 h 17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4"/>
                <a:gd name="T46" fmla="*/ 0 h 1783"/>
                <a:gd name="T47" fmla="*/ 384 w 384"/>
                <a:gd name="T48" fmla="*/ 1783 h 17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4" h="1783">
                  <a:moveTo>
                    <a:pt x="240" y="478"/>
                  </a:moveTo>
                  <a:lnTo>
                    <a:pt x="240" y="1304"/>
                  </a:lnTo>
                  <a:cubicBezTo>
                    <a:pt x="240" y="1331"/>
                    <a:pt x="220" y="1352"/>
                    <a:pt x="192" y="1352"/>
                  </a:cubicBezTo>
                  <a:cubicBezTo>
                    <a:pt x="166" y="1352"/>
                    <a:pt x="145" y="1331"/>
                    <a:pt x="145" y="1304"/>
                  </a:cubicBezTo>
                  <a:lnTo>
                    <a:pt x="145" y="478"/>
                  </a:lnTo>
                  <a:cubicBezTo>
                    <a:pt x="145" y="452"/>
                    <a:pt x="166" y="431"/>
                    <a:pt x="192" y="431"/>
                  </a:cubicBezTo>
                  <a:cubicBezTo>
                    <a:pt x="220" y="431"/>
                    <a:pt x="240" y="452"/>
                    <a:pt x="240" y="478"/>
                  </a:cubicBezTo>
                  <a:close/>
                  <a:moveTo>
                    <a:pt x="0" y="574"/>
                  </a:moveTo>
                  <a:lnTo>
                    <a:pt x="192" y="0"/>
                  </a:lnTo>
                  <a:lnTo>
                    <a:pt x="384" y="574"/>
                  </a:lnTo>
                  <a:lnTo>
                    <a:pt x="0" y="574"/>
                  </a:lnTo>
                  <a:close/>
                  <a:moveTo>
                    <a:pt x="384" y="1209"/>
                  </a:moveTo>
                  <a:lnTo>
                    <a:pt x="192" y="1783"/>
                  </a:lnTo>
                  <a:lnTo>
                    <a:pt x="0" y="1209"/>
                  </a:lnTo>
                  <a:lnTo>
                    <a:pt x="384" y="1209"/>
                  </a:lnTo>
                  <a:close/>
                </a:path>
              </a:pathLst>
            </a:custGeom>
            <a:solidFill>
              <a:srgbClr val="415677"/>
            </a:solidFill>
            <a:ln w="0">
              <a:solidFill>
                <a:srgbClr val="000000"/>
              </a:solidFill>
              <a:round/>
              <a:headEnd/>
              <a:tailEnd/>
            </a:ln>
          </p:spPr>
          <p:txBody>
            <a:bodyPr/>
            <a:lstStyle/>
            <a:p>
              <a:endParaRPr lang="zh-CN" altLang="en-US">
                <a:ea typeface="宋体" pitchFamily="2" charset="-122"/>
              </a:endParaRPr>
            </a:p>
          </p:txBody>
        </p:sp>
        <p:sp>
          <p:nvSpPr>
            <p:cNvPr id="45568" name="Freeform 75"/>
            <p:cNvSpPr>
              <a:spLocks noEditPoints="1"/>
            </p:cNvSpPr>
            <p:nvPr/>
          </p:nvSpPr>
          <p:spPr bwMode="auto">
            <a:xfrm>
              <a:off x="964" y="2583"/>
              <a:ext cx="53" cy="244"/>
            </a:xfrm>
            <a:custGeom>
              <a:avLst/>
              <a:gdLst>
                <a:gd name="T0" fmla="*/ 0 w 384"/>
                <a:gd name="T1" fmla="*/ 0 h 1783"/>
                <a:gd name="T2" fmla="*/ 0 w 384"/>
                <a:gd name="T3" fmla="*/ 0 h 1783"/>
                <a:gd name="T4" fmla="*/ 0 w 384"/>
                <a:gd name="T5" fmla="*/ 0 h 1783"/>
                <a:gd name="T6" fmla="*/ 0 w 384"/>
                <a:gd name="T7" fmla="*/ 0 h 1783"/>
                <a:gd name="T8" fmla="*/ 0 w 384"/>
                <a:gd name="T9" fmla="*/ 0 h 1783"/>
                <a:gd name="T10" fmla="*/ 0 w 384"/>
                <a:gd name="T11" fmla="*/ 0 h 1783"/>
                <a:gd name="T12" fmla="*/ 0 w 384"/>
                <a:gd name="T13" fmla="*/ 0 h 1783"/>
                <a:gd name="T14" fmla="*/ 0 w 384"/>
                <a:gd name="T15" fmla="*/ 0 h 1783"/>
                <a:gd name="T16" fmla="*/ 0 w 384"/>
                <a:gd name="T17" fmla="*/ 0 h 1783"/>
                <a:gd name="T18" fmla="*/ 0 w 384"/>
                <a:gd name="T19" fmla="*/ 0 h 1783"/>
                <a:gd name="T20" fmla="*/ 0 w 384"/>
                <a:gd name="T21" fmla="*/ 0 h 1783"/>
                <a:gd name="T22" fmla="*/ 0 w 384"/>
                <a:gd name="T23" fmla="*/ 0 h 1783"/>
                <a:gd name="T24" fmla="*/ 0 w 384"/>
                <a:gd name="T25" fmla="*/ 0 h 1783"/>
                <a:gd name="T26" fmla="*/ 0 w 384"/>
                <a:gd name="T27" fmla="*/ 0 h 1783"/>
                <a:gd name="T28" fmla="*/ 0 w 384"/>
                <a:gd name="T29" fmla="*/ 0 h 17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4"/>
                <a:gd name="T46" fmla="*/ 0 h 1783"/>
                <a:gd name="T47" fmla="*/ 384 w 384"/>
                <a:gd name="T48" fmla="*/ 1783 h 17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4" h="1783">
                  <a:moveTo>
                    <a:pt x="240" y="478"/>
                  </a:moveTo>
                  <a:lnTo>
                    <a:pt x="240" y="1304"/>
                  </a:lnTo>
                  <a:cubicBezTo>
                    <a:pt x="240" y="1331"/>
                    <a:pt x="220" y="1352"/>
                    <a:pt x="192" y="1352"/>
                  </a:cubicBezTo>
                  <a:cubicBezTo>
                    <a:pt x="166" y="1352"/>
                    <a:pt x="145" y="1331"/>
                    <a:pt x="145" y="1304"/>
                  </a:cubicBezTo>
                  <a:lnTo>
                    <a:pt x="145" y="478"/>
                  </a:lnTo>
                  <a:cubicBezTo>
                    <a:pt x="145" y="452"/>
                    <a:pt x="166" y="431"/>
                    <a:pt x="192" y="431"/>
                  </a:cubicBezTo>
                  <a:cubicBezTo>
                    <a:pt x="220" y="431"/>
                    <a:pt x="240" y="452"/>
                    <a:pt x="240" y="478"/>
                  </a:cubicBezTo>
                  <a:close/>
                  <a:moveTo>
                    <a:pt x="0" y="574"/>
                  </a:moveTo>
                  <a:lnTo>
                    <a:pt x="192" y="0"/>
                  </a:lnTo>
                  <a:lnTo>
                    <a:pt x="384" y="574"/>
                  </a:lnTo>
                  <a:lnTo>
                    <a:pt x="0" y="574"/>
                  </a:lnTo>
                  <a:close/>
                  <a:moveTo>
                    <a:pt x="384" y="1209"/>
                  </a:moveTo>
                  <a:lnTo>
                    <a:pt x="192" y="1783"/>
                  </a:lnTo>
                  <a:lnTo>
                    <a:pt x="0" y="1209"/>
                  </a:lnTo>
                  <a:lnTo>
                    <a:pt x="384" y="1209"/>
                  </a:lnTo>
                  <a:close/>
                </a:path>
              </a:pathLst>
            </a:custGeom>
            <a:noFill/>
            <a:ln w="4763" cap="rnd">
              <a:solidFill>
                <a:srgbClr val="415677"/>
              </a:solidFill>
              <a:round/>
              <a:headEnd/>
              <a:tailEnd/>
            </a:ln>
          </p:spPr>
          <p:txBody>
            <a:bodyPr/>
            <a:lstStyle/>
            <a:p>
              <a:endParaRPr lang="zh-CN" altLang="en-US">
                <a:ea typeface="宋体" pitchFamily="2" charset="-122"/>
              </a:endParaRPr>
            </a:p>
          </p:txBody>
        </p:sp>
      </p:grpSp>
      <p:grpSp>
        <p:nvGrpSpPr>
          <p:cNvPr id="17" name="Group 83"/>
          <p:cNvGrpSpPr>
            <a:grpSpLocks/>
          </p:cNvGrpSpPr>
          <p:nvPr/>
        </p:nvGrpSpPr>
        <p:grpSpPr bwMode="auto">
          <a:xfrm>
            <a:off x="1127125" y="4133850"/>
            <a:ext cx="6800850" cy="293688"/>
            <a:chOff x="710" y="2796"/>
            <a:chExt cx="4284" cy="185"/>
          </a:xfrm>
        </p:grpSpPr>
        <p:grpSp>
          <p:nvGrpSpPr>
            <p:cNvPr id="18" name="Group 79"/>
            <p:cNvGrpSpPr>
              <a:grpSpLocks/>
            </p:cNvGrpSpPr>
            <p:nvPr/>
          </p:nvGrpSpPr>
          <p:grpSpPr bwMode="auto">
            <a:xfrm>
              <a:off x="710" y="2796"/>
              <a:ext cx="4284" cy="185"/>
              <a:chOff x="710" y="2796"/>
              <a:chExt cx="4284" cy="185"/>
            </a:xfrm>
          </p:grpSpPr>
          <p:sp>
            <p:nvSpPr>
              <p:cNvPr id="45565" name="Oval 77"/>
              <p:cNvSpPr>
                <a:spLocks noChangeArrowheads="1"/>
              </p:cNvSpPr>
              <p:nvPr/>
            </p:nvSpPr>
            <p:spPr bwMode="auto">
              <a:xfrm>
                <a:off x="710" y="2796"/>
                <a:ext cx="4284" cy="185"/>
              </a:xfrm>
              <a:prstGeom prst="ellipse">
                <a:avLst/>
              </a:prstGeom>
              <a:solidFill>
                <a:srgbClr val="CCECFF"/>
              </a:solidFill>
              <a:ln w="0">
                <a:solidFill>
                  <a:srgbClr val="000000"/>
                </a:solidFill>
                <a:round/>
                <a:headEnd/>
                <a:tailEnd/>
              </a:ln>
            </p:spPr>
            <p:txBody>
              <a:bodyPr/>
              <a:lstStyle/>
              <a:p>
                <a:endParaRPr lang="zh-CN" altLang="en-US">
                  <a:ea typeface="宋体" pitchFamily="2" charset="-122"/>
                </a:endParaRPr>
              </a:p>
            </p:txBody>
          </p:sp>
          <p:sp>
            <p:nvSpPr>
              <p:cNvPr id="45566" name="Freeform 78"/>
              <p:cNvSpPr>
                <a:spLocks/>
              </p:cNvSpPr>
              <p:nvPr/>
            </p:nvSpPr>
            <p:spPr bwMode="auto">
              <a:xfrm>
                <a:off x="710" y="2796"/>
                <a:ext cx="4284" cy="185"/>
              </a:xfrm>
              <a:custGeom>
                <a:avLst/>
                <a:gdLst>
                  <a:gd name="T0" fmla="*/ 2142 w 4284"/>
                  <a:gd name="T1" fmla="*/ 0 h 185"/>
                  <a:gd name="T2" fmla="*/ 0 w 4284"/>
                  <a:gd name="T3" fmla="*/ 92 h 185"/>
                  <a:gd name="T4" fmla="*/ 2142 w 4284"/>
                  <a:gd name="T5" fmla="*/ 185 h 185"/>
                  <a:gd name="T6" fmla="*/ 4284 w 4284"/>
                  <a:gd name="T7" fmla="*/ 92 h 185"/>
                  <a:gd name="T8" fmla="*/ 2142 w 4284"/>
                  <a:gd name="T9" fmla="*/ 0 h 185"/>
                  <a:gd name="T10" fmla="*/ 0 60000 65536"/>
                  <a:gd name="T11" fmla="*/ 0 60000 65536"/>
                  <a:gd name="T12" fmla="*/ 0 60000 65536"/>
                  <a:gd name="T13" fmla="*/ 0 60000 65536"/>
                  <a:gd name="T14" fmla="*/ 0 60000 65536"/>
                  <a:gd name="T15" fmla="*/ 0 w 4284"/>
                  <a:gd name="T16" fmla="*/ 0 h 185"/>
                  <a:gd name="T17" fmla="*/ 4284 w 4284"/>
                  <a:gd name="T18" fmla="*/ 185 h 185"/>
                </a:gdLst>
                <a:ahLst/>
                <a:cxnLst>
                  <a:cxn ang="T10">
                    <a:pos x="T0" y="T1"/>
                  </a:cxn>
                  <a:cxn ang="T11">
                    <a:pos x="T2" y="T3"/>
                  </a:cxn>
                  <a:cxn ang="T12">
                    <a:pos x="T4" y="T5"/>
                  </a:cxn>
                  <a:cxn ang="T13">
                    <a:pos x="T6" y="T7"/>
                  </a:cxn>
                  <a:cxn ang="T14">
                    <a:pos x="T8" y="T9"/>
                  </a:cxn>
                </a:cxnLst>
                <a:rect l="T15" t="T16" r="T17" b="T18"/>
                <a:pathLst>
                  <a:path w="4284" h="185">
                    <a:moveTo>
                      <a:pt x="2142" y="0"/>
                    </a:moveTo>
                    <a:cubicBezTo>
                      <a:pt x="959" y="0"/>
                      <a:pt x="0" y="42"/>
                      <a:pt x="0" y="92"/>
                    </a:cubicBezTo>
                    <a:cubicBezTo>
                      <a:pt x="0" y="144"/>
                      <a:pt x="959" y="185"/>
                      <a:pt x="2142" y="185"/>
                    </a:cubicBezTo>
                    <a:cubicBezTo>
                      <a:pt x="3325" y="185"/>
                      <a:pt x="4284" y="144"/>
                      <a:pt x="4284" y="92"/>
                    </a:cubicBezTo>
                    <a:cubicBezTo>
                      <a:pt x="4284" y="42"/>
                      <a:pt x="3325" y="0"/>
                      <a:pt x="2142" y="0"/>
                    </a:cubicBezTo>
                  </a:path>
                </a:pathLst>
              </a:custGeom>
              <a:noFill/>
              <a:ln w="1588" cap="rnd">
                <a:solidFill>
                  <a:srgbClr val="415677"/>
                </a:solidFill>
                <a:round/>
                <a:headEnd/>
                <a:tailEnd/>
              </a:ln>
            </p:spPr>
            <p:txBody>
              <a:bodyPr/>
              <a:lstStyle/>
              <a:p>
                <a:endParaRPr lang="zh-CN" altLang="en-US">
                  <a:ea typeface="宋体" pitchFamily="2" charset="-122"/>
                </a:endParaRPr>
              </a:p>
            </p:txBody>
          </p:sp>
        </p:grpSp>
        <p:grpSp>
          <p:nvGrpSpPr>
            <p:cNvPr id="19" name="Group 82"/>
            <p:cNvGrpSpPr>
              <a:grpSpLocks/>
            </p:cNvGrpSpPr>
            <p:nvPr/>
          </p:nvGrpSpPr>
          <p:grpSpPr bwMode="auto">
            <a:xfrm>
              <a:off x="710" y="2796"/>
              <a:ext cx="4284" cy="185"/>
              <a:chOff x="710" y="2796"/>
              <a:chExt cx="4284" cy="185"/>
            </a:xfrm>
          </p:grpSpPr>
          <p:sp>
            <p:nvSpPr>
              <p:cNvPr id="45563" name="Oval 80"/>
              <p:cNvSpPr>
                <a:spLocks noChangeArrowheads="1"/>
              </p:cNvSpPr>
              <p:nvPr/>
            </p:nvSpPr>
            <p:spPr bwMode="auto">
              <a:xfrm>
                <a:off x="710" y="2796"/>
                <a:ext cx="4284" cy="185"/>
              </a:xfrm>
              <a:prstGeom prst="ellipse">
                <a:avLst/>
              </a:prstGeom>
              <a:solidFill>
                <a:srgbClr val="CCECFF"/>
              </a:solidFill>
              <a:ln w="0">
                <a:solidFill>
                  <a:srgbClr val="000000"/>
                </a:solidFill>
                <a:round/>
                <a:headEnd/>
                <a:tailEnd/>
              </a:ln>
            </p:spPr>
            <p:txBody>
              <a:bodyPr/>
              <a:lstStyle/>
              <a:p>
                <a:endParaRPr lang="zh-CN" altLang="en-US">
                  <a:ea typeface="宋体" pitchFamily="2" charset="-122"/>
                </a:endParaRPr>
              </a:p>
            </p:txBody>
          </p:sp>
          <p:sp>
            <p:nvSpPr>
              <p:cNvPr id="45564" name="Freeform 81"/>
              <p:cNvSpPr>
                <a:spLocks/>
              </p:cNvSpPr>
              <p:nvPr/>
            </p:nvSpPr>
            <p:spPr bwMode="auto">
              <a:xfrm>
                <a:off x="710" y="2796"/>
                <a:ext cx="4284" cy="185"/>
              </a:xfrm>
              <a:custGeom>
                <a:avLst/>
                <a:gdLst>
                  <a:gd name="T0" fmla="*/ 2142 w 4284"/>
                  <a:gd name="T1" fmla="*/ 0 h 185"/>
                  <a:gd name="T2" fmla="*/ 0 w 4284"/>
                  <a:gd name="T3" fmla="*/ 92 h 185"/>
                  <a:gd name="T4" fmla="*/ 2142 w 4284"/>
                  <a:gd name="T5" fmla="*/ 185 h 185"/>
                  <a:gd name="T6" fmla="*/ 4284 w 4284"/>
                  <a:gd name="T7" fmla="*/ 92 h 185"/>
                  <a:gd name="T8" fmla="*/ 2142 w 4284"/>
                  <a:gd name="T9" fmla="*/ 0 h 185"/>
                  <a:gd name="T10" fmla="*/ 0 60000 65536"/>
                  <a:gd name="T11" fmla="*/ 0 60000 65536"/>
                  <a:gd name="T12" fmla="*/ 0 60000 65536"/>
                  <a:gd name="T13" fmla="*/ 0 60000 65536"/>
                  <a:gd name="T14" fmla="*/ 0 60000 65536"/>
                  <a:gd name="T15" fmla="*/ 0 w 4284"/>
                  <a:gd name="T16" fmla="*/ 0 h 185"/>
                  <a:gd name="T17" fmla="*/ 4284 w 4284"/>
                  <a:gd name="T18" fmla="*/ 185 h 185"/>
                </a:gdLst>
                <a:ahLst/>
                <a:cxnLst>
                  <a:cxn ang="T10">
                    <a:pos x="T0" y="T1"/>
                  </a:cxn>
                  <a:cxn ang="T11">
                    <a:pos x="T2" y="T3"/>
                  </a:cxn>
                  <a:cxn ang="T12">
                    <a:pos x="T4" y="T5"/>
                  </a:cxn>
                  <a:cxn ang="T13">
                    <a:pos x="T6" y="T7"/>
                  </a:cxn>
                  <a:cxn ang="T14">
                    <a:pos x="T8" y="T9"/>
                  </a:cxn>
                </a:cxnLst>
                <a:rect l="T15" t="T16" r="T17" b="T18"/>
                <a:pathLst>
                  <a:path w="4284" h="185">
                    <a:moveTo>
                      <a:pt x="2142" y="0"/>
                    </a:moveTo>
                    <a:cubicBezTo>
                      <a:pt x="959" y="0"/>
                      <a:pt x="0" y="42"/>
                      <a:pt x="0" y="92"/>
                    </a:cubicBezTo>
                    <a:cubicBezTo>
                      <a:pt x="0" y="144"/>
                      <a:pt x="959" y="185"/>
                      <a:pt x="2142" y="185"/>
                    </a:cubicBezTo>
                    <a:cubicBezTo>
                      <a:pt x="3325" y="185"/>
                      <a:pt x="4284" y="144"/>
                      <a:pt x="4284" y="92"/>
                    </a:cubicBezTo>
                    <a:cubicBezTo>
                      <a:pt x="4284" y="42"/>
                      <a:pt x="3325" y="0"/>
                      <a:pt x="2142" y="0"/>
                    </a:cubicBezTo>
                  </a:path>
                </a:pathLst>
              </a:custGeom>
              <a:noFill/>
              <a:ln w="15875" cap="rnd">
                <a:solidFill>
                  <a:srgbClr val="415677"/>
                </a:solidFill>
                <a:round/>
                <a:headEnd/>
                <a:tailEnd/>
              </a:ln>
            </p:spPr>
            <p:txBody>
              <a:bodyPr/>
              <a:lstStyle/>
              <a:p>
                <a:endParaRPr lang="zh-CN" altLang="en-US">
                  <a:ea typeface="宋体" pitchFamily="2" charset="-122"/>
                </a:endParaRPr>
              </a:p>
            </p:txBody>
          </p:sp>
        </p:grpSp>
      </p:grpSp>
      <p:sp>
        <p:nvSpPr>
          <p:cNvPr id="45077" name="Rectangle 84"/>
          <p:cNvSpPr>
            <a:spLocks noChangeArrowheads="1"/>
          </p:cNvSpPr>
          <p:nvPr/>
        </p:nvSpPr>
        <p:spPr bwMode="auto">
          <a:xfrm>
            <a:off x="3282950" y="4138613"/>
            <a:ext cx="2457450" cy="274637"/>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Interconnection Network</a:t>
            </a:r>
            <a:endParaRPr lang="en-US" altLang="zh-CN">
              <a:ea typeface="宋体" pitchFamily="2" charset="-122"/>
            </a:endParaRPr>
          </a:p>
        </p:txBody>
      </p:sp>
      <p:grpSp>
        <p:nvGrpSpPr>
          <p:cNvPr id="20" name="Group 89"/>
          <p:cNvGrpSpPr>
            <a:grpSpLocks/>
          </p:cNvGrpSpPr>
          <p:nvPr/>
        </p:nvGrpSpPr>
        <p:grpSpPr bwMode="auto">
          <a:xfrm>
            <a:off x="620713" y="2036763"/>
            <a:ext cx="2525712" cy="1749425"/>
            <a:chOff x="391" y="1475"/>
            <a:chExt cx="1591" cy="1102"/>
          </a:xfrm>
        </p:grpSpPr>
        <p:grpSp>
          <p:nvGrpSpPr>
            <p:cNvPr id="21" name="Group 87"/>
            <p:cNvGrpSpPr>
              <a:grpSpLocks/>
            </p:cNvGrpSpPr>
            <p:nvPr/>
          </p:nvGrpSpPr>
          <p:grpSpPr bwMode="auto">
            <a:xfrm>
              <a:off x="391" y="1475"/>
              <a:ext cx="1591" cy="1102"/>
              <a:chOff x="391" y="1475"/>
              <a:chExt cx="1591" cy="1102"/>
            </a:xfrm>
          </p:grpSpPr>
          <p:sp>
            <p:nvSpPr>
              <p:cNvPr id="45559" name="Rectangle 85"/>
              <p:cNvSpPr>
                <a:spLocks noChangeArrowheads="1"/>
              </p:cNvSpPr>
              <p:nvPr/>
            </p:nvSpPr>
            <p:spPr bwMode="auto">
              <a:xfrm>
                <a:off x="391" y="1475"/>
                <a:ext cx="1591" cy="1102"/>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560" name="Rectangle 86"/>
              <p:cNvSpPr>
                <a:spLocks noChangeArrowheads="1"/>
              </p:cNvSpPr>
              <p:nvPr/>
            </p:nvSpPr>
            <p:spPr bwMode="auto">
              <a:xfrm>
                <a:off x="391" y="1475"/>
                <a:ext cx="1591" cy="1102"/>
              </a:xfrm>
              <a:prstGeom prst="rect">
                <a:avLst/>
              </a:prstGeom>
              <a:noFill/>
              <a:ln w="23813" cap="rnd">
                <a:solidFill>
                  <a:srgbClr val="4C5677"/>
                </a:solidFill>
                <a:miter lim="800000"/>
                <a:headEnd/>
                <a:tailEnd/>
              </a:ln>
            </p:spPr>
            <p:txBody>
              <a:bodyPr/>
              <a:lstStyle/>
              <a:p>
                <a:endParaRPr lang="zh-CN" altLang="en-US">
                  <a:ea typeface="宋体" pitchFamily="2" charset="-122"/>
                </a:endParaRPr>
              </a:p>
            </p:txBody>
          </p:sp>
        </p:grpSp>
        <p:sp>
          <p:nvSpPr>
            <p:cNvPr id="45558" name="Rectangle 88"/>
            <p:cNvSpPr>
              <a:spLocks noChangeArrowheads="1"/>
            </p:cNvSpPr>
            <p:nvPr/>
          </p:nvSpPr>
          <p:spPr bwMode="auto">
            <a:xfrm>
              <a:off x="391" y="1475"/>
              <a:ext cx="1591" cy="1102"/>
            </a:xfrm>
            <a:prstGeom prst="rect">
              <a:avLst/>
            </a:prstGeom>
            <a:noFill/>
            <a:ln w="23813" cap="rnd">
              <a:solidFill>
                <a:srgbClr val="4C5677"/>
              </a:solidFill>
              <a:miter lim="800000"/>
              <a:headEnd/>
              <a:tailEnd/>
            </a:ln>
          </p:spPr>
          <p:txBody>
            <a:bodyPr/>
            <a:lstStyle/>
            <a:p>
              <a:endParaRPr lang="zh-CN" altLang="en-US">
                <a:ea typeface="宋体" pitchFamily="2" charset="-122"/>
              </a:endParaRPr>
            </a:p>
          </p:txBody>
        </p:sp>
      </p:grpSp>
      <p:grpSp>
        <p:nvGrpSpPr>
          <p:cNvPr id="22" name="Group 96"/>
          <p:cNvGrpSpPr>
            <a:grpSpLocks/>
          </p:cNvGrpSpPr>
          <p:nvPr/>
        </p:nvGrpSpPr>
        <p:grpSpPr bwMode="auto">
          <a:xfrm>
            <a:off x="792163" y="2089150"/>
            <a:ext cx="1362075" cy="684213"/>
            <a:chOff x="499" y="1508"/>
            <a:chExt cx="858" cy="431"/>
          </a:xfrm>
        </p:grpSpPr>
        <p:grpSp>
          <p:nvGrpSpPr>
            <p:cNvPr id="23" name="Group 92"/>
            <p:cNvGrpSpPr>
              <a:grpSpLocks/>
            </p:cNvGrpSpPr>
            <p:nvPr/>
          </p:nvGrpSpPr>
          <p:grpSpPr bwMode="auto">
            <a:xfrm>
              <a:off x="499" y="1508"/>
              <a:ext cx="858" cy="431"/>
              <a:chOff x="499" y="1508"/>
              <a:chExt cx="858" cy="431"/>
            </a:xfrm>
          </p:grpSpPr>
          <p:sp>
            <p:nvSpPr>
              <p:cNvPr id="45555" name="Freeform 90"/>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solidFill>
                <a:srgbClr val="0CCAB3"/>
              </a:solidFill>
              <a:ln w="0">
                <a:solidFill>
                  <a:srgbClr val="000000"/>
                </a:solidFill>
                <a:round/>
                <a:headEnd/>
                <a:tailEnd/>
              </a:ln>
            </p:spPr>
            <p:txBody>
              <a:bodyPr/>
              <a:lstStyle/>
              <a:p>
                <a:endParaRPr lang="zh-CN" altLang="en-US">
                  <a:ea typeface="宋体" pitchFamily="2" charset="-122"/>
                </a:endParaRPr>
              </a:p>
            </p:txBody>
          </p:sp>
          <p:sp>
            <p:nvSpPr>
              <p:cNvPr id="45556" name="Freeform 91"/>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noFill/>
              <a:ln w="1588" cap="rnd">
                <a:solidFill>
                  <a:srgbClr val="008080"/>
                </a:solidFill>
                <a:round/>
                <a:headEnd/>
                <a:tailEnd/>
              </a:ln>
            </p:spPr>
            <p:txBody>
              <a:bodyPr/>
              <a:lstStyle/>
              <a:p>
                <a:endParaRPr lang="zh-CN" altLang="en-US">
                  <a:ea typeface="宋体" pitchFamily="2" charset="-122"/>
                </a:endParaRPr>
              </a:p>
            </p:txBody>
          </p:sp>
        </p:grpSp>
        <p:grpSp>
          <p:nvGrpSpPr>
            <p:cNvPr id="24" name="Group 95"/>
            <p:cNvGrpSpPr>
              <a:grpSpLocks/>
            </p:cNvGrpSpPr>
            <p:nvPr/>
          </p:nvGrpSpPr>
          <p:grpSpPr bwMode="auto">
            <a:xfrm>
              <a:off x="499" y="1508"/>
              <a:ext cx="858" cy="431"/>
              <a:chOff x="499" y="1508"/>
              <a:chExt cx="858" cy="431"/>
            </a:xfrm>
          </p:grpSpPr>
          <p:sp>
            <p:nvSpPr>
              <p:cNvPr id="45553" name="Freeform 93"/>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solidFill>
                <a:srgbClr val="0CCAB3"/>
              </a:solidFill>
              <a:ln w="0">
                <a:solidFill>
                  <a:srgbClr val="000000"/>
                </a:solidFill>
                <a:round/>
                <a:headEnd/>
                <a:tailEnd/>
              </a:ln>
            </p:spPr>
            <p:txBody>
              <a:bodyPr/>
              <a:lstStyle/>
              <a:p>
                <a:endParaRPr lang="zh-CN" altLang="en-US">
                  <a:ea typeface="宋体" pitchFamily="2" charset="-122"/>
                </a:endParaRPr>
              </a:p>
            </p:txBody>
          </p:sp>
          <p:sp>
            <p:nvSpPr>
              <p:cNvPr id="45554" name="Freeform 94"/>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noFill/>
              <a:ln w="15875" cap="rnd">
                <a:solidFill>
                  <a:srgbClr val="008080"/>
                </a:solidFill>
                <a:round/>
                <a:headEnd/>
                <a:tailEnd/>
              </a:ln>
            </p:spPr>
            <p:txBody>
              <a:bodyPr/>
              <a:lstStyle/>
              <a:p>
                <a:endParaRPr lang="zh-CN" altLang="en-US">
                  <a:ea typeface="宋体" pitchFamily="2" charset="-122"/>
                </a:endParaRPr>
              </a:p>
            </p:txBody>
          </p:sp>
        </p:grpSp>
      </p:grpSp>
      <p:sp>
        <p:nvSpPr>
          <p:cNvPr id="45080" name="Rectangle 97"/>
          <p:cNvSpPr>
            <a:spLocks noChangeArrowheads="1"/>
          </p:cNvSpPr>
          <p:nvPr/>
        </p:nvSpPr>
        <p:spPr bwMode="auto">
          <a:xfrm>
            <a:off x="973138" y="2171700"/>
            <a:ext cx="1009650" cy="274638"/>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Processor </a:t>
            </a:r>
            <a:endParaRPr lang="en-US" altLang="zh-CN">
              <a:ea typeface="宋体" pitchFamily="2" charset="-122"/>
            </a:endParaRPr>
          </a:p>
        </p:txBody>
      </p:sp>
      <p:sp>
        <p:nvSpPr>
          <p:cNvPr id="45081" name="Rectangle 98"/>
          <p:cNvSpPr>
            <a:spLocks noChangeArrowheads="1"/>
          </p:cNvSpPr>
          <p:nvPr/>
        </p:nvSpPr>
        <p:spPr bwMode="auto">
          <a:xfrm>
            <a:off x="1239838" y="2449513"/>
            <a:ext cx="482600" cy="274637"/>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Core</a:t>
            </a:r>
            <a:endParaRPr lang="en-US" altLang="zh-CN">
              <a:ea typeface="宋体" pitchFamily="2" charset="-122"/>
            </a:endParaRPr>
          </a:p>
        </p:txBody>
      </p:sp>
      <p:grpSp>
        <p:nvGrpSpPr>
          <p:cNvPr id="25" name="Group 105"/>
          <p:cNvGrpSpPr>
            <a:grpSpLocks/>
          </p:cNvGrpSpPr>
          <p:nvPr/>
        </p:nvGrpSpPr>
        <p:grpSpPr bwMode="auto">
          <a:xfrm>
            <a:off x="982663" y="3095625"/>
            <a:ext cx="971550" cy="388938"/>
            <a:chOff x="619" y="2142"/>
            <a:chExt cx="612" cy="245"/>
          </a:xfrm>
        </p:grpSpPr>
        <p:grpSp>
          <p:nvGrpSpPr>
            <p:cNvPr id="26" name="Group 101"/>
            <p:cNvGrpSpPr>
              <a:grpSpLocks/>
            </p:cNvGrpSpPr>
            <p:nvPr/>
          </p:nvGrpSpPr>
          <p:grpSpPr bwMode="auto">
            <a:xfrm>
              <a:off x="619" y="2142"/>
              <a:ext cx="612" cy="245"/>
              <a:chOff x="619" y="2142"/>
              <a:chExt cx="612" cy="245"/>
            </a:xfrm>
          </p:grpSpPr>
          <p:sp>
            <p:nvSpPr>
              <p:cNvPr id="45549" name="Rectangle 99"/>
              <p:cNvSpPr>
                <a:spLocks noChangeArrowheads="1"/>
              </p:cNvSpPr>
              <p:nvPr/>
            </p:nvSpPr>
            <p:spPr bwMode="auto">
              <a:xfrm>
                <a:off x="619" y="2142"/>
                <a:ext cx="612" cy="245"/>
              </a:xfrm>
              <a:prstGeom prst="rect">
                <a:avLst/>
              </a:prstGeom>
              <a:solidFill>
                <a:srgbClr val="FFCC66"/>
              </a:solidFill>
              <a:ln w="9525">
                <a:noFill/>
                <a:miter lim="800000"/>
                <a:headEnd/>
                <a:tailEnd/>
              </a:ln>
            </p:spPr>
            <p:txBody>
              <a:bodyPr/>
              <a:lstStyle/>
              <a:p>
                <a:endParaRPr lang="zh-CN" altLang="en-US">
                  <a:ea typeface="宋体" pitchFamily="2" charset="-122"/>
                </a:endParaRPr>
              </a:p>
            </p:txBody>
          </p:sp>
          <p:sp>
            <p:nvSpPr>
              <p:cNvPr id="45550" name="Rectangle 100"/>
              <p:cNvSpPr>
                <a:spLocks noChangeArrowheads="1"/>
              </p:cNvSpPr>
              <p:nvPr/>
            </p:nvSpPr>
            <p:spPr bwMode="auto">
              <a:xfrm>
                <a:off x="619" y="2142"/>
                <a:ext cx="612" cy="245"/>
              </a:xfrm>
              <a:prstGeom prst="rect">
                <a:avLst/>
              </a:prstGeom>
              <a:noFill/>
              <a:ln w="11113" cap="rnd">
                <a:solidFill>
                  <a:srgbClr val="CC6600"/>
                </a:solidFill>
                <a:miter lim="800000"/>
                <a:headEnd/>
                <a:tailEnd/>
              </a:ln>
            </p:spPr>
            <p:txBody>
              <a:bodyPr/>
              <a:lstStyle/>
              <a:p>
                <a:endParaRPr lang="zh-CN" altLang="en-US">
                  <a:ea typeface="宋体" pitchFamily="2" charset="-122"/>
                </a:endParaRPr>
              </a:p>
            </p:txBody>
          </p:sp>
        </p:grpSp>
        <p:grpSp>
          <p:nvGrpSpPr>
            <p:cNvPr id="27" name="Group 104"/>
            <p:cNvGrpSpPr>
              <a:grpSpLocks/>
            </p:cNvGrpSpPr>
            <p:nvPr/>
          </p:nvGrpSpPr>
          <p:grpSpPr bwMode="auto">
            <a:xfrm>
              <a:off x="619" y="2142"/>
              <a:ext cx="612" cy="245"/>
              <a:chOff x="619" y="2142"/>
              <a:chExt cx="612" cy="245"/>
            </a:xfrm>
          </p:grpSpPr>
          <p:sp>
            <p:nvSpPr>
              <p:cNvPr id="45547" name="Rectangle 102"/>
              <p:cNvSpPr>
                <a:spLocks noChangeArrowheads="1"/>
              </p:cNvSpPr>
              <p:nvPr/>
            </p:nvSpPr>
            <p:spPr bwMode="auto">
              <a:xfrm>
                <a:off x="619" y="2142"/>
                <a:ext cx="612" cy="245"/>
              </a:xfrm>
              <a:prstGeom prst="rect">
                <a:avLst/>
              </a:prstGeom>
              <a:solidFill>
                <a:srgbClr val="FFCC66"/>
              </a:solidFill>
              <a:ln w="9525">
                <a:noFill/>
                <a:miter lim="800000"/>
                <a:headEnd/>
                <a:tailEnd/>
              </a:ln>
            </p:spPr>
            <p:txBody>
              <a:bodyPr/>
              <a:lstStyle/>
              <a:p>
                <a:endParaRPr lang="zh-CN" altLang="en-US">
                  <a:ea typeface="宋体" pitchFamily="2" charset="-122"/>
                </a:endParaRPr>
              </a:p>
            </p:txBody>
          </p:sp>
          <p:sp>
            <p:nvSpPr>
              <p:cNvPr id="45548" name="Rectangle 103"/>
              <p:cNvSpPr>
                <a:spLocks noChangeArrowheads="1"/>
              </p:cNvSpPr>
              <p:nvPr/>
            </p:nvSpPr>
            <p:spPr bwMode="auto">
              <a:xfrm>
                <a:off x="619" y="2142"/>
                <a:ext cx="612" cy="245"/>
              </a:xfrm>
              <a:prstGeom prst="rect">
                <a:avLst/>
              </a:prstGeom>
              <a:noFill/>
              <a:ln w="15875" cap="rnd">
                <a:solidFill>
                  <a:srgbClr val="CC6600"/>
                </a:solidFill>
                <a:miter lim="800000"/>
                <a:headEnd/>
                <a:tailEnd/>
              </a:ln>
            </p:spPr>
            <p:txBody>
              <a:bodyPr/>
              <a:lstStyle/>
              <a:p>
                <a:endParaRPr lang="zh-CN" altLang="en-US">
                  <a:ea typeface="宋体" pitchFamily="2" charset="-122"/>
                </a:endParaRPr>
              </a:p>
            </p:txBody>
          </p:sp>
        </p:grpSp>
      </p:grpSp>
      <p:sp>
        <p:nvSpPr>
          <p:cNvPr id="45083" name="Rectangle 106"/>
          <p:cNvSpPr>
            <a:spLocks noChangeArrowheads="1"/>
          </p:cNvSpPr>
          <p:nvPr/>
        </p:nvSpPr>
        <p:spPr bwMode="auto">
          <a:xfrm>
            <a:off x="1041400" y="3152775"/>
            <a:ext cx="881063" cy="258763"/>
          </a:xfrm>
          <a:prstGeom prst="rect">
            <a:avLst/>
          </a:prstGeom>
          <a:noFill/>
          <a:ln w="9525">
            <a:noFill/>
            <a:miter lim="800000"/>
            <a:headEnd/>
            <a:tailEnd/>
          </a:ln>
        </p:spPr>
        <p:txBody>
          <a:bodyPr wrap="none" lIns="0" tIns="0" rIns="0" bIns="0">
            <a:spAutoFit/>
          </a:bodyPr>
          <a:lstStyle/>
          <a:p>
            <a:r>
              <a:rPr lang="en-US" altLang="zh-CN" sz="1700" b="1">
                <a:solidFill>
                  <a:srgbClr val="3A4264"/>
                </a:solidFill>
                <a:latin typeface="Times New Roman" pitchFamily="18" charset="0"/>
                <a:ea typeface="宋体" pitchFamily="2" charset="-122"/>
              </a:rPr>
              <a:t>L1 Cache</a:t>
            </a:r>
            <a:endParaRPr lang="en-US" altLang="zh-CN">
              <a:ea typeface="宋体" pitchFamily="2" charset="-122"/>
            </a:endParaRPr>
          </a:p>
        </p:txBody>
      </p:sp>
      <p:grpSp>
        <p:nvGrpSpPr>
          <p:cNvPr id="28" name="Group 109"/>
          <p:cNvGrpSpPr>
            <a:grpSpLocks/>
          </p:cNvGrpSpPr>
          <p:nvPr/>
        </p:nvGrpSpPr>
        <p:grpSpPr bwMode="auto">
          <a:xfrm>
            <a:off x="1427163" y="2786063"/>
            <a:ext cx="84137" cy="293687"/>
            <a:chOff x="899" y="1947"/>
            <a:chExt cx="53" cy="185"/>
          </a:xfrm>
        </p:grpSpPr>
        <p:sp>
          <p:nvSpPr>
            <p:cNvPr id="45543" name="Freeform 107"/>
            <p:cNvSpPr>
              <a:spLocks noEditPoints="1"/>
            </p:cNvSpPr>
            <p:nvPr/>
          </p:nvSpPr>
          <p:spPr bwMode="auto">
            <a:xfrm>
              <a:off x="899" y="1947"/>
              <a:ext cx="53" cy="185"/>
            </a:xfrm>
            <a:custGeom>
              <a:avLst/>
              <a:gdLst>
                <a:gd name="T0" fmla="*/ 0 w 767"/>
                <a:gd name="T1" fmla="*/ 0 h 2717"/>
                <a:gd name="T2" fmla="*/ 0 w 767"/>
                <a:gd name="T3" fmla="*/ 0 h 2717"/>
                <a:gd name="T4" fmla="*/ 0 w 767"/>
                <a:gd name="T5" fmla="*/ 0 h 2717"/>
                <a:gd name="T6" fmla="*/ 0 w 767"/>
                <a:gd name="T7" fmla="*/ 0 h 2717"/>
                <a:gd name="T8" fmla="*/ 0 w 767"/>
                <a:gd name="T9" fmla="*/ 0 h 2717"/>
                <a:gd name="T10" fmla="*/ 0 w 767"/>
                <a:gd name="T11" fmla="*/ 0 h 2717"/>
                <a:gd name="T12" fmla="*/ 0 w 767"/>
                <a:gd name="T13" fmla="*/ 0 h 2717"/>
                <a:gd name="T14" fmla="*/ 0 w 767"/>
                <a:gd name="T15" fmla="*/ 0 h 2717"/>
                <a:gd name="T16" fmla="*/ 0 w 767"/>
                <a:gd name="T17" fmla="*/ 0 h 2717"/>
                <a:gd name="T18" fmla="*/ 0 w 767"/>
                <a:gd name="T19" fmla="*/ 0 h 2717"/>
                <a:gd name="T20" fmla="*/ 0 w 767"/>
                <a:gd name="T21" fmla="*/ 0 h 2717"/>
                <a:gd name="T22" fmla="*/ 0 w 767"/>
                <a:gd name="T23" fmla="*/ 0 h 2717"/>
                <a:gd name="T24" fmla="*/ 0 w 767"/>
                <a:gd name="T25" fmla="*/ 0 h 2717"/>
                <a:gd name="T26" fmla="*/ 0 w 767"/>
                <a:gd name="T27" fmla="*/ 0 h 2717"/>
                <a:gd name="T28" fmla="*/ 0 w 767"/>
                <a:gd name="T29" fmla="*/ 0 h 27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7"/>
                <a:gd name="T46" fmla="*/ 0 h 2717"/>
                <a:gd name="T47" fmla="*/ 767 w 767"/>
                <a:gd name="T48" fmla="*/ 2717 h 27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7" h="2717">
                  <a:moveTo>
                    <a:pt x="479" y="577"/>
                  </a:moveTo>
                  <a:lnTo>
                    <a:pt x="479" y="2140"/>
                  </a:lnTo>
                  <a:cubicBezTo>
                    <a:pt x="479" y="2195"/>
                    <a:pt x="439" y="2236"/>
                    <a:pt x="384" y="2236"/>
                  </a:cubicBezTo>
                  <a:cubicBezTo>
                    <a:pt x="332" y="2236"/>
                    <a:pt x="289" y="2195"/>
                    <a:pt x="289" y="2140"/>
                  </a:cubicBezTo>
                  <a:lnTo>
                    <a:pt x="289" y="577"/>
                  </a:lnTo>
                  <a:cubicBezTo>
                    <a:pt x="289" y="525"/>
                    <a:pt x="332" y="482"/>
                    <a:pt x="384" y="482"/>
                  </a:cubicBezTo>
                  <a:cubicBezTo>
                    <a:pt x="439" y="482"/>
                    <a:pt x="479" y="525"/>
                    <a:pt x="479" y="577"/>
                  </a:cubicBezTo>
                  <a:close/>
                  <a:moveTo>
                    <a:pt x="0" y="770"/>
                  </a:moveTo>
                  <a:lnTo>
                    <a:pt x="384" y="0"/>
                  </a:lnTo>
                  <a:lnTo>
                    <a:pt x="767" y="770"/>
                  </a:lnTo>
                  <a:lnTo>
                    <a:pt x="0" y="770"/>
                  </a:lnTo>
                  <a:close/>
                  <a:moveTo>
                    <a:pt x="767" y="1947"/>
                  </a:moveTo>
                  <a:lnTo>
                    <a:pt x="384" y="2717"/>
                  </a:lnTo>
                  <a:lnTo>
                    <a:pt x="0" y="1947"/>
                  </a:lnTo>
                  <a:lnTo>
                    <a:pt x="767" y="1947"/>
                  </a:lnTo>
                  <a:close/>
                </a:path>
              </a:pathLst>
            </a:custGeom>
            <a:solidFill>
              <a:srgbClr val="415677"/>
            </a:solidFill>
            <a:ln w="0">
              <a:solidFill>
                <a:srgbClr val="000000"/>
              </a:solidFill>
              <a:round/>
              <a:headEnd/>
              <a:tailEnd/>
            </a:ln>
          </p:spPr>
          <p:txBody>
            <a:bodyPr/>
            <a:lstStyle/>
            <a:p>
              <a:endParaRPr lang="zh-CN" altLang="en-US">
                <a:ea typeface="宋体" pitchFamily="2" charset="-122"/>
              </a:endParaRPr>
            </a:p>
          </p:txBody>
        </p:sp>
        <p:sp>
          <p:nvSpPr>
            <p:cNvPr id="45544" name="Freeform 108"/>
            <p:cNvSpPr>
              <a:spLocks noEditPoints="1"/>
            </p:cNvSpPr>
            <p:nvPr/>
          </p:nvSpPr>
          <p:spPr bwMode="auto">
            <a:xfrm>
              <a:off x="899" y="1947"/>
              <a:ext cx="53" cy="185"/>
            </a:xfrm>
            <a:custGeom>
              <a:avLst/>
              <a:gdLst>
                <a:gd name="T0" fmla="*/ 0 w 767"/>
                <a:gd name="T1" fmla="*/ 0 h 2717"/>
                <a:gd name="T2" fmla="*/ 0 w 767"/>
                <a:gd name="T3" fmla="*/ 0 h 2717"/>
                <a:gd name="T4" fmla="*/ 0 w 767"/>
                <a:gd name="T5" fmla="*/ 0 h 2717"/>
                <a:gd name="T6" fmla="*/ 0 w 767"/>
                <a:gd name="T7" fmla="*/ 0 h 2717"/>
                <a:gd name="T8" fmla="*/ 0 w 767"/>
                <a:gd name="T9" fmla="*/ 0 h 2717"/>
                <a:gd name="T10" fmla="*/ 0 w 767"/>
                <a:gd name="T11" fmla="*/ 0 h 2717"/>
                <a:gd name="T12" fmla="*/ 0 w 767"/>
                <a:gd name="T13" fmla="*/ 0 h 2717"/>
                <a:gd name="T14" fmla="*/ 0 w 767"/>
                <a:gd name="T15" fmla="*/ 0 h 2717"/>
                <a:gd name="T16" fmla="*/ 0 w 767"/>
                <a:gd name="T17" fmla="*/ 0 h 2717"/>
                <a:gd name="T18" fmla="*/ 0 w 767"/>
                <a:gd name="T19" fmla="*/ 0 h 2717"/>
                <a:gd name="T20" fmla="*/ 0 w 767"/>
                <a:gd name="T21" fmla="*/ 0 h 2717"/>
                <a:gd name="T22" fmla="*/ 0 w 767"/>
                <a:gd name="T23" fmla="*/ 0 h 2717"/>
                <a:gd name="T24" fmla="*/ 0 w 767"/>
                <a:gd name="T25" fmla="*/ 0 h 2717"/>
                <a:gd name="T26" fmla="*/ 0 w 767"/>
                <a:gd name="T27" fmla="*/ 0 h 2717"/>
                <a:gd name="T28" fmla="*/ 0 w 767"/>
                <a:gd name="T29" fmla="*/ 0 h 27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7"/>
                <a:gd name="T46" fmla="*/ 0 h 2717"/>
                <a:gd name="T47" fmla="*/ 767 w 767"/>
                <a:gd name="T48" fmla="*/ 2717 h 27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7" h="2717">
                  <a:moveTo>
                    <a:pt x="479" y="577"/>
                  </a:moveTo>
                  <a:lnTo>
                    <a:pt x="479" y="2140"/>
                  </a:lnTo>
                  <a:cubicBezTo>
                    <a:pt x="479" y="2195"/>
                    <a:pt x="439" y="2236"/>
                    <a:pt x="384" y="2236"/>
                  </a:cubicBezTo>
                  <a:cubicBezTo>
                    <a:pt x="332" y="2236"/>
                    <a:pt x="289" y="2195"/>
                    <a:pt x="289" y="2140"/>
                  </a:cubicBezTo>
                  <a:lnTo>
                    <a:pt x="289" y="577"/>
                  </a:lnTo>
                  <a:cubicBezTo>
                    <a:pt x="289" y="525"/>
                    <a:pt x="332" y="482"/>
                    <a:pt x="384" y="482"/>
                  </a:cubicBezTo>
                  <a:cubicBezTo>
                    <a:pt x="439" y="482"/>
                    <a:pt x="479" y="525"/>
                    <a:pt x="479" y="577"/>
                  </a:cubicBezTo>
                  <a:close/>
                  <a:moveTo>
                    <a:pt x="0" y="770"/>
                  </a:moveTo>
                  <a:lnTo>
                    <a:pt x="384" y="0"/>
                  </a:lnTo>
                  <a:lnTo>
                    <a:pt x="767" y="770"/>
                  </a:lnTo>
                  <a:lnTo>
                    <a:pt x="0" y="770"/>
                  </a:lnTo>
                  <a:close/>
                  <a:moveTo>
                    <a:pt x="767" y="1947"/>
                  </a:moveTo>
                  <a:lnTo>
                    <a:pt x="384" y="2717"/>
                  </a:lnTo>
                  <a:lnTo>
                    <a:pt x="0" y="1947"/>
                  </a:lnTo>
                  <a:lnTo>
                    <a:pt x="767" y="1947"/>
                  </a:lnTo>
                  <a:close/>
                </a:path>
              </a:pathLst>
            </a:custGeom>
            <a:noFill/>
            <a:ln w="4763" cap="rnd">
              <a:solidFill>
                <a:srgbClr val="415677"/>
              </a:solidFill>
              <a:round/>
              <a:headEnd/>
              <a:tailEnd/>
            </a:ln>
          </p:spPr>
          <p:txBody>
            <a:bodyPr/>
            <a:lstStyle/>
            <a:p>
              <a:endParaRPr lang="zh-CN" altLang="en-US">
                <a:ea typeface="宋体" pitchFamily="2" charset="-122"/>
              </a:endParaRPr>
            </a:p>
          </p:txBody>
        </p:sp>
      </p:grpSp>
      <p:grpSp>
        <p:nvGrpSpPr>
          <p:cNvPr id="29" name="Group 116"/>
          <p:cNvGrpSpPr>
            <a:grpSpLocks/>
          </p:cNvGrpSpPr>
          <p:nvPr/>
        </p:nvGrpSpPr>
        <p:grpSpPr bwMode="auto">
          <a:xfrm>
            <a:off x="782638" y="3481388"/>
            <a:ext cx="1393825" cy="261937"/>
            <a:chOff x="493" y="2385"/>
            <a:chExt cx="878" cy="165"/>
          </a:xfrm>
        </p:grpSpPr>
        <p:grpSp>
          <p:nvGrpSpPr>
            <p:cNvPr id="30" name="Group 112"/>
            <p:cNvGrpSpPr>
              <a:grpSpLocks/>
            </p:cNvGrpSpPr>
            <p:nvPr/>
          </p:nvGrpSpPr>
          <p:grpSpPr bwMode="auto">
            <a:xfrm>
              <a:off x="493" y="2385"/>
              <a:ext cx="878" cy="165"/>
              <a:chOff x="493" y="2385"/>
              <a:chExt cx="878" cy="165"/>
            </a:xfrm>
          </p:grpSpPr>
          <p:sp>
            <p:nvSpPr>
              <p:cNvPr id="45541" name="Freeform 110"/>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solidFill>
                <a:srgbClr val="FFFF99"/>
              </a:solidFill>
              <a:ln w="0">
                <a:solidFill>
                  <a:srgbClr val="000000"/>
                </a:solidFill>
                <a:round/>
                <a:headEnd/>
                <a:tailEnd/>
              </a:ln>
            </p:spPr>
            <p:txBody>
              <a:bodyPr/>
              <a:lstStyle/>
              <a:p>
                <a:endParaRPr lang="zh-CN" altLang="en-US">
                  <a:ea typeface="宋体" pitchFamily="2" charset="-122"/>
                </a:endParaRPr>
              </a:p>
            </p:txBody>
          </p:sp>
          <p:sp>
            <p:nvSpPr>
              <p:cNvPr id="45542" name="Freeform 111"/>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noFill/>
              <a:ln w="1588" cap="rnd">
                <a:solidFill>
                  <a:srgbClr val="CC6600"/>
                </a:solidFill>
                <a:round/>
                <a:headEnd/>
                <a:tailEnd/>
              </a:ln>
            </p:spPr>
            <p:txBody>
              <a:bodyPr/>
              <a:lstStyle/>
              <a:p>
                <a:endParaRPr lang="zh-CN" altLang="en-US">
                  <a:ea typeface="宋体" pitchFamily="2" charset="-122"/>
                </a:endParaRPr>
              </a:p>
            </p:txBody>
          </p:sp>
        </p:grpSp>
        <p:grpSp>
          <p:nvGrpSpPr>
            <p:cNvPr id="31" name="Group 115"/>
            <p:cNvGrpSpPr>
              <a:grpSpLocks/>
            </p:cNvGrpSpPr>
            <p:nvPr/>
          </p:nvGrpSpPr>
          <p:grpSpPr bwMode="auto">
            <a:xfrm>
              <a:off x="493" y="2385"/>
              <a:ext cx="878" cy="165"/>
              <a:chOff x="493" y="2385"/>
              <a:chExt cx="878" cy="165"/>
            </a:xfrm>
          </p:grpSpPr>
          <p:sp>
            <p:nvSpPr>
              <p:cNvPr id="45539" name="Freeform 113"/>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solidFill>
                <a:srgbClr val="FFFF99"/>
              </a:solidFill>
              <a:ln w="0">
                <a:solidFill>
                  <a:srgbClr val="000000"/>
                </a:solidFill>
                <a:round/>
                <a:headEnd/>
                <a:tailEnd/>
              </a:ln>
            </p:spPr>
            <p:txBody>
              <a:bodyPr/>
              <a:lstStyle/>
              <a:p>
                <a:endParaRPr lang="zh-CN" altLang="en-US">
                  <a:ea typeface="宋体" pitchFamily="2" charset="-122"/>
                </a:endParaRPr>
              </a:p>
            </p:txBody>
          </p:sp>
          <p:sp>
            <p:nvSpPr>
              <p:cNvPr id="45540" name="Freeform 114"/>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noFill/>
              <a:ln w="15875" cap="rnd">
                <a:solidFill>
                  <a:srgbClr val="CC6600"/>
                </a:solidFill>
                <a:round/>
                <a:headEnd/>
                <a:tailEnd/>
              </a:ln>
            </p:spPr>
            <p:txBody>
              <a:bodyPr/>
              <a:lstStyle/>
              <a:p>
                <a:endParaRPr lang="zh-CN" altLang="en-US">
                  <a:ea typeface="宋体" pitchFamily="2" charset="-122"/>
                </a:endParaRPr>
              </a:p>
            </p:txBody>
          </p:sp>
        </p:grpSp>
      </p:grpSp>
      <p:sp>
        <p:nvSpPr>
          <p:cNvPr id="45086" name="Rectangle 117"/>
          <p:cNvSpPr>
            <a:spLocks noChangeArrowheads="1"/>
          </p:cNvSpPr>
          <p:nvPr/>
        </p:nvSpPr>
        <p:spPr bwMode="auto">
          <a:xfrm>
            <a:off x="815975" y="3508375"/>
            <a:ext cx="1339850" cy="244475"/>
          </a:xfrm>
          <a:prstGeom prst="rect">
            <a:avLst/>
          </a:prstGeom>
          <a:noFill/>
          <a:ln w="9525">
            <a:noFill/>
            <a:miter lim="800000"/>
            <a:headEnd/>
            <a:tailEnd/>
          </a:ln>
        </p:spPr>
        <p:txBody>
          <a:bodyPr wrap="none" lIns="0" tIns="0" rIns="0" bIns="0">
            <a:spAutoFit/>
          </a:bodyPr>
          <a:lstStyle/>
          <a:p>
            <a:r>
              <a:rPr lang="en-US" altLang="zh-CN" sz="1600" b="1">
                <a:solidFill>
                  <a:srgbClr val="3A4264"/>
                </a:solidFill>
                <a:latin typeface="Arial Narrow" pitchFamily="34" charset="0"/>
                <a:ea typeface="宋体" pitchFamily="2" charset="-122"/>
              </a:rPr>
              <a:t>Cache Controller</a:t>
            </a:r>
            <a:endParaRPr lang="en-US" altLang="zh-CN">
              <a:ea typeface="宋体" pitchFamily="2" charset="-122"/>
            </a:endParaRPr>
          </a:p>
        </p:txBody>
      </p:sp>
      <p:grpSp>
        <p:nvGrpSpPr>
          <p:cNvPr id="45056" name="Group 138"/>
          <p:cNvGrpSpPr>
            <a:grpSpLocks/>
          </p:cNvGrpSpPr>
          <p:nvPr/>
        </p:nvGrpSpPr>
        <p:grpSpPr bwMode="auto">
          <a:xfrm>
            <a:off x="4502150" y="4414838"/>
            <a:ext cx="82550" cy="293687"/>
            <a:chOff x="2836" y="2973"/>
            <a:chExt cx="52" cy="185"/>
          </a:xfrm>
        </p:grpSpPr>
        <p:sp>
          <p:nvSpPr>
            <p:cNvPr id="45535" name="Freeform 136"/>
            <p:cNvSpPr>
              <a:spLocks noEditPoints="1"/>
            </p:cNvSpPr>
            <p:nvPr/>
          </p:nvSpPr>
          <p:spPr bwMode="auto">
            <a:xfrm>
              <a:off x="2836" y="2973"/>
              <a:ext cx="52" cy="185"/>
            </a:xfrm>
            <a:custGeom>
              <a:avLst/>
              <a:gdLst>
                <a:gd name="T0" fmla="*/ 0 w 383"/>
                <a:gd name="T1" fmla="*/ 0 h 1358"/>
                <a:gd name="T2" fmla="*/ 0 w 383"/>
                <a:gd name="T3" fmla="*/ 0 h 1358"/>
                <a:gd name="T4" fmla="*/ 0 w 383"/>
                <a:gd name="T5" fmla="*/ 0 h 1358"/>
                <a:gd name="T6" fmla="*/ 0 w 383"/>
                <a:gd name="T7" fmla="*/ 0 h 1358"/>
                <a:gd name="T8" fmla="*/ 0 w 383"/>
                <a:gd name="T9" fmla="*/ 0 h 1358"/>
                <a:gd name="T10" fmla="*/ 0 w 383"/>
                <a:gd name="T11" fmla="*/ 0 h 1358"/>
                <a:gd name="T12" fmla="*/ 0 w 383"/>
                <a:gd name="T13" fmla="*/ 0 h 1358"/>
                <a:gd name="T14" fmla="*/ 0 w 383"/>
                <a:gd name="T15" fmla="*/ 0 h 1358"/>
                <a:gd name="T16" fmla="*/ 0 w 383"/>
                <a:gd name="T17" fmla="*/ 0 h 1358"/>
                <a:gd name="T18" fmla="*/ 0 w 383"/>
                <a:gd name="T19" fmla="*/ 0 h 1358"/>
                <a:gd name="T20" fmla="*/ 0 w 383"/>
                <a:gd name="T21" fmla="*/ 0 h 1358"/>
                <a:gd name="T22" fmla="*/ 0 w 383"/>
                <a:gd name="T23" fmla="*/ 0 h 1358"/>
                <a:gd name="T24" fmla="*/ 0 w 383"/>
                <a:gd name="T25" fmla="*/ 0 h 1358"/>
                <a:gd name="T26" fmla="*/ 0 w 383"/>
                <a:gd name="T27" fmla="*/ 0 h 1358"/>
                <a:gd name="T28" fmla="*/ 0 w 383"/>
                <a:gd name="T29" fmla="*/ 0 h 13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1358"/>
                <a:gd name="T47" fmla="*/ 383 w 383"/>
                <a:gd name="T48" fmla="*/ 1358 h 13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1358">
                  <a:moveTo>
                    <a:pt x="240" y="288"/>
                  </a:moveTo>
                  <a:lnTo>
                    <a:pt x="240" y="1070"/>
                  </a:lnTo>
                  <a:cubicBezTo>
                    <a:pt x="240" y="1097"/>
                    <a:pt x="218" y="1117"/>
                    <a:pt x="191" y="1117"/>
                  </a:cubicBezTo>
                  <a:cubicBezTo>
                    <a:pt x="165" y="1117"/>
                    <a:pt x="144" y="1097"/>
                    <a:pt x="144" y="1070"/>
                  </a:cubicBezTo>
                  <a:lnTo>
                    <a:pt x="144" y="288"/>
                  </a:lnTo>
                  <a:cubicBezTo>
                    <a:pt x="144" y="262"/>
                    <a:pt x="165" y="241"/>
                    <a:pt x="191" y="241"/>
                  </a:cubicBezTo>
                  <a:cubicBezTo>
                    <a:pt x="218" y="241"/>
                    <a:pt x="240" y="262"/>
                    <a:pt x="240" y="288"/>
                  </a:cubicBezTo>
                  <a:close/>
                  <a:moveTo>
                    <a:pt x="0" y="385"/>
                  </a:moveTo>
                  <a:lnTo>
                    <a:pt x="191" y="0"/>
                  </a:lnTo>
                  <a:lnTo>
                    <a:pt x="383" y="385"/>
                  </a:lnTo>
                  <a:lnTo>
                    <a:pt x="0" y="385"/>
                  </a:lnTo>
                  <a:close/>
                  <a:moveTo>
                    <a:pt x="383" y="973"/>
                  </a:moveTo>
                  <a:lnTo>
                    <a:pt x="191" y="1358"/>
                  </a:lnTo>
                  <a:lnTo>
                    <a:pt x="0" y="973"/>
                  </a:lnTo>
                  <a:lnTo>
                    <a:pt x="383" y="973"/>
                  </a:lnTo>
                  <a:close/>
                </a:path>
              </a:pathLst>
            </a:custGeom>
            <a:solidFill>
              <a:srgbClr val="415677"/>
            </a:solidFill>
            <a:ln w="0">
              <a:solidFill>
                <a:srgbClr val="000000"/>
              </a:solidFill>
              <a:round/>
              <a:headEnd/>
              <a:tailEnd/>
            </a:ln>
          </p:spPr>
          <p:txBody>
            <a:bodyPr/>
            <a:lstStyle/>
            <a:p>
              <a:endParaRPr lang="zh-CN" altLang="en-US">
                <a:ea typeface="宋体" pitchFamily="2" charset="-122"/>
              </a:endParaRPr>
            </a:p>
          </p:txBody>
        </p:sp>
        <p:sp>
          <p:nvSpPr>
            <p:cNvPr id="45536" name="Freeform 137"/>
            <p:cNvSpPr>
              <a:spLocks noEditPoints="1"/>
            </p:cNvSpPr>
            <p:nvPr/>
          </p:nvSpPr>
          <p:spPr bwMode="auto">
            <a:xfrm>
              <a:off x="2836" y="2973"/>
              <a:ext cx="52" cy="185"/>
            </a:xfrm>
            <a:custGeom>
              <a:avLst/>
              <a:gdLst>
                <a:gd name="T0" fmla="*/ 0 w 383"/>
                <a:gd name="T1" fmla="*/ 0 h 1358"/>
                <a:gd name="T2" fmla="*/ 0 w 383"/>
                <a:gd name="T3" fmla="*/ 0 h 1358"/>
                <a:gd name="T4" fmla="*/ 0 w 383"/>
                <a:gd name="T5" fmla="*/ 0 h 1358"/>
                <a:gd name="T6" fmla="*/ 0 w 383"/>
                <a:gd name="T7" fmla="*/ 0 h 1358"/>
                <a:gd name="T8" fmla="*/ 0 w 383"/>
                <a:gd name="T9" fmla="*/ 0 h 1358"/>
                <a:gd name="T10" fmla="*/ 0 w 383"/>
                <a:gd name="T11" fmla="*/ 0 h 1358"/>
                <a:gd name="T12" fmla="*/ 0 w 383"/>
                <a:gd name="T13" fmla="*/ 0 h 1358"/>
                <a:gd name="T14" fmla="*/ 0 w 383"/>
                <a:gd name="T15" fmla="*/ 0 h 1358"/>
                <a:gd name="T16" fmla="*/ 0 w 383"/>
                <a:gd name="T17" fmla="*/ 0 h 1358"/>
                <a:gd name="T18" fmla="*/ 0 w 383"/>
                <a:gd name="T19" fmla="*/ 0 h 1358"/>
                <a:gd name="T20" fmla="*/ 0 w 383"/>
                <a:gd name="T21" fmla="*/ 0 h 1358"/>
                <a:gd name="T22" fmla="*/ 0 w 383"/>
                <a:gd name="T23" fmla="*/ 0 h 1358"/>
                <a:gd name="T24" fmla="*/ 0 w 383"/>
                <a:gd name="T25" fmla="*/ 0 h 1358"/>
                <a:gd name="T26" fmla="*/ 0 w 383"/>
                <a:gd name="T27" fmla="*/ 0 h 1358"/>
                <a:gd name="T28" fmla="*/ 0 w 383"/>
                <a:gd name="T29" fmla="*/ 0 h 13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1358"/>
                <a:gd name="T47" fmla="*/ 383 w 383"/>
                <a:gd name="T48" fmla="*/ 1358 h 13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1358">
                  <a:moveTo>
                    <a:pt x="240" y="288"/>
                  </a:moveTo>
                  <a:lnTo>
                    <a:pt x="240" y="1070"/>
                  </a:lnTo>
                  <a:cubicBezTo>
                    <a:pt x="240" y="1097"/>
                    <a:pt x="218" y="1117"/>
                    <a:pt x="191" y="1117"/>
                  </a:cubicBezTo>
                  <a:cubicBezTo>
                    <a:pt x="165" y="1117"/>
                    <a:pt x="144" y="1097"/>
                    <a:pt x="144" y="1070"/>
                  </a:cubicBezTo>
                  <a:lnTo>
                    <a:pt x="144" y="288"/>
                  </a:lnTo>
                  <a:cubicBezTo>
                    <a:pt x="144" y="262"/>
                    <a:pt x="165" y="241"/>
                    <a:pt x="191" y="241"/>
                  </a:cubicBezTo>
                  <a:cubicBezTo>
                    <a:pt x="218" y="241"/>
                    <a:pt x="240" y="262"/>
                    <a:pt x="240" y="288"/>
                  </a:cubicBezTo>
                  <a:close/>
                  <a:moveTo>
                    <a:pt x="0" y="385"/>
                  </a:moveTo>
                  <a:lnTo>
                    <a:pt x="191" y="0"/>
                  </a:lnTo>
                  <a:lnTo>
                    <a:pt x="383" y="385"/>
                  </a:lnTo>
                  <a:lnTo>
                    <a:pt x="0" y="385"/>
                  </a:lnTo>
                  <a:close/>
                  <a:moveTo>
                    <a:pt x="383" y="973"/>
                  </a:moveTo>
                  <a:lnTo>
                    <a:pt x="191" y="1358"/>
                  </a:lnTo>
                  <a:lnTo>
                    <a:pt x="0" y="973"/>
                  </a:lnTo>
                  <a:lnTo>
                    <a:pt x="383" y="973"/>
                  </a:lnTo>
                  <a:close/>
                </a:path>
              </a:pathLst>
            </a:custGeom>
            <a:noFill/>
            <a:ln w="4763" cap="rnd">
              <a:solidFill>
                <a:srgbClr val="415677"/>
              </a:solidFill>
              <a:round/>
              <a:headEnd/>
              <a:tailEnd/>
            </a:ln>
          </p:spPr>
          <p:txBody>
            <a:bodyPr/>
            <a:lstStyle/>
            <a:p>
              <a:endParaRPr lang="zh-CN" altLang="en-US">
                <a:ea typeface="宋体" pitchFamily="2" charset="-122"/>
              </a:endParaRPr>
            </a:p>
          </p:txBody>
        </p:sp>
      </p:grpSp>
      <p:grpSp>
        <p:nvGrpSpPr>
          <p:cNvPr id="45057" name="Group 146"/>
          <p:cNvGrpSpPr>
            <a:grpSpLocks/>
          </p:cNvGrpSpPr>
          <p:nvPr/>
        </p:nvGrpSpPr>
        <p:grpSpPr bwMode="auto">
          <a:xfrm>
            <a:off x="5980113" y="2036763"/>
            <a:ext cx="2527300" cy="1749425"/>
            <a:chOff x="3767" y="1475"/>
            <a:chExt cx="1592" cy="1102"/>
          </a:xfrm>
        </p:grpSpPr>
        <p:sp>
          <p:nvSpPr>
            <p:cNvPr id="45533" name="Rectangle 144"/>
            <p:cNvSpPr>
              <a:spLocks noChangeArrowheads="1"/>
            </p:cNvSpPr>
            <p:nvPr/>
          </p:nvSpPr>
          <p:spPr bwMode="auto">
            <a:xfrm>
              <a:off x="3767" y="1475"/>
              <a:ext cx="1592" cy="1102"/>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534" name="Rectangle 145"/>
            <p:cNvSpPr>
              <a:spLocks noChangeArrowheads="1"/>
            </p:cNvSpPr>
            <p:nvPr/>
          </p:nvSpPr>
          <p:spPr bwMode="auto">
            <a:xfrm>
              <a:off x="3767" y="1475"/>
              <a:ext cx="1592" cy="1102"/>
            </a:xfrm>
            <a:prstGeom prst="rect">
              <a:avLst/>
            </a:prstGeom>
            <a:noFill/>
            <a:ln w="15875" cap="rnd">
              <a:solidFill>
                <a:srgbClr val="000000"/>
              </a:solidFill>
              <a:miter lim="800000"/>
              <a:headEnd/>
              <a:tailEnd/>
            </a:ln>
          </p:spPr>
          <p:txBody>
            <a:bodyPr/>
            <a:lstStyle/>
            <a:p>
              <a:endParaRPr lang="zh-CN" altLang="en-US">
                <a:ea typeface="宋体" pitchFamily="2" charset="-122"/>
              </a:endParaRPr>
            </a:p>
          </p:txBody>
        </p:sp>
      </p:grpSp>
      <p:grpSp>
        <p:nvGrpSpPr>
          <p:cNvPr id="45060" name="Group 151"/>
          <p:cNvGrpSpPr>
            <a:grpSpLocks/>
          </p:cNvGrpSpPr>
          <p:nvPr/>
        </p:nvGrpSpPr>
        <p:grpSpPr bwMode="auto">
          <a:xfrm>
            <a:off x="6153150" y="2089150"/>
            <a:ext cx="1360488" cy="684213"/>
            <a:chOff x="3876" y="1508"/>
            <a:chExt cx="857" cy="431"/>
          </a:xfrm>
        </p:grpSpPr>
        <p:grpSp>
          <p:nvGrpSpPr>
            <p:cNvPr id="45062" name="Group 149"/>
            <p:cNvGrpSpPr>
              <a:grpSpLocks/>
            </p:cNvGrpSpPr>
            <p:nvPr/>
          </p:nvGrpSpPr>
          <p:grpSpPr bwMode="auto">
            <a:xfrm>
              <a:off x="3876" y="1508"/>
              <a:ext cx="857" cy="431"/>
              <a:chOff x="3876" y="1508"/>
              <a:chExt cx="857" cy="431"/>
            </a:xfrm>
          </p:grpSpPr>
          <p:sp>
            <p:nvSpPr>
              <p:cNvPr id="45531" name="Freeform 147"/>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solidFill>
                <a:srgbClr val="FFFFFF"/>
              </a:solidFill>
              <a:ln w="0">
                <a:solidFill>
                  <a:srgbClr val="000000"/>
                </a:solidFill>
                <a:round/>
                <a:headEnd/>
                <a:tailEnd/>
              </a:ln>
            </p:spPr>
            <p:txBody>
              <a:bodyPr/>
              <a:lstStyle/>
              <a:p>
                <a:endParaRPr lang="zh-CN" altLang="en-US">
                  <a:ea typeface="宋体" pitchFamily="2" charset="-122"/>
                </a:endParaRPr>
              </a:p>
            </p:txBody>
          </p:sp>
          <p:sp>
            <p:nvSpPr>
              <p:cNvPr id="45532" name="Freeform 148"/>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noFill/>
              <a:ln w="1588" cap="rnd">
                <a:solidFill>
                  <a:srgbClr val="000000"/>
                </a:solidFill>
                <a:round/>
                <a:headEnd/>
                <a:tailEnd/>
              </a:ln>
            </p:spPr>
            <p:txBody>
              <a:bodyPr/>
              <a:lstStyle/>
              <a:p>
                <a:endParaRPr lang="zh-CN" altLang="en-US">
                  <a:ea typeface="宋体" pitchFamily="2" charset="-122"/>
                </a:endParaRPr>
              </a:p>
            </p:txBody>
          </p:sp>
        </p:grpSp>
        <p:sp>
          <p:nvSpPr>
            <p:cNvPr id="45530" name="Freeform 150"/>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noFill/>
            <a:ln w="15875" cap="rnd">
              <a:solidFill>
                <a:srgbClr val="000000"/>
              </a:solidFill>
              <a:round/>
              <a:headEnd/>
              <a:tailEnd/>
            </a:ln>
          </p:spPr>
          <p:txBody>
            <a:bodyPr/>
            <a:lstStyle/>
            <a:p>
              <a:endParaRPr lang="zh-CN" altLang="en-US">
                <a:ea typeface="宋体" pitchFamily="2" charset="-122"/>
              </a:endParaRPr>
            </a:p>
          </p:txBody>
        </p:sp>
      </p:grpSp>
      <p:sp>
        <p:nvSpPr>
          <p:cNvPr id="45090" name="Rectangle 152"/>
          <p:cNvSpPr>
            <a:spLocks noChangeArrowheads="1"/>
          </p:cNvSpPr>
          <p:nvPr/>
        </p:nvSpPr>
        <p:spPr bwMode="auto">
          <a:xfrm>
            <a:off x="6240463" y="2287588"/>
            <a:ext cx="1311275" cy="258762"/>
          </a:xfrm>
          <a:prstGeom prst="rect">
            <a:avLst/>
          </a:prstGeom>
          <a:noFill/>
          <a:ln w="9525">
            <a:noFill/>
            <a:miter lim="800000"/>
            <a:headEnd/>
            <a:tailEnd/>
          </a:ln>
        </p:spPr>
        <p:txBody>
          <a:bodyPr wrap="none" lIns="0" tIns="0" rIns="0" bIns="0">
            <a:spAutoFit/>
          </a:bodyPr>
          <a:lstStyle/>
          <a:p>
            <a:r>
              <a:rPr lang="en-US" altLang="zh-CN" sz="1700">
                <a:solidFill>
                  <a:srgbClr val="415677"/>
                </a:solidFill>
                <a:latin typeface="Times New Roman" pitchFamily="18" charset="0"/>
                <a:ea typeface="宋体" pitchFamily="2" charset="-122"/>
              </a:rPr>
              <a:t>Processor Core</a:t>
            </a:r>
            <a:endParaRPr lang="en-US" altLang="zh-CN">
              <a:ea typeface="宋体" pitchFamily="2" charset="-122"/>
            </a:endParaRPr>
          </a:p>
        </p:txBody>
      </p:sp>
      <p:grpSp>
        <p:nvGrpSpPr>
          <p:cNvPr id="45064" name="Group 155"/>
          <p:cNvGrpSpPr>
            <a:grpSpLocks/>
          </p:cNvGrpSpPr>
          <p:nvPr/>
        </p:nvGrpSpPr>
        <p:grpSpPr bwMode="auto">
          <a:xfrm>
            <a:off x="6342063" y="3095625"/>
            <a:ext cx="971550" cy="390525"/>
            <a:chOff x="3995" y="2142"/>
            <a:chExt cx="612" cy="246"/>
          </a:xfrm>
        </p:grpSpPr>
        <p:sp>
          <p:nvSpPr>
            <p:cNvPr id="45527" name="Rectangle 153"/>
            <p:cNvSpPr>
              <a:spLocks noChangeArrowheads="1"/>
            </p:cNvSpPr>
            <p:nvPr/>
          </p:nvSpPr>
          <p:spPr bwMode="auto">
            <a:xfrm>
              <a:off x="3995" y="2142"/>
              <a:ext cx="612" cy="246"/>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528" name="Rectangle 154"/>
            <p:cNvSpPr>
              <a:spLocks noChangeArrowheads="1"/>
            </p:cNvSpPr>
            <p:nvPr/>
          </p:nvSpPr>
          <p:spPr bwMode="auto">
            <a:xfrm>
              <a:off x="3995" y="2142"/>
              <a:ext cx="612" cy="246"/>
            </a:xfrm>
            <a:prstGeom prst="rect">
              <a:avLst/>
            </a:prstGeom>
            <a:noFill/>
            <a:ln w="15875" cap="rnd">
              <a:solidFill>
                <a:srgbClr val="000000"/>
              </a:solidFill>
              <a:miter lim="800000"/>
              <a:headEnd/>
              <a:tailEnd/>
            </a:ln>
          </p:spPr>
          <p:txBody>
            <a:bodyPr/>
            <a:lstStyle/>
            <a:p>
              <a:endParaRPr lang="zh-CN" altLang="en-US">
                <a:ea typeface="宋体" pitchFamily="2" charset="-122"/>
              </a:endParaRPr>
            </a:p>
          </p:txBody>
        </p:sp>
      </p:grpSp>
      <p:sp>
        <p:nvSpPr>
          <p:cNvPr id="45092" name="Rectangle 156"/>
          <p:cNvSpPr>
            <a:spLocks noChangeArrowheads="1"/>
          </p:cNvSpPr>
          <p:nvPr/>
        </p:nvSpPr>
        <p:spPr bwMode="auto">
          <a:xfrm>
            <a:off x="6470650" y="3213100"/>
            <a:ext cx="831850" cy="258763"/>
          </a:xfrm>
          <a:prstGeom prst="rect">
            <a:avLst/>
          </a:prstGeom>
          <a:noFill/>
          <a:ln w="9525">
            <a:noFill/>
            <a:miter lim="800000"/>
            <a:headEnd/>
            <a:tailEnd/>
          </a:ln>
        </p:spPr>
        <p:txBody>
          <a:bodyPr wrap="none" lIns="0" tIns="0" rIns="0" bIns="0">
            <a:spAutoFit/>
          </a:bodyPr>
          <a:lstStyle/>
          <a:p>
            <a:r>
              <a:rPr lang="en-US" altLang="zh-CN" sz="1700">
                <a:solidFill>
                  <a:srgbClr val="415677"/>
                </a:solidFill>
                <a:latin typeface="Times New Roman" pitchFamily="18" charset="0"/>
                <a:ea typeface="宋体" pitchFamily="2" charset="-122"/>
              </a:rPr>
              <a:t>L1 Cache</a:t>
            </a:r>
            <a:endParaRPr lang="en-US" altLang="zh-CN">
              <a:ea typeface="宋体" pitchFamily="2" charset="-122"/>
            </a:endParaRPr>
          </a:p>
        </p:txBody>
      </p:sp>
      <p:grpSp>
        <p:nvGrpSpPr>
          <p:cNvPr id="45065" name="Group 159"/>
          <p:cNvGrpSpPr>
            <a:grpSpLocks/>
          </p:cNvGrpSpPr>
          <p:nvPr/>
        </p:nvGrpSpPr>
        <p:grpSpPr bwMode="auto">
          <a:xfrm>
            <a:off x="6786563" y="2786063"/>
            <a:ext cx="84137" cy="295275"/>
            <a:chOff x="4275" y="1947"/>
            <a:chExt cx="53" cy="186"/>
          </a:xfrm>
        </p:grpSpPr>
        <p:sp>
          <p:nvSpPr>
            <p:cNvPr id="45525" name="Freeform 157"/>
            <p:cNvSpPr>
              <a:spLocks noEditPoints="1"/>
            </p:cNvSpPr>
            <p:nvPr/>
          </p:nvSpPr>
          <p:spPr bwMode="auto">
            <a:xfrm>
              <a:off x="4275" y="1947"/>
              <a:ext cx="53" cy="186"/>
            </a:xfrm>
            <a:custGeom>
              <a:avLst/>
              <a:gdLst>
                <a:gd name="T0" fmla="*/ 0 w 192"/>
                <a:gd name="T1" fmla="*/ 0 h 680"/>
                <a:gd name="T2" fmla="*/ 0 w 192"/>
                <a:gd name="T3" fmla="*/ 0 h 680"/>
                <a:gd name="T4" fmla="*/ 0 w 192"/>
                <a:gd name="T5" fmla="*/ 0 h 680"/>
                <a:gd name="T6" fmla="*/ 0 w 192"/>
                <a:gd name="T7" fmla="*/ 0 h 680"/>
                <a:gd name="T8" fmla="*/ 0 w 192"/>
                <a:gd name="T9" fmla="*/ 0 h 680"/>
                <a:gd name="T10" fmla="*/ 0 w 192"/>
                <a:gd name="T11" fmla="*/ 0 h 680"/>
                <a:gd name="T12" fmla="*/ 0 w 192"/>
                <a:gd name="T13" fmla="*/ 0 h 680"/>
                <a:gd name="T14" fmla="*/ 0 w 192"/>
                <a:gd name="T15" fmla="*/ 0 h 680"/>
                <a:gd name="T16" fmla="*/ 0 w 192"/>
                <a:gd name="T17" fmla="*/ 0 h 680"/>
                <a:gd name="T18" fmla="*/ 0 w 192"/>
                <a:gd name="T19" fmla="*/ 0 h 680"/>
                <a:gd name="T20" fmla="*/ 0 w 192"/>
                <a:gd name="T21" fmla="*/ 0 h 680"/>
                <a:gd name="T22" fmla="*/ 0 w 192"/>
                <a:gd name="T23" fmla="*/ 0 h 680"/>
                <a:gd name="T24" fmla="*/ 0 w 192"/>
                <a:gd name="T25" fmla="*/ 0 h 680"/>
                <a:gd name="T26" fmla="*/ 0 w 192"/>
                <a:gd name="T27" fmla="*/ 0 h 680"/>
                <a:gd name="T28" fmla="*/ 0 w 192"/>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80"/>
                <a:gd name="T47" fmla="*/ 192 w 192"/>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80">
                  <a:moveTo>
                    <a:pt x="120" y="145"/>
                  </a:moveTo>
                  <a:lnTo>
                    <a:pt x="120" y="535"/>
                  </a:lnTo>
                  <a:cubicBezTo>
                    <a:pt x="120" y="549"/>
                    <a:pt x="110" y="559"/>
                    <a:pt x="96" y="559"/>
                  </a:cubicBezTo>
                  <a:cubicBezTo>
                    <a:pt x="83" y="559"/>
                    <a:pt x="73" y="549"/>
                    <a:pt x="73" y="535"/>
                  </a:cubicBezTo>
                  <a:lnTo>
                    <a:pt x="73" y="145"/>
                  </a:lnTo>
                  <a:cubicBezTo>
                    <a:pt x="73" y="132"/>
                    <a:pt x="83" y="121"/>
                    <a:pt x="96" y="121"/>
                  </a:cubicBezTo>
                  <a:cubicBezTo>
                    <a:pt x="110" y="121"/>
                    <a:pt x="120" y="132"/>
                    <a:pt x="120" y="145"/>
                  </a:cubicBezTo>
                  <a:close/>
                  <a:moveTo>
                    <a:pt x="0" y="193"/>
                  </a:moveTo>
                  <a:lnTo>
                    <a:pt x="96" y="0"/>
                  </a:lnTo>
                  <a:lnTo>
                    <a:pt x="192" y="193"/>
                  </a:lnTo>
                  <a:lnTo>
                    <a:pt x="0" y="193"/>
                  </a:lnTo>
                  <a:close/>
                  <a:moveTo>
                    <a:pt x="192" y="487"/>
                  </a:moveTo>
                  <a:lnTo>
                    <a:pt x="96" y="680"/>
                  </a:lnTo>
                  <a:lnTo>
                    <a:pt x="0" y="487"/>
                  </a:lnTo>
                  <a:lnTo>
                    <a:pt x="192" y="487"/>
                  </a:lnTo>
                  <a:close/>
                </a:path>
              </a:pathLst>
            </a:custGeom>
            <a:solidFill>
              <a:srgbClr val="000000"/>
            </a:solidFill>
            <a:ln w="0">
              <a:solidFill>
                <a:srgbClr val="000000"/>
              </a:solidFill>
              <a:round/>
              <a:headEnd/>
              <a:tailEnd/>
            </a:ln>
          </p:spPr>
          <p:txBody>
            <a:bodyPr/>
            <a:lstStyle/>
            <a:p>
              <a:endParaRPr lang="zh-CN" altLang="en-US">
                <a:ea typeface="宋体" pitchFamily="2" charset="-122"/>
              </a:endParaRPr>
            </a:p>
          </p:txBody>
        </p:sp>
        <p:sp>
          <p:nvSpPr>
            <p:cNvPr id="45526" name="Freeform 158"/>
            <p:cNvSpPr>
              <a:spLocks noEditPoints="1"/>
            </p:cNvSpPr>
            <p:nvPr/>
          </p:nvSpPr>
          <p:spPr bwMode="auto">
            <a:xfrm>
              <a:off x="4275" y="1947"/>
              <a:ext cx="53" cy="186"/>
            </a:xfrm>
            <a:custGeom>
              <a:avLst/>
              <a:gdLst>
                <a:gd name="T0" fmla="*/ 0 w 192"/>
                <a:gd name="T1" fmla="*/ 0 h 680"/>
                <a:gd name="T2" fmla="*/ 0 w 192"/>
                <a:gd name="T3" fmla="*/ 0 h 680"/>
                <a:gd name="T4" fmla="*/ 0 w 192"/>
                <a:gd name="T5" fmla="*/ 0 h 680"/>
                <a:gd name="T6" fmla="*/ 0 w 192"/>
                <a:gd name="T7" fmla="*/ 0 h 680"/>
                <a:gd name="T8" fmla="*/ 0 w 192"/>
                <a:gd name="T9" fmla="*/ 0 h 680"/>
                <a:gd name="T10" fmla="*/ 0 w 192"/>
                <a:gd name="T11" fmla="*/ 0 h 680"/>
                <a:gd name="T12" fmla="*/ 0 w 192"/>
                <a:gd name="T13" fmla="*/ 0 h 680"/>
                <a:gd name="T14" fmla="*/ 0 w 192"/>
                <a:gd name="T15" fmla="*/ 0 h 680"/>
                <a:gd name="T16" fmla="*/ 0 w 192"/>
                <a:gd name="T17" fmla="*/ 0 h 680"/>
                <a:gd name="T18" fmla="*/ 0 w 192"/>
                <a:gd name="T19" fmla="*/ 0 h 680"/>
                <a:gd name="T20" fmla="*/ 0 w 192"/>
                <a:gd name="T21" fmla="*/ 0 h 680"/>
                <a:gd name="T22" fmla="*/ 0 w 192"/>
                <a:gd name="T23" fmla="*/ 0 h 680"/>
                <a:gd name="T24" fmla="*/ 0 w 192"/>
                <a:gd name="T25" fmla="*/ 0 h 680"/>
                <a:gd name="T26" fmla="*/ 0 w 192"/>
                <a:gd name="T27" fmla="*/ 0 h 680"/>
                <a:gd name="T28" fmla="*/ 0 w 192"/>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80"/>
                <a:gd name="T47" fmla="*/ 192 w 192"/>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80">
                  <a:moveTo>
                    <a:pt x="120" y="145"/>
                  </a:moveTo>
                  <a:lnTo>
                    <a:pt x="120" y="535"/>
                  </a:lnTo>
                  <a:cubicBezTo>
                    <a:pt x="120" y="549"/>
                    <a:pt x="110" y="559"/>
                    <a:pt x="96" y="559"/>
                  </a:cubicBezTo>
                  <a:cubicBezTo>
                    <a:pt x="83" y="559"/>
                    <a:pt x="73" y="549"/>
                    <a:pt x="73" y="535"/>
                  </a:cubicBezTo>
                  <a:lnTo>
                    <a:pt x="73" y="145"/>
                  </a:lnTo>
                  <a:cubicBezTo>
                    <a:pt x="73" y="132"/>
                    <a:pt x="83" y="121"/>
                    <a:pt x="96" y="121"/>
                  </a:cubicBezTo>
                  <a:cubicBezTo>
                    <a:pt x="110" y="121"/>
                    <a:pt x="120" y="132"/>
                    <a:pt x="120" y="145"/>
                  </a:cubicBezTo>
                  <a:close/>
                  <a:moveTo>
                    <a:pt x="0" y="193"/>
                  </a:moveTo>
                  <a:lnTo>
                    <a:pt x="96" y="0"/>
                  </a:lnTo>
                  <a:lnTo>
                    <a:pt x="192" y="193"/>
                  </a:lnTo>
                  <a:lnTo>
                    <a:pt x="0" y="193"/>
                  </a:lnTo>
                  <a:close/>
                  <a:moveTo>
                    <a:pt x="192" y="487"/>
                  </a:moveTo>
                  <a:lnTo>
                    <a:pt x="96" y="680"/>
                  </a:lnTo>
                  <a:lnTo>
                    <a:pt x="0" y="487"/>
                  </a:lnTo>
                  <a:lnTo>
                    <a:pt x="192" y="487"/>
                  </a:lnTo>
                  <a:close/>
                </a:path>
              </a:pathLst>
            </a:custGeom>
            <a:noFill/>
            <a:ln w="4763" cap="rnd">
              <a:solidFill>
                <a:srgbClr val="000000"/>
              </a:solidFill>
              <a:round/>
              <a:headEnd/>
              <a:tailEnd/>
            </a:ln>
          </p:spPr>
          <p:txBody>
            <a:bodyPr/>
            <a:lstStyle/>
            <a:p>
              <a:endParaRPr lang="zh-CN" altLang="en-US">
                <a:ea typeface="宋体" pitchFamily="2" charset="-122"/>
              </a:endParaRPr>
            </a:p>
          </p:txBody>
        </p:sp>
      </p:grpSp>
      <p:grpSp>
        <p:nvGrpSpPr>
          <p:cNvPr id="45067" name="Group 164"/>
          <p:cNvGrpSpPr>
            <a:grpSpLocks/>
          </p:cNvGrpSpPr>
          <p:nvPr/>
        </p:nvGrpSpPr>
        <p:grpSpPr bwMode="auto">
          <a:xfrm>
            <a:off x="6142038" y="3481388"/>
            <a:ext cx="1393825" cy="261937"/>
            <a:chOff x="3869" y="2385"/>
            <a:chExt cx="878" cy="165"/>
          </a:xfrm>
        </p:grpSpPr>
        <p:grpSp>
          <p:nvGrpSpPr>
            <p:cNvPr id="45069" name="Group 162"/>
            <p:cNvGrpSpPr>
              <a:grpSpLocks/>
            </p:cNvGrpSpPr>
            <p:nvPr/>
          </p:nvGrpSpPr>
          <p:grpSpPr bwMode="auto">
            <a:xfrm>
              <a:off x="3869" y="2385"/>
              <a:ext cx="878" cy="165"/>
              <a:chOff x="3869" y="2385"/>
              <a:chExt cx="878" cy="165"/>
            </a:xfrm>
          </p:grpSpPr>
          <p:sp>
            <p:nvSpPr>
              <p:cNvPr id="45523" name="Freeform 160"/>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solidFill>
                <a:srgbClr val="FFFFFF"/>
              </a:solidFill>
              <a:ln w="0">
                <a:solidFill>
                  <a:srgbClr val="000000"/>
                </a:solidFill>
                <a:round/>
                <a:headEnd/>
                <a:tailEnd/>
              </a:ln>
            </p:spPr>
            <p:txBody>
              <a:bodyPr/>
              <a:lstStyle/>
              <a:p>
                <a:endParaRPr lang="zh-CN" altLang="en-US">
                  <a:ea typeface="宋体" pitchFamily="2" charset="-122"/>
                </a:endParaRPr>
              </a:p>
            </p:txBody>
          </p:sp>
          <p:sp>
            <p:nvSpPr>
              <p:cNvPr id="45524" name="Freeform 161"/>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noFill/>
              <a:ln w="1588" cap="rnd">
                <a:solidFill>
                  <a:srgbClr val="000000"/>
                </a:solidFill>
                <a:round/>
                <a:headEnd/>
                <a:tailEnd/>
              </a:ln>
            </p:spPr>
            <p:txBody>
              <a:bodyPr/>
              <a:lstStyle/>
              <a:p>
                <a:endParaRPr lang="zh-CN" altLang="en-US">
                  <a:ea typeface="宋体" pitchFamily="2" charset="-122"/>
                </a:endParaRPr>
              </a:p>
            </p:txBody>
          </p:sp>
        </p:grpSp>
        <p:sp>
          <p:nvSpPr>
            <p:cNvPr id="45522" name="Freeform 163"/>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noFill/>
            <a:ln w="15875" cap="rnd">
              <a:solidFill>
                <a:srgbClr val="000000"/>
              </a:solidFill>
              <a:round/>
              <a:headEnd/>
              <a:tailEnd/>
            </a:ln>
          </p:spPr>
          <p:txBody>
            <a:bodyPr/>
            <a:lstStyle/>
            <a:p>
              <a:endParaRPr lang="zh-CN" altLang="en-US">
                <a:ea typeface="宋体" pitchFamily="2" charset="-122"/>
              </a:endParaRPr>
            </a:p>
          </p:txBody>
        </p:sp>
      </p:grpSp>
      <p:sp>
        <p:nvSpPr>
          <p:cNvPr id="45095" name="Rectangle 165"/>
          <p:cNvSpPr>
            <a:spLocks noChangeArrowheads="1"/>
          </p:cNvSpPr>
          <p:nvPr/>
        </p:nvSpPr>
        <p:spPr bwMode="auto">
          <a:xfrm>
            <a:off x="6259513" y="3532188"/>
            <a:ext cx="1303337" cy="228600"/>
          </a:xfrm>
          <a:prstGeom prst="rect">
            <a:avLst/>
          </a:prstGeom>
          <a:noFill/>
          <a:ln w="9525">
            <a:noFill/>
            <a:miter lim="800000"/>
            <a:headEnd/>
            <a:tailEnd/>
          </a:ln>
        </p:spPr>
        <p:txBody>
          <a:bodyPr wrap="none" lIns="0" tIns="0" rIns="0" bIns="0">
            <a:spAutoFit/>
          </a:bodyPr>
          <a:lstStyle/>
          <a:p>
            <a:r>
              <a:rPr lang="en-US" altLang="zh-CN" sz="1500">
                <a:solidFill>
                  <a:srgbClr val="415677"/>
                </a:solidFill>
                <a:latin typeface="Times New Roman" pitchFamily="18" charset="0"/>
                <a:ea typeface="宋体" pitchFamily="2" charset="-122"/>
              </a:rPr>
              <a:t>Cache Controller</a:t>
            </a:r>
            <a:endParaRPr lang="en-US" altLang="zh-CN">
              <a:ea typeface="宋体" pitchFamily="2" charset="-122"/>
            </a:endParaRPr>
          </a:p>
        </p:txBody>
      </p:sp>
      <p:grpSp>
        <p:nvGrpSpPr>
          <p:cNvPr id="45070" name="Group 181"/>
          <p:cNvGrpSpPr>
            <a:grpSpLocks/>
          </p:cNvGrpSpPr>
          <p:nvPr/>
        </p:nvGrpSpPr>
        <p:grpSpPr bwMode="auto">
          <a:xfrm>
            <a:off x="7440613" y="3797300"/>
            <a:ext cx="82550" cy="385763"/>
            <a:chOff x="4687" y="2584"/>
            <a:chExt cx="52" cy="243"/>
          </a:xfrm>
        </p:grpSpPr>
        <p:sp>
          <p:nvSpPr>
            <p:cNvPr id="45519" name="Freeform 179"/>
            <p:cNvSpPr>
              <a:spLocks noEditPoints="1"/>
            </p:cNvSpPr>
            <p:nvPr/>
          </p:nvSpPr>
          <p:spPr bwMode="auto">
            <a:xfrm>
              <a:off x="4687" y="2584"/>
              <a:ext cx="52" cy="243"/>
            </a:xfrm>
            <a:custGeom>
              <a:avLst/>
              <a:gdLst>
                <a:gd name="T0" fmla="*/ 0 w 191"/>
                <a:gd name="T1" fmla="*/ 0 h 891"/>
                <a:gd name="T2" fmla="*/ 0 w 191"/>
                <a:gd name="T3" fmla="*/ 0 h 891"/>
                <a:gd name="T4" fmla="*/ 0 w 191"/>
                <a:gd name="T5" fmla="*/ 0 h 891"/>
                <a:gd name="T6" fmla="*/ 0 w 191"/>
                <a:gd name="T7" fmla="*/ 0 h 891"/>
                <a:gd name="T8" fmla="*/ 0 w 191"/>
                <a:gd name="T9" fmla="*/ 0 h 891"/>
                <a:gd name="T10" fmla="*/ 0 w 191"/>
                <a:gd name="T11" fmla="*/ 0 h 891"/>
                <a:gd name="T12" fmla="*/ 0 w 191"/>
                <a:gd name="T13" fmla="*/ 0 h 891"/>
                <a:gd name="T14" fmla="*/ 0 w 191"/>
                <a:gd name="T15" fmla="*/ 0 h 891"/>
                <a:gd name="T16" fmla="*/ 0 w 191"/>
                <a:gd name="T17" fmla="*/ 0 h 891"/>
                <a:gd name="T18" fmla="*/ 0 w 191"/>
                <a:gd name="T19" fmla="*/ 0 h 891"/>
                <a:gd name="T20" fmla="*/ 0 w 191"/>
                <a:gd name="T21" fmla="*/ 0 h 891"/>
                <a:gd name="T22" fmla="*/ 0 w 191"/>
                <a:gd name="T23" fmla="*/ 0 h 891"/>
                <a:gd name="T24" fmla="*/ 0 w 191"/>
                <a:gd name="T25" fmla="*/ 0 h 891"/>
                <a:gd name="T26" fmla="*/ 0 w 191"/>
                <a:gd name="T27" fmla="*/ 0 h 891"/>
                <a:gd name="T28" fmla="*/ 0 w 191"/>
                <a:gd name="T29" fmla="*/ 0 h 8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1"/>
                <a:gd name="T46" fmla="*/ 0 h 891"/>
                <a:gd name="T47" fmla="*/ 191 w 191"/>
                <a:gd name="T48" fmla="*/ 891 h 8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1" h="891">
                  <a:moveTo>
                    <a:pt x="119" y="239"/>
                  </a:moveTo>
                  <a:lnTo>
                    <a:pt x="119" y="652"/>
                  </a:lnTo>
                  <a:cubicBezTo>
                    <a:pt x="119" y="665"/>
                    <a:pt x="109" y="676"/>
                    <a:pt x="95" y="676"/>
                  </a:cubicBezTo>
                  <a:cubicBezTo>
                    <a:pt x="82" y="676"/>
                    <a:pt x="72" y="665"/>
                    <a:pt x="72" y="652"/>
                  </a:cubicBezTo>
                  <a:lnTo>
                    <a:pt x="72" y="239"/>
                  </a:lnTo>
                  <a:cubicBezTo>
                    <a:pt x="72" y="226"/>
                    <a:pt x="82" y="215"/>
                    <a:pt x="95" y="215"/>
                  </a:cubicBezTo>
                  <a:cubicBezTo>
                    <a:pt x="109" y="215"/>
                    <a:pt x="119" y="226"/>
                    <a:pt x="119" y="239"/>
                  </a:cubicBezTo>
                  <a:close/>
                  <a:moveTo>
                    <a:pt x="0" y="287"/>
                  </a:moveTo>
                  <a:lnTo>
                    <a:pt x="95" y="0"/>
                  </a:lnTo>
                  <a:lnTo>
                    <a:pt x="191" y="287"/>
                  </a:lnTo>
                  <a:lnTo>
                    <a:pt x="0" y="287"/>
                  </a:lnTo>
                  <a:close/>
                  <a:moveTo>
                    <a:pt x="191" y="604"/>
                  </a:moveTo>
                  <a:lnTo>
                    <a:pt x="95" y="891"/>
                  </a:lnTo>
                  <a:lnTo>
                    <a:pt x="0" y="604"/>
                  </a:lnTo>
                  <a:lnTo>
                    <a:pt x="191" y="604"/>
                  </a:lnTo>
                  <a:close/>
                </a:path>
              </a:pathLst>
            </a:custGeom>
            <a:solidFill>
              <a:srgbClr val="415677"/>
            </a:solidFill>
            <a:ln w="0">
              <a:solidFill>
                <a:srgbClr val="000000"/>
              </a:solidFill>
              <a:round/>
              <a:headEnd/>
              <a:tailEnd/>
            </a:ln>
          </p:spPr>
          <p:txBody>
            <a:bodyPr/>
            <a:lstStyle/>
            <a:p>
              <a:endParaRPr lang="zh-CN" altLang="en-US">
                <a:ea typeface="宋体" pitchFamily="2" charset="-122"/>
              </a:endParaRPr>
            </a:p>
          </p:txBody>
        </p:sp>
        <p:sp>
          <p:nvSpPr>
            <p:cNvPr id="45520" name="Freeform 180"/>
            <p:cNvSpPr>
              <a:spLocks noEditPoints="1"/>
            </p:cNvSpPr>
            <p:nvPr/>
          </p:nvSpPr>
          <p:spPr bwMode="auto">
            <a:xfrm>
              <a:off x="4687" y="2584"/>
              <a:ext cx="52" cy="243"/>
            </a:xfrm>
            <a:custGeom>
              <a:avLst/>
              <a:gdLst>
                <a:gd name="T0" fmla="*/ 0 w 191"/>
                <a:gd name="T1" fmla="*/ 0 h 891"/>
                <a:gd name="T2" fmla="*/ 0 w 191"/>
                <a:gd name="T3" fmla="*/ 0 h 891"/>
                <a:gd name="T4" fmla="*/ 0 w 191"/>
                <a:gd name="T5" fmla="*/ 0 h 891"/>
                <a:gd name="T6" fmla="*/ 0 w 191"/>
                <a:gd name="T7" fmla="*/ 0 h 891"/>
                <a:gd name="T8" fmla="*/ 0 w 191"/>
                <a:gd name="T9" fmla="*/ 0 h 891"/>
                <a:gd name="T10" fmla="*/ 0 w 191"/>
                <a:gd name="T11" fmla="*/ 0 h 891"/>
                <a:gd name="T12" fmla="*/ 0 w 191"/>
                <a:gd name="T13" fmla="*/ 0 h 891"/>
                <a:gd name="T14" fmla="*/ 0 w 191"/>
                <a:gd name="T15" fmla="*/ 0 h 891"/>
                <a:gd name="T16" fmla="*/ 0 w 191"/>
                <a:gd name="T17" fmla="*/ 0 h 891"/>
                <a:gd name="T18" fmla="*/ 0 w 191"/>
                <a:gd name="T19" fmla="*/ 0 h 891"/>
                <a:gd name="T20" fmla="*/ 0 w 191"/>
                <a:gd name="T21" fmla="*/ 0 h 891"/>
                <a:gd name="T22" fmla="*/ 0 w 191"/>
                <a:gd name="T23" fmla="*/ 0 h 891"/>
                <a:gd name="T24" fmla="*/ 0 w 191"/>
                <a:gd name="T25" fmla="*/ 0 h 891"/>
                <a:gd name="T26" fmla="*/ 0 w 191"/>
                <a:gd name="T27" fmla="*/ 0 h 891"/>
                <a:gd name="T28" fmla="*/ 0 w 191"/>
                <a:gd name="T29" fmla="*/ 0 h 8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1"/>
                <a:gd name="T46" fmla="*/ 0 h 891"/>
                <a:gd name="T47" fmla="*/ 191 w 191"/>
                <a:gd name="T48" fmla="*/ 891 h 8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1" h="891">
                  <a:moveTo>
                    <a:pt x="119" y="239"/>
                  </a:moveTo>
                  <a:lnTo>
                    <a:pt x="119" y="652"/>
                  </a:lnTo>
                  <a:cubicBezTo>
                    <a:pt x="119" y="665"/>
                    <a:pt x="109" y="676"/>
                    <a:pt x="95" y="676"/>
                  </a:cubicBezTo>
                  <a:cubicBezTo>
                    <a:pt x="82" y="676"/>
                    <a:pt x="72" y="665"/>
                    <a:pt x="72" y="652"/>
                  </a:cubicBezTo>
                  <a:lnTo>
                    <a:pt x="72" y="239"/>
                  </a:lnTo>
                  <a:cubicBezTo>
                    <a:pt x="72" y="226"/>
                    <a:pt x="82" y="215"/>
                    <a:pt x="95" y="215"/>
                  </a:cubicBezTo>
                  <a:cubicBezTo>
                    <a:pt x="109" y="215"/>
                    <a:pt x="119" y="226"/>
                    <a:pt x="119" y="239"/>
                  </a:cubicBezTo>
                  <a:close/>
                  <a:moveTo>
                    <a:pt x="0" y="287"/>
                  </a:moveTo>
                  <a:lnTo>
                    <a:pt x="95" y="0"/>
                  </a:lnTo>
                  <a:lnTo>
                    <a:pt x="191" y="287"/>
                  </a:lnTo>
                  <a:lnTo>
                    <a:pt x="0" y="287"/>
                  </a:lnTo>
                  <a:close/>
                  <a:moveTo>
                    <a:pt x="191" y="604"/>
                  </a:moveTo>
                  <a:lnTo>
                    <a:pt x="95" y="891"/>
                  </a:lnTo>
                  <a:lnTo>
                    <a:pt x="0" y="604"/>
                  </a:lnTo>
                  <a:lnTo>
                    <a:pt x="191" y="604"/>
                  </a:lnTo>
                  <a:close/>
                </a:path>
              </a:pathLst>
            </a:custGeom>
            <a:noFill/>
            <a:ln w="4763" cap="rnd">
              <a:solidFill>
                <a:srgbClr val="415677"/>
              </a:solidFill>
              <a:round/>
              <a:headEnd/>
              <a:tailEnd/>
            </a:ln>
          </p:spPr>
          <p:txBody>
            <a:bodyPr/>
            <a:lstStyle/>
            <a:p>
              <a:endParaRPr lang="zh-CN" altLang="en-US">
                <a:ea typeface="宋体" pitchFamily="2" charset="-122"/>
              </a:endParaRPr>
            </a:p>
          </p:txBody>
        </p:sp>
      </p:grpSp>
      <p:grpSp>
        <p:nvGrpSpPr>
          <p:cNvPr id="45072" name="Group 186"/>
          <p:cNvGrpSpPr>
            <a:grpSpLocks/>
          </p:cNvGrpSpPr>
          <p:nvPr/>
        </p:nvGrpSpPr>
        <p:grpSpPr bwMode="auto">
          <a:xfrm>
            <a:off x="5980113" y="2036763"/>
            <a:ext cx="2527300" cy="1749425"/>
            <a:chOff x="3767" y="1475"/>
            <a:chExt cx="1592" cy="1102"/>
          </a:xfrm>
        </p:grpSpPr>
        <p:grpSp>
          <p:nvGrpSpPr>
            <p:cNvPr id="45073" name="Group 184"/>
            <p:cNvGrpSpPr>
              <a:grpSpLocks/>
            </p:cNvGrpSpPr>
            <p:nvPr/>
          </p:nvGrpSpPr>
          <p:grpSpPr bwMode="auto">
            <a:xfrm>
              <a:off x="3767" y="1475"/>
              <a:ext cx="1592" cy="1102"/>
              <a:chOff x="3767" y="1475"/>
              <a:chExt cx="1592" cy="1102"/>
            </a:xfrm>
          </p:grpSpPr>
          <p:sp>
            <p:nvSpPr>
              <p:cNvPr id="45517" name="Rectangle 182"/>
              <p:cNvSpPr>
                <a:spLocks noChangeArrowheads="1"/>
              </p:cNvSpPr>
              <p:nvPr/>
            </p:nvSpPr>
            <p:spPr bwMode="auto">
              <a:xfrm>
                <a:off x="3767" y="1475"/>
                <a:ext cx="1592" cy="1102"/>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518" name="Rectangle 183"/>
              <p:cNvSpPr>
                <a:spLocks noChangeArrowheads="1"/>
              </p:cNvSpPr>
              <p:nvPr/>
            </p:nvSpPr>
            <p:spPr bwMode="auto">
              <a:xfrm>
                <a:off x="3767" y="1475"/>
                <a:ext cx="1592" cy="1102"/>
              </a:xfrm>
              <a:prstGeom prst="rect">
                <a:avLst/>
              </a:prstGeom>
              <a:noFill/>
              <a:ln w="22225" cap="rnd">
                <a:solidFill>
                  <a:srgbClr val="4C5677"/>
                </a:solidFill>
                <a:miter lim="800000"/>
                <a:headEnd/>
                <a:tailEnd/>
              </a:ln>
            </p:spPr>
            <p:txBody>
              <a:bodyPr/>
              <a:lstStyle/>
              <a:p>
                <a:endParaRPr lang="zh-CN" altLang="en-US">
                  <a:ea typeface="宋体" pitchFamily="2" charset="-122"/>
                </a:endParaRPr>
              </a:p>
            </p:txBody>
          </p:sp>
        </p:grpSp>
        <p:sp>
          <p:nvSpPr>
            <p:cNvPr id="45516" name="Rectangle 185"/>
            <p:cNvSpPr>
              <a:spLocks noChangeArrowheads="1"/>
            </p:cNvSpPr>
            <p:nvPr/>
          </p:nvSpPr>
          <p:spPr bwMode="auto">
            <a:xfrm>
              <a:off x="3767" y="1475"/>
              <a:ext cx="1592" cy="1102"/>
            </a:xfrm>
            <a:prstGeom prst="rect">
              <a:avLst/>
            </a:prstGeom>
            <a:noFill/>
            <a:ln w="22225" cap="rnd">
              <a:solidFill>
                <a:srgbClr val="4C5677"/>
              </a:solidFill>
              <a:miter lim="800000"/>
              <a:headEnd/>
              <a:tailEnd/>
            </a:ln>
          </p:spPr>
          <p:txBody>
            <a:bodyPr/>
            <a:lstStyle/>
            <a:p>
              <a:endParaRPr lang="zh-CN" altLang="en-US">
                <a:ea typeface="宋体" pitchFamily="2" charset="-122"/>
              </a:endParaRPr>
            </a:p>
          </p:txBody>
        </p:sp>
      </p:grpSp>
      <p:grpSp>
        <p:nvGrpSpPr>
          <p:cNvPr id="45075" name="Group 193"/>
          <p:cNvGrpSpPr>
            <a:grpSpLocks/>
          </p:cNvGrpSpPr>
          <p:nvPr/>
        </p:nvGrpSpPr>
        <p:grpSpPr bwMode="auto">
          <a:xfrm>
            <a:off x="6153150" y="2089150"/>
            <a:ext cx="1360488" cy="684213"/>
            <a:chOff x="3876" y="1508"/>
            <a:chExt cx="857" cy="431"/>
          </a:xfrm>
        </p:grpSpPr>
        <p:grpSp>
          <p:nvGrpSpPr>
            <p:cNvPr id="45076" name="Group 189"/>
            <p:cNvGrpSpPr>
              <a:grpSpLocks/>
            </p:cNvGrpSpPr>
            <p:nvPr/>
          </p:nvGrpSpPr>
          <p:grpSpPr bwMode="auto">
            <a:xfrm>
              <a:off x="3876" y="1508"/>
              <a:ext cx="857" cy="431"/>
              <a:chOff x="3876" y="1508"/>
              <a:chExt cx="857" cy="431"/>
            </a:xfrm>
          </p:grpSpPr>
          <p:sp>
            <p:nvSpPr>
              <p:cNvPr id="45513" name="Freeform 187"/>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solidFill>
                <a:srgbClr val="0CCAB3"/>
              </a:solidFill>
              <a:ln w="0">
                <a:solidFill>
                  <a:srgbClr val="000000"/>
                </a:solidFill>
                <a:round/>
                <a:headEnd/>
                <a:tailEnd/>
              </a:ln>
            </p:spPr>
            <p:txBody>
              <a:bodyPr/>
              <a:lstStyle/>
              <a:p>
                <a:endParaRPr lang="zh-CN" altLang="en-US">
                  <a:ea typeface="宋体" pitchFamily="2" charset="-122"/>
                </a:endParaRPr>
              </a:p>
            </p:txBody>
          </p:sp>
          <p:sp>
            <p:nvSpPr>
              <p:cNvPr id="45514" name="Freeform 188"/>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noFill/>
              <a:ln w="1588" cap="rnd">
                <a:solidFill>
                  <a:srgbClr val="008080"/>
                </a:solidFill>
                <a:round/>
                <a:headEnd/>
                <a:tailEnd/>
              </a:ln>
            </p:spPr>
            <p:txBody>
              <a:bodyPr/>
              <a:lstStyle/>
              <a:p>
                <a:endParaRPr lang="zh-CN" altLang="en-US">
                  <a:ea typeface="宋体" pitchFamily="2" charset="-122"/>
                </a:endParaRPr>
              </a:p>
            </p:txBody>
          </p:sp>
        </p:grpSp>
        <p:grpSp>
          <p:nvGrpSpPr>
            <p:cNvPr id="45078" name="Group 192"/>
            <p:cNvGrpSpPr>
              <a:grpSpLocks/>
            </p:cNvGrpSpPr>
            <p:nvPr/>
          </p:nvGrpSpPr>
          <p:grpSpPr bwMode="auto">
            <a:xfrm>
              <a:off x="3876" y="1508"/>
              <a:ext cx="857" cy="431"/>
              <a:chOff x="3876" y="1508"/>
              <a:chExt cx="857" cy="431"/>
            </a:xfrm>
          </p:grpSpPr>
          <p:sp>
            <p:nvSpPr>
              <p:cNvPr id="45511" name="Freeform 190"/>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solidFill>
                <a:srgbClr val="0CCAB3"/>
              </a:solidFill>
              <a:ln w="0">
                <a:solidFill>
                  <a:srgbClr val="000000"/>
                </a:solidFill>
                <a:round/>
                <a:headEnd/>
                <a:tailEnd/>
              </a:ln>
            </p:spPr>
            <p:txBody>
              <a:bodyPr/>
              <a:lstStyle/>
              <a:p>
                <a:endParaRPr lang="zh-CN" altLang="en-US">
                  <a:ea typeface="宋体" pitchFamily="2" charset="-122"/>
                </a:endParaRPr>
              </a:p>
            </p:txBody>
          </p:sp>
          <p:sp>
            <p:nvSpPr>
              <p:cNvPr id="45512" name="Freeform 191"/>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noFill/>
              <a:ln w="15875" cap="rnd">
                <a:solidFill>
                  <a:srgbClr val="008080"/>
                </a:solidFill>
                <a:round/>
                <a:headEnd/>
                <a:tailEnd/>
              </a:ln>
            </p:spPr>
            <p:txBody>
              <a:bodyPr/>
              <a:lstStyle/>
              <a:p>
                <a:endParaRPr lang="zh-CN" altLang="en-US">
                  <a:ea typeface="宋体" pitchFamily="2" charset="-122"/>
                </a:endParaRPr>
              </a:p>
            </p:txBody>
          </p:sp>
        </p:grpSp>
      </p:grpSp>
      <p:sp>
        <p:nvSpPr>
          <p:cNvPr id="45099" name="Rectangle 194"/>
          <p:cNvSpPr>
            <a:spLocks noChangeArrowheads="1"/>
          </p:cNvSpPr>
          <p:nvPr/>
        </p:nvSpPr>
        <p:spPr bwMode="auto">
          <a:xfrm>
            <a:off x="6332538" y="2171700"/>
            <a:ext cx="1009650" cy="274638"/>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Processor </a:t>
            </a:r>
            <a:endParaRPr lang="en-US" altLang="zh-CN">
              <a:ea typeface="宋体" pitchFamily="2" charset="-122"/>
            </a:endParaRPr>
          </a:p>
        </p:txBody>
      </p:sp>
      <p:sp>
        <p:nvSpPr>
          <p:cNvPr id="45100" name="Rectangle 195"/>
          <p:cNvSpPr>
            <a:spLocks noChangeArrowheads="1"/>
          </p:cNvSpPr>
          <p:nvPr/>
        </p:nvSpPr>
        <p:spPr bwMode="auto">
          <a:xfrm>
            <a:off x="6600825" y="2449513"/>
            <a:ext cx="482600" cy="274637"/>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Core</a:t>
            </a:r>
            <a:endParaRPr lang="en-US" altLang="zh-CN">
              <a:ea typeface="宋体" pitchFamily="2" charset="-122"/>
            </a:endParaRPr>
          </a:p>
        </p:txBody>
      </p:sp>
      <p:grpSp>
        <p:nvGrpSpPr>
          <p:cNvPr id="45079" name="Group 202"/>
          <p:cNvGrpSpPr>
            <a:grpSpLocks/>
          </p:cNvGrpSpPr>
          <p:nvPr/>
        </p:nvGrpSpPr>
        <p:grpSpPr bwMode="auto">
          <a:xfrm>
            <a:off x="6342063" y="3095625"/>
            <a:ext cx="971550" cy="390525"/>
            <a:chOff x="3995" y="2142"/>
            <a:chExt cx="612" cy="246"/>
          </a:xfrm>
        </p:grpSpPr>
        <p:grpSp>
          <p:nvGrpSpPr>
            <p:cNvPr id="45082" name="Group 198"/>
            <p:cNvGrpSpPr>
              <a:grpSpLocks/>
            </p:cNvGrpSpPr>
            <p:nvPr/>
          </p:nvGrpSpPr>
          <p:grpSpPr bwMode="auto">
            <a:xfrm>
              <a:off x="3995" y="2142"/>
              <a:ext cx="612" cy="246"/>
              <a:chOff x="3995" y="2142"/>
              <a:chExt cx="612" cy="246"/>
            </a:xfrm>
          </p:grpSpPr>
          <p:sp>
            <p:nvSpPr>
              <p:cNvPr id="45507" name="Rectangle 196"/>
              <p:cNvSpPr>
                <a:spLocks noChangeArrowheads="1"/>
              </p:cNvSpPr>
              <p:nvPr/>
            </p:nvSpPr>
            <p:spPr bwMode="auto">
              <a:xfrm>
                <a:off x="3995" y="2142"/>
                <a:ext cx="612" cy="246"/>
              </a:xfrm>
              <a:prstGeom prst="rect">
                <a:avLst/>
              </a:prstGeom>
              <a:solidFill>
                <a:srgbClr val="FFCC66"/>
              </a:solidFill>
              <a:ln w="9525">
                <a:noFill/>
                <a:miter lim="800000"/>
                <a:headEnd/>
                <a:tailEnd/>
              </a:ln>
            </p:spPr>
            <p:txBody>
              <a:bodyPr/>
              <a:lstStyle/>
              <a:p>
                <a:endParaRPr lang="zh-CN" altLang="en-US">
                  <a:ea typeface="宋体" pitchFamily="2" charset="-122"/>
                </a:endParaRPr>
              </a:p>
            </p:txBody>
          </p:sp>
          <p:sp>
            <p:nvSpPr>
              <p:cNvPr id="45508" name="Rectangle 197"/>
              <p:cNvSpPr>
                <a:spLocks noChangeArrowheads="1"/>
              </p:cNvSpPr>
              <p:nvPr/>
            </p:nvSpPr>
            <p:spPr bwMode="auto">
              <a:xfrm>
                <a:off x="3995" y="2142"/>
                <a:ext cx="612" cy="246"/>
              </a:xfrm>
              <a:prstGeom prst="rect">
                <a:avLst/>
              </a:prstGeom>
              <a:noFill/>
              <a:ln w="11113" cap="rnd">
                <a:solidFill>
                  <a:srgbClr val="CC6600"/>
                </a:solidFill>
                <a:miter lim="800000"/>
                <a:headEnd/>
                <a:tailEnd/>
              </a:ln>
            </p:spPr>
            <p:txBody>
              <a:bodyPr/>
              <a:lstStyle/>
              <a:p>
                <a:endParaRPr lang="zh-CN" altLang="en-US">
                  <a:ea typeface="宋体" pitchFamily="2" charset="-122"/>
                </a:endParaRPr>
              </a:p>
            </p:txBody>
          </p:sp>
        </p:grpSp>
        <p:grpSp>
          <p:nvGrpSpPr>
            <p:cNvPr id="45084" name="Group 201"/>
            <p:cNvGrpSpPr>
              <a:grpSpLocks/>
            </p:cNvGrpSpPr>
            <p:nvPr/>
          </p:nvGrpSpPr>
          <p:grpSpPr bwMode="auto">
            <a:xfrm>
              <a:off x="3995" y="2142"/>
              <a:ext cx="612" cy="246"/>
              <a:chOff x="3995" y="2142"/>
              <a:chExt cx="612" cy="246"/>
            </a:xfrm>
          </p:grpSpPr>
          <p:sp>
            <p:nvSpPr>
              <p:cNvPr id="45505" name="Rectangle 199"/>
              <p:cNvSpPr>
                <a:spLocks noChangeArrowheads="1"/>
              </p:cNvSpPr>
              <p:nvPr/>
            </p:nvSpPr>
            <p:spPr bwMode="auto">
              <a:xfrm>
                <a:off x="3995" y="2142"/>
                <a:ext cx="612" cy="246"/>
              </a:xfrm>
              <a:prstGeom prst="rect">
                <a:avLst/>
              </a:prstGeom>
              <a:solidFill>
                <a:srgbClr val="FFCC66"/>
              </a:solidFill>
              <a:ln w="9525">
                <a:noFill/>
                <a:miter lim="800000"/>
                <a:headEnd/>
                <a:tailEnd/>
              </a:ln>
            </p:spPr>
            <p:txBody>
              <a:bodyPr/>
              <a:lstStyle/>
              <a:p>
                <a:endParaRPr lang="zh-CN" altLang="en-US">
                  <a:ea typeface="宋体" pitchFamily="2" charset="-122"/>
                </a:endParaRPr>
              </a:p>
            </p:txBody>
          </p:sp>
          <p:sp>
            <p:nvSpPr>
              <p:cNvPr id="45506" name="Rectangle 200"/>
              <p:cNvSpPr>
                <a:spLocks noChangeArrowheads="1"/>
              </p:cNvSpPr>
              <p:nvPr/>
            </p:nvSpPr>
            <p:spPr bwMode="auto">
              <a:xfrm>
                <a:off x="3995" y="2142"/>
                <a:ext cx="612" cy="246"/>
              </a:xfrm>
              <a:prstGeom prst="rect">
                <a:avLst/>
              </a:prstGeom>
              <a:noFill/>
              <a:ln w="15875" cap="rnd">
                <a:solidFill>
                  <a:srgbClr val="CC6600"/>
                </a:solidFill>
                <a:miter lim="800000"/>
                <a:headEnd/>
                <a:tailEnd/>
              </a:ln>
            </p:spPr>
            <p:txBody>
              <a:bodyPr/>
              <a:lstStyle/>
              <a:p>
                <a:endParaRPr lang="zh-CN" altLang="en-US">
                  <a:ea typeface="宋体" pitchFamily="2" charset="-122"/>
                </a:endParaRPr>
              </a:p>
            </p:txBody>
          </p:sp>
        </p:grpSp>
      </p:grpSp>
      <p:sp>
        <p:nvSpPr>
          <p:cNvPr id="45102" name="Rectangle 203"/>
          <p:cNvSpPr>
            <a:spLocks noChangeArrowheads="1"/>
          </p:cNvSpPr>
          <p:nvPr/>
        </p:nvSpPr>
        <p:spPr bwMode="auto">
          <a:xfrm>
            <a:off x="6400800" y="3152775"/>
            <a:ext cx="881063" cy="258763"/>
          </a:xfrm>
          <a:prstGeom prst="rect">
            <a:avLst/>
          </a:prstGeom>
          <a:noFill/>
          <a:ln w="9525">
            <a:noFill/>
            <a:miter lim="800000"/>
            <a:headEnd/>
            <a:tailEnd/>
          </a:ln>
        </p:spPr>
        <p:txBody>
          <a:bodyPr wrap="none" lIns="0" tIns="0" rIns="0" bIns="0">
            <a:spAutoFit/>
          </a:bodyPr>
          <a:lstStyle/>
          <a:p>
            <a:r>
              <a:rPr lang="en-US" altLang="zh-CN" sz="1700" b="1">
                <a:solidFill>
                  <a:srgbClr val="3A4264"/>
                </a:solidFill>
                <a:latin typeface="Times New Roman" pitchFamily="18" charset="0"/>
                <a:ea typeface="宋体" pitchFamily="2" charset="-122"/>
              </a:rPr>
              <a:t>L1 Cache</a:t>
            </a:r>
            <a:endParaRPr lang="en-US" altLang="zh-CN">
              <a:ea typeface="宋体" pitchFamily="2" charset="-122"/>
            </a:endParaRPr>
          </a:p>
        </p:txBody>
      </p:sp>
      <p:grpSp>
        <p:nvGrpSpPr>
          <p:cNvPr id="45085" name="Group 206"/>
          <p:cNvGrpSpPr>
            <a:grpSpLocks/>
          </p:cNvGrpSpPr>
          <p:nvPr/>
        </p:nvGrpSpPr>
        <p:grpSpPr bwMode="auto">
          <a:xfrm>
            <a:off x="6786563" y="2786063"/>
            <a:ext cx="84137" cy="295275"/>
            <a:chOff x="4275" y="1947"/>
            <a:chExt cx="53" cy="186"/>
          </a:xfrm>
        </p:grpSpPr>
        <p:sp>
          <p:nvSpPr>
            <p:cNvPr id="45501" name="Freeform 204"/>
            <p:cNvSpPr>
              <a:spLocks noEditPoints="1"/>
            </p:cNvSpPr>
            <p:nvPr/>
          </p:nvSpPr>
          <p:spPr bwMode="auto">
            <a:xfrm>
              <a:off x="4275" y="1947"/>
              <a:ext cx="53" cy="186"/>
            </a:xfrm>
            <a:custGeom>
              <a:avLst/>
              <a:gdLst>
                <a:gd name="T0" fmla="*/ 0 w 192"/>
                <a:gd name="T1" fmla="*/ 0 h 680"/>
                <a:gd name="T2" fmla="*/ 0 w 192"/>
                <a:gd name="T3" fmla="*/ 0 h 680"/>
                <a:gd name="T4" fmla="*/ 0 w 192"/>
                <a:gd name="T5" fmla="*/ 0 h 680"/>
                <a:gd name="T6" fmla="*/ 0 w 192"/>
                <a:gd name="T7" fmla="*/ 0 h 680"/>
                <a:gd name="T8" fmla="*/ 0 w 192"/>
                <a:gd name="T9" fmla="*/ 0 h 680"/>
                <a:gd name="T10" fmla="*/ 0 w 192"/>
                <a:gd name="T11" fmla="*/ 0 h 680"/>
                <a:gd name="T12" fmla="*/ 0 w 192"/>
                <a:gd name="T13" fmla="*/ 0 h 680"/>
                <a:gd name="T14" fmla="*/ 0 w 192"/>
                <a:gd name="T15" fmla="*/ 0 h 680"/>
                <a:gd name="T16" fmla="*/ 0 w 192"/>
                <a:gd name="T17" fmla="*/ 0 h 680"/>
                <a:gd name="T18" fmla="*/ 0 w 192"/>
                <a:gd name="T19" fmla="*/ 0 h 680"/>
                <a:gd name="T20" fmla="*/ 0 w 192"/>
                <a:gd name="T21" fmla="*/ 0 h 680"/>
                <a:gd name="T22" fmla="*/ 0 w 192"/>
                <a:gd name="T23" fmla="*/ 0 h 680"/>
                <a:gd name="T24" fmla="*/ 0 w 192"/>
                <a:gd name="T25" fmla="*/ 0 h 680"/>
                <a:gd name="T26" fmla="*/ 0 w 192"/>
                <a:gd name="T27" fmla="*/ 0 h 680"/>
                <a:gd name="T28" fmla="*/ 0 w 192"/>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80"/>
                <a:gd name="T47" fmla="*/ 192 w 192"/>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80">
                  <a:moveTo>
                    <a:pt x="120" y="145"/>
                  </a:moveTo>
                  <a:lnTo>
                    <a:pt x="120" y="535"/>
                  </a:lnTo>
                  <a:cubicBezTo>
                    <a:pt x="120" y="549"/>
                    <a:pt x="110" y="559"/>
                    <a:pt x="96" y="559"/>
                  </a:cubicBezTo>
                  <a:cubicBezTo>
                    <a:pt x="83" y="559"/>
                    <a:pt x="73" y="549"/>
                    <a:pt x="73" y="535"/>
                  </a:cubicBezTo>
                  <a:lnTo>
                    <a:pt x="73" y="145"/>
                  </a:lnTo>
                  <a:cubicBezTo>
                    <a:pt x="73" y="132"/>
                    <a:pt x="83" y="121"/>
                    <a:pt x="96" y="121"/>
                  </a:cubicBezTo>
                  <a:cubicBezTo>
                    <a:pt x="110" y="121"/>
                    <a:pt x="120" y="132"/>
                    <a:pt x="120" y="145"/>
                  </a:cubicBezTo>
                  <a:close/>
                  <a:moveTo>
                    <a:pt x="0" y="193"/>
                  </a:moveTo>
                  <a:lnTo>
                    <a:pt x="96" y="0"/>
                  </a:lnTo>
                  <a:lnTo>
                    <a:pt x="192" y="193"/>
                  </a:lnTo>
                  <a:lnTo>
                    <a:pt x="0" y="193"/>
                  </a:lnTo>
                  <a:close/>
                  <a:moveTo>
                    <a:pt x="192" y="487"/>
                  </a:moveTo>
                  <a:lnTo>
                    <a:pt x="96" y="680"/>
                  </a:lnTo>
                  <a:lnTo>
                    <a:pt x="0" y="487"/>
                  </a:lnTo>
                  <a:lnTo>
                    <a:pt x="192" y="487"/>
                  </a:lnTo>
                  <a:close/>
                </a:path>
              </a:pathLst>
            </a:custGeom>
            <a:solidFill>
              <a:srgbClr val="415677"/>
            </a:solidFill>
            <a:ln w="0">
              <a:solidFill>
                <a:srgbClr val="000000"/>
              </a:solidFill>
              <a:round/>
              <a:headEnd/>
              <a:tailEnd/>
            </a:ln>
          </p:spPr>
          <p:txBody>
            <a:bodyPr/>
            <a:lstStyle/>
            <a:p>
              <a:endParaRPr lang="zh-CN" altLang="en-US">
                <a:ea typeface="宋体" pitchFamily="2" charset="-122"/>
              </a:endParaRPr>
            </a:p>
          </p:txBody>
        </p:sp>
        <p:sp>
          <p:nvSpPr>
            <p:cNvPr id="45502" name="Freeform 205"/>
            <p:cNvSpPr>
              <a:spLocks noEditPoints="1"/>
            </p:cNvSpPr>
            <p:nvPr/>
          </p:nvSpPr>
          <p:spPr bwMode="auto">
            <a:xfrm>
              <a:off x="4275" y="1947"/>
              <a:ext cx="53" cy="186"/>
            </a:xfrm>
            <a:custGeom>
              <a:avLst/>
              <a:gdLst>
                <a:gd name="T0" fmla="*/ 0 w 192"/>
                <a:gd name="T1" fmla="*/ 0 h 680"/>
                <a:gd name="T2" fmla="*/ 0 w 192"/>
                <a:gd name="T3" fmla="*/ 0 h 680"/>
                <a:gd name="T4" fmla="*/ 0 w 192"/>
                <a:gd name="T5" fmla="*/ 0 h 680"/>
                <a:gd name="T6" fmla="*/ 0 w 192"/>
                <a:gd name="T7" fmla="*/ 0 h 680"/>
                <a:gd name="T8" fmla="*/ 0 w 192"/>
                <a:gd name="T9" fmla="*/ 0 h 680"/>
                <a:gd name="T10" fmla="*/ 0 w 192"/>
                <a:gd name="T11" fmla="*/ 0 h 680"/>
                <a:gd name="T12" fmla="*/ 0 w 192"/>
                <a:gd name="T13" fmla="*/ 0 h 680"/>
                <a:gd name="T14" fmla="*/ 0 w 192"/>
                <a:gd name="T15" fmla="*/ 0 h 680"/>
                <a:gd name="T16" fmla="*/ 0 w 192"/>
                <a:gd name="T17" fmla="*/ 0 h 680"/>
                <a:gd name="T18" fmla="*/ 0 w 192"/>
                <a:gd name="T19" fmla="*/ 0 h 680"/>
                <a:gd name="T20" fmla="*/ 0 w 192"/>
                <a:gd name="T21" fmla="*/ 0 h 680"/>
                <a:gd name="T22" fmla="*/ 0 w 192"/>
                <a:gd name="T23" fmla="*/ 0 h 680"/>
                <a:gd name="T24" fmla="*/ 0 w 192"/>
                <a:gd name="T25" fmla="*/ 0 h 680"/>
                <a:gd name="T26" fmla="*/ 0 w 192"/>
                <a:gd name="T27" fmla="*/ 0 h 680"/>
                <a:gd name="T28" fmla="*/ 0 w 192"/>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80"/>
                <a:gd name="T47" fmla="*/ 192 w 192"/>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80">
                  <a:moveTo>
                    <a:pt x="120" y="145"/>
                  </a:moveTo>
                  <a:lnTo>
                    <a:pt x="120" y="535"/>
                  </a:lnTo>
                  <a:cubicBezTo>
                    <a:pt x="120" y="549"/>
                    <a:pt x="110" y="559"/>
                    <a:pt x="96" y="559"/>
                  </a:cubicBezTo>
                  <a:cubicBezTo>
                    <a:pt x="83" y="559"/>
                    <a:pt x="73" y="549"/>
                    <a:pt x="73" y="535"/>
                  </a:cubicBezTo>
                  <a:lnTo>
                    <a:pt x="73" y="145"/>
                  </a:lnTo>
                  <a:cubicBezTo>
                    <a:pt x="73" y="132"/>
                    <a:pt x="83" y="121"/>
                    <a:pt x="96" y="121"/>
                  </a:cubicBezTo>
                  <a:cubicBezTo>
                    <a:pt x="110" y="121"/>
                    <a:pt x="120" y="132"/>
                    <a:pt x="120" y="145"/>
                  </a:cubicBezTo>
                  <a:close/>
                  <a:moveTo>
                    <a:pt x="0" y="193"/>
                  </a:moveTo>
                  <a:lnTo>
                    <a:pt x="96" y="0"/>
                  </a:lnTo>
                  <a:lnTo>
                    <a:pt x="192" y="193"/>
                  </a:lnTo>
                  <a:lnTo>
                    <a:pt x="0" y="193"/>
                  </a:lnTo>
                  <a:close/>
                  <a:moveTo>
                    <a:pt x="192" y="487"/>
                  </a:moveTo>
                  <a:lnTo>
                    <a:pt x="96" y="680"/>
                  </a:lnTo>
                  <a:lnTo>
                    <a:pt x="0" y="487"/>
                  </a:lnTo>
                  <a:lnTo>
                    <a:pt x="192" y="487"/>
                  </a:lnTo>
                  <a:close/>
                </a:path>
              </a:pathLst>
            </a:custGeom>
            <a:noFill/>
            <a:ln w="4763" cap="rnd">
              <a:solidFill>
                <a:srgbClr val="415677"/>
              </a:solidFill>
              <a:round/>
              <a:headEnd/>
              <a:tailEnd/>
            </a:ln>
          </p:spPr>
          <p:txBody>
            <a:bodyPr/>
            <a:lstStyle/>
            <a:p>
              <a:endParaRPr lang="zh-CN" altLang="en-US">
                <a:ea typeface="宋体" pitchFamily="2" charset="-122"/>
              </a:endParaRPr>
            </a:p>
          </p:txBody>
        </p:sp>
      </p:grpSp>
      <p:grpSp>
        <p:nvGrpSpPr>
          <p:cNvPr id="45087" name="Group 213"/>
          <p:cNvGrpSpPr>
            <a:grpSpLocks/>
          </p:cNvGrpSpPr>
          <p:nvPr/>
        </p:nvGrpSpPr>
        <p:grpSpPr bwMode="auto">
          <a:xfrm>
            <a:off x="6142038" y="3481388"/>
            <a:ext cx="1393825" cy="261937"/>
            <a:chOff x="3869" y="2385"/>
            <a:chExt cx="878" cy="165"/>
          </a:xfrm>
        </p:grpSpPr>
        <p:grpSp>
          <p:nvGrpSpPr>
            <p:cNvPr id="45088" name="Group 209"/>
            <p:cNvGrpSpPr>
              <a:grpSpLocks/>
            </p:cNvGrpSpPr>
            <p:nvPr/>
          </p:nvGrpSpPr>
          <p:grpSpPr bwMode="auto">
            <a:xfrm>
              <a:off x="3869" y="2385"/>
              <a:ext cx="878" cy="165"/>
              <a:chOff x="3869" y="2385"/>
              <a:chExt cx="878" cy="165"/>
            </a:xfrm>
          </p:grpSpPr>
          <p:sp>
            <p:nvSpPr>
              <p:cNvPr id="45499" name="Freeform 207"/>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solidFill>
                <a:srgbClr val="FFFF99"/>
              </a:solidFill>
              <a:ln w="0">
                <a:solidFill>
                  <a:srgbClr val="000000"/>
                </a:solidFill>
                <a:round/>
                <a:headEnd/>
                <a:tailEnd/>
              </a:ln>
            </p:spPr>
            <p:txBody>
              <a:bodyPr/>
              <a:lstStyle/>
              <a:p>
                <a:endParaRPr lang="zh-CN" altLang="en-US">
                  <a:ea typeface="宋体" pitchFamily="2" charset="-122"/>
                </a:endParaRPr>
              </a:p>
            </p:txBody>
          </p:sp>
          <p:sp>
            <p:nvSpPr>
              <p:cNvPr id="45500" name="Freeform 208"/>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noFill/>
              <a:ln w="1588" cap="rnd">
                <a:solidFill>
                  <a:srgbClr val="CC6600"/>
                </a:solidFill>
                <a:round/>
                <a:headEnd/>
                <a:tailEnd/>
              </a:ln>
            </p:spPr>
            <p:txBody>
              <a:bodyPr/>
              <a:lstStyle/>
              <a:p>
                <a:endParaRPr lang="zh-CN" altLang="en-US">
                  <a:ea typeface="宋体" pitchFamily="2" charset="-122"/>
                </a:endParaRPr>
              </a:p>
            </p:txBody>
          </p:sp>
        </p:grpSp>
        <p:grpSp>
          <p:nvGrpSpPr>
            <p:cNvPr id="45089" name="Group 212"/>
            <p:cNvGrpSpPr>
              <a:grpSpLocks/>
            </p:cNvGrpSpPr>
            <p:nvPr/>
          </p:nvGrpSpPr>
          <p:grpSpPr bwMode="auto">
            <a:xfrm>
              <a:off x="3869" y="2385"/>
              <a:ext cx="878" cy="165"/>
              <a:chOff x="3869" y="2385"/>
              <a:chExt cx="878" cy="165"/>
            </a:xfrm>
          </p:grpSpPr>
          <p:sp>
            <p:nvSpPr>
              <p:cNvPr id="45497" name="Freeform 210"/>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solidFill>
                <a:srgbClr val="FFFF99"/>
              </a:solidFill>
              <a:ln w="0">
                <a:solidFill>
                  <a:srgbClr val="000000"/>
                </a:solidFill>
                <a:round/>
                <a:headEnd/>
                <a:tailEnd/>
              </a:ln>
            </p:spPr>
            <p:txBody>
              <a:bodyPr/>
              <a:lstStyle/>
              <a:p>
                <a:endParaRPr lang="zh-CN" altLang="en-US">
                  <a:ea typeface="宋体" pitchFamily="2" charset="-122"/>
                </a:endParaRPr>
              </a:p>
            </p:txBody>
          </p:sp>
          <p:sp>
            <p:nvSpPr>
              <p:cNvPr id="45498" name="Freeform 211"/>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noFill/>
              <a:ln w="15875" cap="rnd">
                <a:solidFill>
                  <a:srgbClr val="CC6600"/>
                </a:solidFill>
                <a:round/>
                <a:headEnd/>
                <a:tailEnd/>
              </a:ln>
            </p:spPr>
            <p:txBody>
              <a:bodyPr/>
              <a:lstStyle/>
              <a:p>
                <a:endParaRPr lang="zh-CN" altLang="en-US">
                  <a:ea typeface="宋体" pitchFamily="2" charset="-122"/>
                </a:endParaRPr>
              </a:p>
            </p:txBody>
          </p:sp>
        </p:grpSp>
      </p:grpSp>
      <p:sp>
        <p:nvSpPr>
          <p:cNvPr id="45105" name="Rectangle 214"/>
          <p:cNvSpPr>
            <a:spLocks noChangeArrowheads="1"/>
          </p:cNvSpPr>
          <p:nvPr/>
        </p:nvSpPr>
        <p:spPr bwMode="auto">
          <a:xfrm>
            <a:off x="6176963" y="3508375"/>
            <a:ext cx="1339850" cy="244475"/>
          </a:xfrm>
          <a:prstGeom prst="rect">
            <a:avLst/>
          </a:prstGeom>
          <a:noFill/>
          <a:ln w="9525">
            <a:noFill/>
            <a:miter lim="800000"/>
            <a:headEnd/>
            <a:tailEnd/>
          </a:ln>
        </p:spPr>
        <p:txBody>
          <a:bodyPr wrap="none" lIns="0" tIns="0" rIns="0" bIns="0">
            <a:spAutoFit/>
          </a:bodyPr>
          <a:lstStyle/>
          <a:p>
            <a:r>
              <a:rPr lang="en-US" altLang="zh-CN" sz="1600" b="1">
                <a:solidFill>
                  <a:srgbClr val="3A4264"/>
                </a:solidFill>
                <a:latin typeface="Arial Narrow" pitchFamily="34" charset="0"/>
                <a:ea typeface="宋体" pitchFamily="2" charset="-122"/>
              </a:rPr>
              <a:t>Cache Controller</a:t>
            </a:r>
            <a:endParaRPr lang="en-US" altLang="zh-CN">
              <a:ea typeface="宋体" pitchFamily="2" charset="-122"/>
            </a:endParaRPr>
          </a:p>
        </p:txBody>
      </p:sp>
      <p:sp>
        <p:nvSpPr>
          <p:cNvPr id="45106" name="Rectangle 230"/>
          <p:cNvSpPr>
            <a:spLocks noChangeArrowheads="1"/>
          </p:cNvSpPr>
          <p:nvPr/>
        </p:nvSpPr>
        <p:spPr bwMode="auto">
          <a:xfrm>
            <a:off x="1627188" y="4714875"/>
            <a:ext cx="5830887" cy="35242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107" name="Rectangle 231"/>
          <p:cNvSpPr>
            <a:spLocks noChangeArrowheads="1"/>
          </p:cNvSpPr>
          <p:nvPr/>
        </p:nvSpPr>
        <p:spPr bwMode="auto">
          <a:xfrm>
            <a:off x="1627188" y="4714875"/>
            <a:ext cx="5830887" cy="352425"/>
          </a:xfrm>
          <a:prstGeom prst="rect">
            <a:avLst/>
          </a:prstGeom>
          <a:noFill/>
          <a:ln w="15875" cap="rnd">
            <a:solidFill>
              <a:srgbClr val="000000"/>
            </a:solidFill>
            <a:miter lim="800000"/>
            <a:headEnd/>
            <a:tailEnd/>
          </a:ln>
        </p:spPr>
        <p:txBody>
          <a:bodyPr/>
          <a:lstStyle/>
          <a:p>
            <a:endParaRPr lang="zh-CN" altLang="en-US">
              <a:ea typeface="宋体" pitchFamily="2" charset="-122"/>
            </a:endParaRPr>
          </a:p>
        </p:txBody>
      </p:sp>
      <p:sp>
        <p:nvSpPr>
          <p:cNvPr id="45108" name="Rectangle 232"/>
          <p:cNvSpPr>
            <a:spLocks noChangeArrowheads="1"/>
          </p:cNvSpPr>
          <p:nvPr/>
        </p:nvSpPr>
        <p:spPr bwMode="auto">
          <a:xfrm>
            <a:off x="1627188" y="4714875"/>
            <a:ext cx="5830887" cy="35242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109" name="Rectangle 233"/>
          <p:cNvSpPr>
            <a:spLocks noChangeArrowheads="1"/>
          </p:cNvSpPr>
          <p:nvPr/>
        </p:nvSpPr>
        <p:spPr bwMode="auto">
          <a:xfrm>
            <a:off x="1627188" y="4714875"/>
            <a:ext cx="5830887" cy="352425"/>
          </a:xfrm>
          <a:prstGeom prst="rect">
            <a:avLst/>
          </a:prstGeom>
          <a:noFill/>
          <a:ln w="15875" cap="rnd">
            <a:solidFill>
              <a:srgbClr val="000000"/>
            </a:solidFill>
            <a:miter lim="800000"/>
            <a:headEnd/>
            <a:tailEnd/>
          </a:ln>
        </p:spPr>
        <p:txBody>
          <a:bodyPr/>
          <a:lstStyle/>
          <a:p>
            <a:endParaRPr lang="zh-CN" altLang="en-US">
              <a:ea typeface="宋体" pitchFamily="2" charset="-122"/>
            </a:endParaRPr>
          </a:p>
        </p:txBody>
      </p:sp>
      <p:sp>
        <p:nvSpPr>
          <p:cNvPr id="45110" name="Rectangle 234"/>
          <p:cNvSpPr>
            <a:spLocks noChangeArrowheads="1"/>
          </p:cNvSpPr>
          <p:nvPr/>
        </p:nvSpPr>
        <p:spPr bwMode="auto">
          <a:xfrm>
            <a:off x="4151313" y="4818063"/>
            <a:ext cx="882650" cy="274637"/>
          </a:xfrm>
          <a:prstGeom prst="rect">
            <a:avLst/>
          </a:prstGeom>
          <a:noFill/>
          <a:ln w="9525">
            <a:noFill/>
            <a:miter lim="800000"/>
            <a:headEnd/>
            <a:tailEnd/>
          </a:ln>
        </p:spPr>
        <p:txBody>
          <a:bodyPr wrap="none" lIns="0" tIns="0" rIns="0" bIns="0">
            <a:spAutoFit/>
          </a:bodyPr>
          <a:lstStyle/>
          <a:p>
            <a:r>
              <a:rPr lang="en-US" altLang="zh-CN">
                <a:solidFill>
                  <a:srgbClr val="415677"/>
                </a:solidFill>
                <a:latin typeface="Times New Roman" pitchFamily="18" charset="0"/>
                <a:ea typeface="宋体" pitchFamily="2" charset="-122"/>
              </a:rPr>
              <a:t>L2 Cache</a:t>
            </a:r>
            <a:endParaRPr lang="en-US" altLang="zh-CN">
              <a:ea typeface="宋体" pitchFamily="2" charset="-122"/>
            </a:endParaRPr>
          </a:p>
        </p:txBody>
      </p:sp>
      <p:grpSp>
        <p:nvGrpSpPr>
          <p:cNvPr id="45091" name="Group 237"/>
          <p:cNvGrpSpPr>
            <a:grpSpLocks/>
          </p:cNvGrpSpPr>
          <p:nvPr/>
        </p:nvGrpSpPr>
        <p:grpSpPr bwMode="auto">
          <a:xfrm>
            <a:off x="1127125" y="4133850"/>
            <a:ext cx="6800850" cy="293688"/>
            <a:chOff x="710" y="2796"/>
            <a:chExt cx="4284" cy="185"/>
          </a:xfrm>
        </p:grpSpPr>
        <p:sp>
          <p:nvSpPr>
            <p:cNvPr id="45493" name="Oval 235"/>
            <p:cNvSpPr>
              <a:spLocks noChangeArrowheads="1"/>
            </p:cNvSpPr>
            <p:nvPr/>
          </p:nvSpPr>
          <p:spPr bwMode="auto">
            <a:xfrm>
              <a:off x="710" y="2796"/>
              <a:ext cx="4284" cy="185"/>
            </a:xfrm>
            <a:prstGeom prst="ellipse">
              <a:avLst/>
            </a:prstGeom>
            <a:solidFill>
              <a:srgbClr val="FFFFFF"/>
            </a:solidFill>
            <a:ln w="0">
              <a:solidFill>
                <a:srgbClr val="000000"/>
              </a:solidFill>
              <a:round/>
              <a:headEnd/>
              <a:tailEnd/>
            </a:ln>
          </p:spPr>
          <p:txBody>
            <a:bodyPr/>
            <a:lstStyle/>
            <a:p>
              <a:endParaRPr lang="zh-CN" altLang="en-US">
                <a:ea typeface="宋体" pitchFamily="2" charset="-122"/>
              </a:endParaRPr>
            </a:p>
          </p:txBody>
        </p:sp>
        <p:sp>
          <p:nvSpPr>
            <p:cNvPr id="45494" name="Freeform 236"/>
            <p:cNvSpPr>
              <a:spLocks/>
            </p:cNvSpPr>
            <p:nvPr/>
          </p:nvSpPr>
          <p:spPr bwMode="auto">
            <a:xfrm>
              <a:off x="710" y="2796"/>
              <a:ext cx="4284" cy="185"/>
            </a:xfrm>
            <a:custGeom>
              <a:avLst/>
              <a:gdLst>
                <a:gd name="T0" fmla="*/ 2142 w 4284"/>
                <a:gd name="T1" fmla="*/ 0 h 185"/>
                <a:gd name="T2" fmla="*/ 0 w 4284"/>
                <a:gd name="T3" fmla="*/ 92 h 185"/>
                <a:gd name="T4" fmla="*/ 2142 w 4284"/>
                <a:gd name="T5" fmla="*/ 185 h 185"/>
                <a:gd name="T6" fmla="*/ 4284 w 4284"/>
                <a:gd name="T7" fmla="*/ 92 h 185"/>
                <a:gd name="T8" fmla="*/ 2142 w 4284"/>
                <a:gd name="T9" fmla="*/ 0 h 185"/>
                <a:gd name="T10" fmla="*/ 0 60000 65536"/>
                <a:gd name="T11" fmla="*/ 0 60000 65536"/>
                <a:gd name="T12" fmla="*/ 0 60000 65536"/>
                <a:gd name="T13" fmla="*/ 0 60000 65536"/>
                <a:gd name="T14" fmla="*/ 0 60000 65536"/>
                <a:gd name="T15" fmla="*/ 0 w 4284"/>
                <a:gd name="T16" fmla="*/ 0 h 185"/>
                <a:gd name="T17" fmla="*/ 4284 w 4284"/>
                <a:gd name="T18" fmla="*/ 185 h 185"/>
              </a:gdLst>
              <a:ahLst/>
              <a:cxnLst>
                <a:cxn ang="T10">
                  <a:pos x="T0" y="T1"/>
                </a:cxn>
                <a:cxn ang="T11">
                  <a:pos x="T2" y="T3"/>
                </a:cxn>
                <a:cxn ang="T12">
                  <a:pos x="T4" y="T5"/>
                </a:cxn>
                <a:cxn ang="T13">
                  <a:pos x="T6" y="T7"/>
                </a:cxn>
                <a:cxn ang="T14">
                  <a:pos x="T8" y="T9"/>
                </a:cxn>
              </a:cxnLst>
              <a:rect l="T15" t="T16" r="T17" b="T18"/>
              <a:pathLst>
                <a:path w="4284" h="185">
                  <a:moveTo>
                    <a:pt x="2142" y="0"/>
                  </a:moveTo>
                  <a:cubicBezTo>
                    <a:pt x="959" y="0"/>
                    <a:pt x="0" y="42"/>
                    <a:pt x="0" y="92"/>
                  </a:cubicBezTo>
                  <a:cubicBezTo>
                    <a:pt x="0" y="144"/>
                    <a:pt x="959" y="185"/>
                    <a:pt x="2142" y="185"/>
                  </a:cubicBezTo>
                  <a:cubicBezTo>
                    <a:pt x="3325" y="185"/>
                    <a:pt x="4284" y="144"/>
                    <a:pt x="4284" y="92"/>
                  </a:cubicBezTo>
                  <a:cubicBezTo>
                    <a:pt x="4284" y="42"/>
                    <a:pt x="3325" y="0"/>
                    <a:pt x="2142" y="0"/>
                  </a:cubicBezTo>
                </a:path>
              </a:pathLst>
            </a:custGeom>
            <a:noFill/>
            <a:ln w="1588" cap="rnd">
              <a:solidFill>
                <a:srgbClr val="000000"/>
              </a:solidFill>
              <a:round/>
              <a:headEnd/>
              <a:tailEnd/>
            </a:ln>
          </p:spPr>
          <p:txBody>
            <a:bodyPr/>
            <a:lstStyle/>
            <a:p>
              <a:endParaRPr lang="zh-CN" altLang="en-US">
                <a:ea typeface="宋体" pitchFamily="2" charset="-122"/>
              </a:endParaRPr>
            </a:p>
          </p:txBody>
        </p:sp>
      </p:grpSp>
      <p:sp>
        <p:nvSpPr>
          <p:cNvPr id="45112" name="Freeform 238"/>
          <p:cNvSpPr>
            <a:spLocks/>
          </p:cNvSpPr>
          <p:nvPr/>
        </p:nvSpPr>
        <p:spPr bwMode="auto">
          <a:xfrm>
            <a:off x="1127125" y="4133850"/>
            <a:ext cx="6800850" cy="293688"/>
          </a:xfrm>
          <a:custGeom>
            <a:avLst/>
            <a:gdLst>
              <a:gd name="T0" fmla="*/ 2147483647 w 4284"/>
              <a:gd name="T1" fmla="*/ 0 h 185"/>
              <a:gd name="T2" fmla="*/ 0 w 4284"/>
              <a:gd name="T3" fmla="*/ 2147483647 h 185"/>
              <a:gd name="T4" fmla="*/ 2147483647 w 4284"/>
              <a:gd name="T5" fmla="*/ 2147483647 h 185"/>
              <a:gd name="T6" fmla="*/ 2147483647 w 4284"/>
              <a:gd name="T7" fmla="*/ 2147483647 h 185"/>
              <a:gd name="T8" fmla="*/ 2147483647 w 4284"/>
              <a:gd name="T9" fmla="*/ 0 h 185"/>
              <a:gd name="T10" fmla="*/ 0 60000 65536"/>
              <a:gd name="T11" fmla="*/ 0 60000 65536"/>
              <a:gd name="T12" fmla="*/ 0 60000 65536"/>
              <a:gd name="T13" fmla="*/ 0 60000 65536"/>
              <a:gd name="T14" fmla="*/ 0 60000 65536"/>
              <a:gd name="T15" fmla="*/ 0 w 4284"/>
              <a:gd name="T16" fmla="*/ 0 h 185"/>
              <a:gd name="T17" fmla="*/ 4284 w 4284"/>
              <a:gd name="T18" fmla="*/ 185 h 185"/>
            </a:gdLst>
            <a:ahLst/>
            <a:cxnLst>
              <a:cxn ang="T10">
                <a:pos x="T0" y="T1"/>
              </a:cxn>
              <a:cxn ang="T11">
                <a:pos x="T2" y="T3"/>
              </a:cxn>
              <a:cxn ang="T12">
                <a:pos x="T4" y="T5"/>
              </a:cxn>
              <a:cxn ang="T13">
                <a:pos x="T6" y="T7"/>
              </a:cxn>
              <a:cxn ang="T14">
                <a:pos x="T8" y="T9"/>
              </a:cxn>
            </a:cxnLst>
            <a:rect l="T15" t="T16" r="T17" b="T18"/>
            <a:pathLst>
              <a:path w="4284" h="185">
                <a:moveTo>
                  <a:pt x="2142" y="0"/>
                </a:moveTo>
                <a:cubicBezTo>
                  <a:pt x="959" y="0"/>
                  <a:pt x="0" y="42"/>
                  <a:pt x="0" y="92"/>
                </a:cubicBezTo>
                <a:cubicBezTo>
                  <a:pt x="0" y="144"/>
                  <a:pt x="959" y="185"/>
                  <a:pt x="2142" y="185"/>
                </a:cubicBezTo>
                <a:cubicBezTo>
                  <a:pt x="3325" y="185"/>
                  <a:pt x="4284" y="144"/>
                  <a:pt x="4284" y="92"/>
                </a:cubicBezTo>
                <a:cubicBezTo>
                  <a:pt x="4284" y="42"/>
                  <a:pt x="3325" y="0"/>
                  <a:pt x="2142" y="0"/>
                </a:cubicBezTo>
              </a:path>
            </a:pathLst>
          </a:custGeom>
          <a:noFill/>
          <a:ln w="15875" cap="rnd">
            <a:solidFill>
              <a:srgbClr val="000000"/>
            </a:solidFill>
            <a:round/>
            <a:headEnd/>
            <a:tailEnd/>
          </a:ln>
        </p:spPr>
        <p:txBody>
          <a:bodyPr/>
          <a:lstStyle/>
          <a:p>
            <a:endParaRPr lang="zh-CN" altLang="en-US">
              <a:ea typeface="宋体" pitchFamily="2" charset="-122"/>
            </a:endParaRPr>
          </a:p>
        </p:txBody>
      </p:sp>
      <p:grpSp>
        <p:nvGrpSpPr>
          <p:cNvPr id="45093" name="Group 241"/>
          <p:cNvGrpSpPr>
            <a:grpSpLocks/>
          </p:cNvGrpSpPr>
          <p:nvPr/>
        </p:nvGrpSpPr>
        <p:grpSpPr bwMode="auto">
          <a:xfrm>
            <a:off x="1127125" y="4133850"/>
            <a:ext cx="6800850" cy="293688"/>
            <a:chOff x="710" y="2796"/>
            <a:chExt cx="4284" cy="185"/>
          </a:xfrm>
        </p:grpSpPr>
        <p:sp>
          <p:nvSpPr>
            <p:cNvPr id="45491" name="Oval 239"/>
            <p:cNvSpPr>
              <a:spLocks noChangeArrowheads="1"/>
            </p:cNvSpPr>
            <p:nvPr/>
          </p:nvSpPr>
          <p:spPr bwMode="auto">
            <a:xfrm>
              <a:off x="710" y="2796"/>
              <a:ext cx="4284" cy="185"/>
            </a:xfrm>
            <a:prstGeom prst="ellipse">
              <a:avLst/>
            </a:prstGeom>
            <a:solidFill>
              <a:srgbClr val="FFFFFF"/>
            </a:solidFill>
            <a:ln w="0">
              <a:solidFill>
                <a:srgbClr val="000000"/>
              </a:solidFill>
              <a:round/>
              <a:headEnd/>
              <a:tailEnd/>
            </a:ln>
          </p:spPr>
          <p:txBody>
            <a:bodyPr/>
            <a:lstStyle/>
            <a:p>
              <a:endParaRPr lang="zh-CN" altLang="en-US">
                <a:ea typeface="宋体" pitchFamily="2" charset="-122"/>
              </a:endParaRPr>
            </a:p>
          </p:txBody>
        </p:sp>
        <p:sp>
          <p:nvSpPr>
            <p:cNvPr id="45492" name="Freeform 240"/>
            <p:cNvSpPr>
              <a:spLocks/>
            </p:cNvSpPr>
            <p:nvPr/>
          </p:nvSpPr>
          <p:spPr bwMode="auto">
            <a:xfrm>
              <a:off x="710" y="2796"/>
              <a:ext cx="4284" cy="185"/>
            </a:xfrm>
            <a:custGeom>
              <a:avLst/>
              <a:gdLst>
                <a:gd name="T0" fmla="*/ 2142 w 4284"/>
                <a:gd name="T1" fmla="*/ 0 h 185"/>
                <a:gd name="T2" fmla="*/ 0 w 4284"/>
                <a:gd name="T3" fmla="*/ 92 h 185"/>
                <a:gd name="T4" fmla="*/ 2142 w 4284"/>
                <a:gd name="T5" fmla="*/ 185 h 185"/>
                <a:gd name="T6" fmla="*/ 4284 w 4284"/>
                <a:gd name="T7" fmla="*/ 92 h 185"/>
                <a:gd name="T8" fmla="*/ 2142 w 4284"/>
                <a:gd name="T9" fmla="*/ 0 h 185"/>
                <a:gd name="T10" fmla="*/ 0 60000 65536"/>
                <a:gd name="T11" fmla="*/ 0 60000 65536"/>
                <a:gd name="T12" fmla="*/ 0 60000 65536"/>
                <a:gd name="T13" fmla="*/ 0 60000 65536"/>
                <a:gd name="T14" fmla="*/ 0 60000 65536"/>
                <a:gd name="T15" fmla="*/ 0 w 4284"/>
                <a:gd name="T16" fmla="*/ 0 h 185"/>
                <a:gd name="T17" fmla="*/ 4284 w 4284"/>
                <a:gd name="T18" fmla="*/ 185 h 185"/>
              </a:gdLst>
              <a:ahLst/>
              <a:cxnLst>
                <a:cxn ang="T10">
                  <a:pos x="T0" y="T1"/>
                </a:cxn>
                <a:cxn ang="T11">
                  <a:pos x="T2" y="T3"/>
                </a:cxn>
                <a:cxn ang="T12">
                  <a:pos x="T4" y="T5"/>
                </a:cxn>
                <a:cxn ang="T13">
                  <a:pos x="T6" y="T7"/>
                </a:cxn>
                <a:cxn ang="T14">
                  <a:pos x="T8" y="T9"/>
                </a:cxn>
              </a:cxnLst>
              <a:rect l="T15" t="T16" r="T17" b="T18"/>
              <a:pathLst>
                <a:path w="4284" h="185">
                  <a:moveTo>
                    <a:pt x="2142" y="0"/>
                  </a:moveTo>
                  <a:cubicBezTo>
                    <a:pt x="959" y="0"/>
                    <a:pt x="0" y="42"/>
                    <a:pt x="0" y="92"/>
                  </a:cubicBezTo>
                  <a:cubicBezTo>
                    <a:pt x="0" y="144"/>
                    <a:pt x="959" y="185"/>
                    <a:pt x="2142" y="185"/>
                  </a:cubicBezTo>
                  <a:cubicBezTo>
                    <a:pt x="3325" y="185"/>
                    <a:pt x="4284" y="144"/>
                    <a:pt x="4284" y="92"/>
                  </a:cubicBezTo>
                  <a:cubicBezTo>
                    <a:pt x="4284" y="42"/>
                    <a:pt x="3325" y="0"/>
                    <a:pt x="2142" y="0"/>
                  </a:cubicBezTo>
                </a:path>
              </a:pathLst>
            </a:custGeom>
            <a:noFill/>
            <a:ln w="1588" cap="rnd">
              <a:solidFill>
                <a:srgbClr val="000000"/>
              </a:solidFill>
              <a:round/>
              <a:headEnd/>
              <a:tailEnd/>
            </a:ln>
          </p:spPr>
          <p:txBody>
            <a:bodyPr/>
            <a:lstStyle/>
            <a:p>
              <a:endParaRPr lang="zh-CN" altLang="en-US">
                <a:ea typeface="宋体" pitchFamily="2" charset="-122"/>
              </a:endParaRPr>
            </a:p>
          </p:txBody>
        </p:sp>
      </p:grpSp>
      <p:sp>
        <p:nvSpPr>
          <p:cNvPr id="45114" name="Freeform 242"/>
          <p:cNvSpPr>
            <a:spLocks/>
          </p:cNvSpPr>
          <p:nvPr/>
        </p:nvSpPr>
        <p:spPr bwMode="auto">
          <a:xfrm>
            <a:off x="1127125" y="4133850"/>
            <a:ext cx="6800850" cy="293688"/>
          </a:xfrm>
          <a:custGeom>
            <a:avLst/>
            <a:gdLst>
              <a:gd name="T0" fmla="*/ 2147483647 w 4284"/>
              <a:gd name="T1" fmla="*/ 0 h 185"/>
              <a:gd name="T2" fmla="*/ 0 w 4284"/>
              <a:gd name="T3" fmla="*/ 2147483647 h 185"/>
              <a:gd name="T4" fmla="*/ 2147483647 w 4284"/>
              <a:gd name="T5" fmla="*/ 2147483647 h 185"/>
              <a:gd name="T6" fmla="*/ 2147483647 w 4284"/>
              <a:gd name="T7" fmla="*/ 2147483647 h 185"/>
              <a:gd name="T8" fmla="*/ 2147483647 w 4284"/>
              <a:gd name="T9" fmla="*/ 0 h 185"/>
              <a:gd name="T10" fmla="*/ 0 60000 65536"/>
              <a:gd name="T11" fmla="*/ 0 60000 65536"/>
              <a:gd name="T12" fmla="*/ 0 60000 65536"/>
              <a:gd name="T13" fmla="*/ 0 60000 65536"/>
              <a:gd name="T14" fmla="*/ 0 60000 65536"/>
              <a:gd name="T15" fmla="*/ 0 w 4284"/>
              <a:gd name="T16" fmla="*/ 0 h 185"/>
              <a:gd name="T17" fmla="*/ 4284 w 4284"/>
              <a:gd name="T18" fmla="*/ 185 h 185"/>
            </a:gdLst>
            <a:ahLst/>
            <a:cxnLst>
              <a:cxn ang="T10">
                <a:pos x="T0" y="T1"/>
              </a:cxn>
              <a:cxn ang="T11">
                <a:pos x="T2" y="T3"/>
              </a:cxn>
              <a:cxn ang="T12">
                <a:pos x="T4" y="T5"/>
              </a:cxn>
              <a:cxn ang="T13">
                <a:pos x="T6" y="T7"/>
              </a:cxn>
              <a:cxn ang="T14">
                <a:pos x="T8" y="T9"/>
              </a:cxn>
            </a:cxnLst>
            <a:rect l="T15" t="T16" r="T17" b="T18"/>
            <a:pathLst>
              <a:path w="4284" h="185">
                <a:moveTo>
                  <a:pt x="2142" y="0"/>
                </a:moveTo>
                <a:cubicBezTo>
                  <a:pt x="959" y="0"/>
                  <a:pt x="0" y="42"/>
                  <a:pt x="0" y="92"/>
                </a:cubicBezTo>
                <a:cubicBezTo>
                  <a:pt x="0" y="144"/>
                  <a:pt x="959" y="185"/>
                  <a:pt x="2142" y="185"/>
                </a:cubicBezTo>
                <a:cubicBezTo>
                  <a:pt x="3325" y="185"/>
                  <a:pt x="4284" y="144"/>
                  <a:pt x="4284" y="92"/>
                </a:cubicBezTo>
                <a:cubicBezTo>
                  <a:pt x="4284" y="42"/>
                  <a:pt x="3325" y="0"/>
                  <a:pt x="2142" y="0"/>
                </a:cubicBezTo>
              </a:path>
            </a:pathLst>
          </a:custGeom>
          <a:noFill/>
          <a:ln w="15875" cap="rnd">
            <a:solidFill>
              <a:srgbClr val="000000"/>
            </a:solidFill>
            <a:round/>
            <a:headEnd/>
            <a:tailEnd/>
          </a:ln>
        </p:spPr>
        <p:txBody>
          <a:bodyPr/>
          <a:lstStyle/>
          <a:p>
            <a:endParaRPr lang="zh-CN" altLang="en-US">
              <a:ea typeface="宋体" pitchFamily="2" charset="-122"/>
            </a:endParaRPr>
          </a:p>
        </p:txBody>
      </p:sp>
      <p:sp>
        <p:nvSpPr>
          <p:cNvPr id="45115" name="Rectangle 243"/>
          <p:cNvSpPr>
            <a:spLocks noChangeArrowheads="1"/>
          </p:cNvSpPr>
          <p:nvPr/>
        </p:nvSpPr>
        <p:spPr bwMode="auto">
          <a:xfrm>
            <a:off x="3527425" y="4213225"/>
            <a:ext cx="2160588" cy="258763"/>
          </a:xfrm>
          <a:prstGeom prst="rect">
            <a:avLst/>
          </a:prstGeom>
          <a:noFill/>
          <a:ln w="9525">
            <a:noFill/>
            <a:miter lim="800000"/>
            <a:headEnd/>
            <a:tailEnd/>
          </a:ln>
        </p:spPr>
        <p:txBody>
          <a:bodyPr wrap="none" lIns="0" tIns="0" rIns="0" bIns="0">
            <a:spAutoFit/>
          </a:bodyPr>
          <a:lstStyle/>
          <a:p>
            <a:r>
              <a:rPr lang="en-US" altLang="zh-CN" sz="1700">
                <a:solidFill>
                  <a:srgbClr val="415677"/>
                </a:solidFill>
                <a:latin typeface="Times New Roman" pitchFamily="18" charset="0"/>
                <a:ea typeface="宋体" pitchFamily="2" charset="-122"/>
              </a:rPr>
              <a:t>Interconnection Network</a:t>
            </a:r>
            <a:endParaRPr lang="en-US" altLang="zh-CN">
              <a:ea typeface="宋体" pitchFamily="2" charset="-122"/>
            </a:endParaRPr>
          </a:p>
        </p:txBody>
      </p:sp>
      <p:sp>
        <p:nvSpPr>
          <p:cNvPr id="45116" name="Rectangle 244"/>
          <p:cNvSpPr>
            <a:spLocks noChangeArrowheads="1"/>
          </p:cNvSpPr>
          <p:nvPr/>
        </p:nvSpPr>
        <p:spPr bwMode="auto">
          <a:xfrm>
            <a:off x="620713" y="2036763"/>
            <a:ext cx="2525712" cy="174942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117" name="Rectangle 245"/>
          <p:cNvSpPr>
            <a:spLocks noChangeArrowheads="1"/>
          </p:cNvSpPr>
          <p:nvPr/>
        </p:nvSpPr>
        <p:spPr bwMode="auto">
          <a:xfrm>
            <a:off x="620713" y="2036763"/>
            <a:ext cx="2525712" cy="1749425"/>
          </a:xfrm>
          <a:prstGeom prst="rect">
            <a:avLst/>
          </a:prstGeom>
          <a:noFill/>
          <a:ln w="15875" cap="rnd">
            <a:solidFill>
              <a:srgbClr val="000000"/>
            </a:solidFill>
            <a:miter lim="800000"/>
            <a:headEnd/>
            <a:tailEnd/>
          </a:ln>
        </p:spPr>
        <p:txBody>
          <a:bodyPr/>
          <a:lstStyle/>
          <a:p>
            <a:endParaRPr lang="zh-CN" altLang="en-US">
              <a:ea typeface="宋体" pitchFamily="2" charset="-122"/>
            </a:endParaRPr>
          </a:p>
        </p:txBody>
      </p:sp>
      <p:sp>
        <p:nvSpPr>
          <p:cNvPr id="45118" name="Rectangle 246"/>
          <p:cNvSpPr>
            <a:spLocks noChangeArrowheads="1"/>
          </p:cNvSpPr>
          <p:nvPr/>
        </p:nvSpPr>
        <p:spPr bwMode="auto">
          <a:xfrm>
            <a:off x="620713" y="2036763"/>
            <a:ext cx="2525712" cy="174942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119" name="Rectangle 247"/>
          <p:cNvSpPr>
            <a:spLocks noChangeArrowheads="1"/>
          </p:cNvSpPr>
          <p:nvPr/>
        </p:nvSpPr>
        <p:spPr bwMode="auto">
          <a:xfrm>
            <a:off x="620713" y="2036763"/>
            <a:ext cx="2525712" cy="1749425"/>
          </a:xfrm>
          <a:prstGeom prst="rect">
            <a:avLst/>
          </a:prstGeom>
          <a:noFill/>
          <a:ln w="15875" cap="rnd">
            <a:solidFill>
              <a:srgbClr val="000000"/>
            </a:solidFill>
            <a:miter lim="800000"/>
            <a:headEnd/>
            <a:tailEnd/>
          </a:ln>
        </p:spPr>
        <p:txBody>
          <a:bodyPr/>
          <a:lstStyle/>
          <a:p>
            <a:endParaRPr lang="zh-CN" altLang="en-US">
              <a:ea typeface="宋体" pitchFamily="2" charset="-122"/>
            </a:endParaRPr>
          </a:p>
        </p:txBody>
      </p:sp>
      <p:grpSp>
        <p:nvGrpSpPr>
          <p:cNvPr id="45094" name="Group 250"/>
          <p:cNvGrpSpPr>
            <a:grpSpLocks/>
          </p:cNvGrpSpPr>
          <p:nvPr/>
        </p:nvGrpSpPr>
        <p:grpSpPr bwMode="auto">
          <a:xfrm>
            <a:off x="792163" y="2089150"/>
            <a:ext cx="1362075" cy="684213"/>
            <a:chOff x="499" y="1508"/>
            <a:chExt cx="858" cy="431"/>
          </a:xfrm>
        </p:grpSpPr>
        <p:sp>
          <p:nvSpPr>
            <p:cNvPr id="45489" name="Freeform 248"/>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solidFill>
              <a:srgbClr val="FFFFFF"/>
            </a:solidFill>
            <a:ln w="0">
              <a:solidFill>
                <a:srgbClr val="000000"/>
              </a:solidFill>
              <a:round/>
              <a:headEnd/>
              <a:tailEnd/>
            </a:ln>
          </p:spPr>
          <p:txBody>
            <a:bodyPr/>
            <a:lstStyle/>
            <a:p>
              <a:endParaRPr lang="zh-CN" altLang="en-US">
                <a:ea typeface="宋体" pitchFamily="2" charset="-122"/>
              </a:endParaRPr>
            </a:p>
          </p:txBody>
        </p:sp>
        <p:sp>
          <p:nvSpPr>
            <p:cNvPr id="45490" name="Freeform 249"/>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noFill/>
            <a:ln w="1588" cap="rnd">
              <a:solidFill>
                <a:srgbClr val="000000"/>
              </a:solidFill>
              <a:round/>
              <a:headEnd/>
              <a:tailEnd/>
            </a:ln>
          </p:spPr>
          <p:txBody>
            <a:bodyPr/>
            <a:lstStyle/>
            <a:p>
              <a:endParaRPr lang="zh-CN" altLang="en-US">
                <a:ea typeface="宋体" pitchFamily="2" charset="-122"/>
              </a:endParaRPr>
            </a:p>
          </p:txBody>
        </p:sp>
      </p:grpSp>
      <p:sp>
        <p:nvSpPr>
          <p:cNvPr id="45121" name="Freeform 251"/>
          <p:cNvSpPr>
            <a:spLocks/>
          </p:cNvSpPr>
          <p:nvPr/>
        </p:nvSpPr>
        <p:spPr bwMode="auto">
          <a:xfrm>
            <a:off x="792163" y="2089150"/>
            <a:ext cx="1362075" cy="684213"/>
          </a:xfrm>
          <a:custGeom>
            <a:avLst/>
            <a:gdLst>
              <a:gd name="T0" fmla="*/ 2147483647 w 12550"/>
              <a:gd name="T1" fmla="*/ 0 h 6300"/>
              <a:gd name="T2" fmla="*/ 0 w 12550"/>
              <a:gd name="T3" fmla="*/ 2147483647 h 6300"/>
              <a:gd name="T4" fmla="*/ 0 w 12550"/>
              <a:gd name="T5" fmla="*/ 2147483647 h 6300"/>
              <a:gd name="T6" fmla="*/ 2147483647 w 12550"/>
              <a:gd name="T7" fmla="*/ 2147483647 h 6300"/>
              <a:gd name="T8" fmla="*/ 2147483647 w 12550"/>
              <a:gd name="T9" fmla="*/ 2147483647 h 6300"/>
              <a:gd name="T10" fmla="*/ 2147483647 w 12550"/>
              <a:gd name="T11" fmla="*/ 2147483647 h 6300"/>
              <a:gd name="T12" fmla="*/ 2147483647 w 12550"/>
              <a:gd name="T13" fmla="*/ 2147483647 h 6300"/>
              <a:gd name="T14" fmla="*/ 2147483647 w 12550"/>
              <a:gd name="T15" fmla="*/ 0 h 6300"/>
              <a:gd name="T16" fmla="*/ 2147483647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noFill/>
          <a:ln w="15875" cap="rnd">
            <a:solidFill>
              <a:srgbClr val="000000"/>
            </a:solidFill>
            <a:round/>
            <a:headEnd/>
            <a:tailEnd/>
          </a:ln>
        </p:spPr>
        <p:txBody>
          <a:bodyPr/>
          <a:lstStyle/>
          <a:p>
            <a:endParaRPr lang="zh-CN" altLang="en-US">
              <a:ea typeface="宋体" pitchFamily="2" charset="-122"/>
            </a:endParaRPr>
          </a:p>
        </p:txBody>
      </p:sp>
      <p:grpSp>
        <p:nvGrpSpPr>
          <p:cNvPr id="45096" name="Group 254"/>
          <p:cNvGrpSpPr>
            <a:grpSpLocks/>
          </p:cNvGrpSpPr>
          <p:nvPr/>
        </p:nvGrpSpPr>
        <p:grpSpPr bwMode="auto">
          <a:xfrm>
            <a:off x="792163" y="2089150"/>
            <a:ext cx="1362075" cy="684213"/>
            <a:chOff x="499" y="1508"/>
            <a:chExt cx="858" cy="431"/>
          </a:xfrm>
        </p:grpSpPr>
        <p:sp>
          <p:nvSpPr>
            <p:cNvPr id="45487" name="Freeform 252"/>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solidFill>
              <a:srgbClr val="FFFFFF"/>
            </a:solidFill>
            <a:ln w="0">
              <a:solidFill>
                <a:srgbClr val="000000"/>
              </a:solidFill>
              <a:round/>
              <a:headEnd/>
              <a:tailEnd/>
            </a:ln>
          </p:spPr>
          <p:txBody>
            <a:bodyPr/>
            <a:lstStyle/>
            <a:p>
              <a:endParaRPr lang="zh-CN" altLang="en-US">
                <a:ea typeface="宋体" pitchFamily="2" charset="-122"/>
              </a:endParaRPr>
            </a:p>
          </p:txBody>
        </p:sp>
        <p:sp>
          <p:nvSpPr>
            <p:cNvPr id="45488" name="Freeform 253"/>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noFill/>
            <a:ln w="1588" cap="rnd">
              <a:solidFill>
                <a:srgbClr val="000000"/>
              </a:solidFill>
              <a:round/>
              <a:headEnd/>
              <a:tailEnd/>
            </a:ln>
          </p:spPr>
          <p:txBody>
            <a:bodyPr/>
            <a:lstStyle/>
            <a:p>
              <a:endParaRPr lang="zh-CN" altLang="en-US">
                <a:ea typeface="宋体" pitchFamily="2" charset="-122"/>
              </a:endParaRPr>
            </a:p>
          </p:txBody>
        </p:sp>
      </p:grpSp>
      <p:sp>
        <p:nvSpPr>
          <p:cNvPr id="45123" name="Freeform 255"/>
          <p:cNvSpPr>
            <a:spLocks/>
          </p:cNvSpPr>
          <p:nvPr/>
        </p:nvSpPr>
        <p:spPr bwMode="auto">
          <a:xfrm>
            <a:off x="792163" y="2089150"/>
            <a:ext cx="1362075" cy="684213"/>
          </a:xfrm>
          <a:custGeom>
            <a:avLst/>
            <a:gdLst>
              <a:gd name="T0" fmla="*/ 2147483647 w 12550"/>
              <a:gd name="T1" fmla="*/ 0 h 6300"/>
              <a:gd name="T2" fmla="*/ 0 w 12550"/>
              <a:gd name="T3" fmla="*/ 2147483647 h 6300"/>
              <a:gd name="T4" fmla="*/ 0 w 12550"/>
              <a:gd name="T5" fmla="*/ 2147483647 h 6300"/>
              <a:gd name="T6" fmla="*/ 2147483647 w 12550"/>
              <a:gd name="T7" fmla="*/ 2147483647 h 6300"/>
              <a:gd name="T8" fmla="*/ 2147483647 w 12550"/>
              <a:gd name="T9" fmla="*/ 2147483647 h 6300"/>
              <a:gd name="T10" fmla="*/ 2147483647 w 12550"/>
              <a:gd name="T11" fmla="*/ 2147483647 h 6300"/>
              <a:gd name="T12" fmla="*/ 2147483647 w 12550"/>
              <a:gd name="T13" fmla="*/ 2147483647 h 6300"/>
              <a:gd name="T14" fmla="*/ 2147483647 w 12550"/>
              <a:gd name="T15" fmla="*/ 0 h 6300"/>
              <a:gd name="T16" fmla="*/ 2147483647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noFill/>
          <a:ln w="15875" cap="rnd">
            <a:solidFill>
              <a:srgbClr val="000000"/>
            </a:solidFill>
            <a:round/>
            <a:headEnd/>
            <a:tailEnd/>
          </a:ln>
        </p:spPr>
        <p:txBody>
          <a:bodyPr/>
          <a:lstStyle/>
          <a:p>
            <a:endParaRPr lang="zh-CN" altLang="en-US">
              <a:ea typeface="宋体" pitchFamily="2" charset="-122"/>
            </a:endParaRPr>
          </a:p>
        </p:txBody>
      </p:sp>
      <p:sp>
        <p:nvSpPr>
          <p:cNvPr id="45124" name="Rectangle 256"/>
          <p:cNvSpPr>
            <a:spLocks noChangeArrowheads="1"/>
          </p:cNvSpPr>
          <p:nvPr/>
        </p:nvSpPr>
        <p:spPr bwMode="auto">
          <a:xfrm>
            <a:off x="882650" y="2287588"/>
            <a:ext cx="1311275" cy="258762"/>
          </a:xfrm>
          <a:prstGeom prst="rect">
            <a:avLst/>
          </a:prstGeom>
          <a:noFill/>
          <a:ln w="9525">
            <a:noFill/>
            <a:miter lim="800000"/>
            <a:headEnd/>
            <a:tailEnd/>
          </a:ln>
        </p:spPr>
        <p:txBody>
          <a:bodyPr wrap="none" lIns="0" tIns="0" rIns="0" bIns="0">
            <a:spAutoFit/>
          </a:bodyPr>
          <a:lstStyle/>
          <a:p>
            <a:r>
              <a:rPr lang="en-US" altLang="zh-CN" sz="1700">
                <a:solidFill>
                  <a:srgbClr val="415677"/>
                </a:solidFill>
                <a:latin typeface="Times New Roman" pitchFamily="18" charset="0"/>
                <a:ea typeface="宋体" pitchFamily="2" charset="-122"/>
              </a:rPr>
              <a:t>Processor Core</a:t>
            </a:r>
            <a:endParaRPr lang="en-US" altLang="zh-CN">
              <a:ea typeface="宋体" pitchFamily="2" charset="-122"/>
            </a:endParaRPr>
          </a:p>
        </p:txBody>
      </p:sp>
      <p:sp>
        <p:nvSpPr>
          <p:cNvPr id="45125" name="Rectangle 257"/>
          <p:cNvSpPr>
            <a:spLocks noChangeArrowheads="1"/>
          </p:cNvSpPr>
          <p:nvPr/>
        </p:nvSpPr>
        <p:spPr bwMode="auto">
          <a:xfrm>
            <a:off x="982663" y="3095625"/>
            <a:ext cx="971550" cy="388938"/>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126" name="Rectangle 258"/>
          <p:cNvSpPr>
            <a:spLocks noChangeArrowheads="1"/>
          </p:cNvSpPr>
          <p:nvPr/>
        </p:nvSpPr>
        <p:spPr bwMode="auto">
          <a:xfrm>
            <a:off x="982663" y="3095625"/>
            <a:ext cx="971550" cy="388938"/>
          </a:xfrm>
          <a:prstGeom prst="rect">
            <a:avLst/>
          </a:prstGeom>
          <a:noFill/>
          <a:ln w="15875" cap="rnd">
            <a:solidFill>
              <a:srgbClr val="000000"/>
            </a:solidFill>
            <a:miter lim="800000"/>
            <a:headEnd/>
            <a:tailEnd/>
          </a:ln>
        </p:spPr>
        <p:txBody>
          <a:bodyPr/>
          <a:lstStyle/>
          <a:p>
            <a:endParaRPr lang="zh-CN" altLang="en-US">
              <a:ea typeface="宋体" pitchFamily="2" charset="-122"/>
            </a:endParaRPr>
          </a:p>
        </p:txBody>
      </p:sp>
      <p:sp>
        <p:nvSpPr>
          <p:cNvPr id="45127" name="Rectangle 259"/>
          <p:cNvSpPr>
            <a:spLocks noChangeArrowheads="1"/>
          </p:cNvSpPr>
          <p:nvPr/>
        </p:nvSpPr>
        <p:spPr bwMode="auto">
          <a:xfrm>
            <a:off x="982663" y="3095625"/>
            <a:ext cx="971550" cy="388938"/>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128" name="Rectangle 260"/>
          <p:cNvSpPr>
            <a:spLocks noChangeArrowheads="1"/>
          </p:cNvSpPr>
          <p:nvPr/>
        </p:nvSpPr>
        <p:spPr bwMode="auto">
          <a:xfrm>
            <a:off x="982663" y="3095625"/>
            <a:ext cx="971550" cy="388938"/>
          </a:xfrm>
          <a:prstGeom prst="rect">
            <a:avLst/>
          </a:prstGeom>
          <a:noFill/>
          <a:ln w="15875" cap="rnd">
            <a:solidFill>
              <a:srgbClr val="000000"/>
            </a:solidFill>
            <a:miter lim="800000"/>
            <a:headEnd/>
            <a:tailEnd/>
          </a:ln>
        </p:spPr>
        <p:txBody>
          <a:bodyPr/>
          <a:lstStyle/>
          <a:p>
            <a:endParaRPr lang="zh-CN" altLang="en-US">
              <a:ea typeface="宋体" pitchFamily="2" charset="-122"/>
            </a:endParaRPr>
          </a:p>
        </p:txBody>
      </p:sp>
      <p:sp>
        <p:nvSpPr>
          <p:cNvPr id="45129" name="Rectangle 261"/>
          <p:cNvSpPr>
            <a:spLocks noChangeArrowheads="1"/>
          </p:cNvSpPr>
          <p:nvPr/>
        </p:nvSpPr>
        <p:spPr bwMode="auto">
          <a:xfrm>
            <a:off x="1109663" y="3213100"/>
            <a:ext cx="831850" cy="258763"/>
          </a:xfrm>
          <a:prstGeom prst="rect">
            <a:avLst/>
          </a:prstGeom>
          <a:noFill/>
          <a:ln w="9525">
            <a:noFill/>
            <a:miter lim="800000"/>
            <a:headEnd/>
            <a:tailEnd/>
          </a:ln>
        </p:spPr>
        <p:txBody>
          <a:bodyPr wrap="none" lIns="0" tIns="0" rIns="0" bIns="0">
            <a:spAutoFit/>
          </a:bodyPr>
          <a:lstStyle/>
          <a:p>
            <a:r>
              <a:rPr lang="en-US" altLang="zh-CN" sz="1700">
                <a:solidFill>
                  <a:srgbClr val="415677"/>
                </a:solidFill>
                <a:latin typeface="Times New Roman" pitchFamily="18" charset="0"/>
                <a:ea typeface="宋体" pitchFamily="2" charset="-122"/>
              </a:rPr>
              <a:t>L1 Cache</a:t>
            </a:r>
            <a:endParaRPr lang="en-US" altLang="zh-CN">
              <a:ea typeface="宋体" pitchFamily="2" charset="-122"/>
            </a:endParaRPr>
          </a:p>
        </p:txBody>
      </p:sp>
      <p:grpSp>
        <p:nvGrpSpPr>
          <p:cNvPr id="45097" name="Group 264"/>
          <p:cNvGrpSpPr>
            <a:grpSpLocks/>
          </p:cNvGrpSpPr>
          <p:nvPr/>
        </p:nvGrpSpPr>
        <p:grpSpPr bwMode="auto">
          <a:xfrm>
            <a:off x="1427163" y="2786063"/>
            <a:ext cx="84137" cy="293687"/>
            <a:chOff x="899" y="1947"/>
            <a:chExt cx="53" cy="185"/>
          </a:xfrm>
        </p:grpSpPr>
        <p:sp>
          <p:nvSpPr>
            <p:cNvPr id="45485" name="Freeform 262"/>
            <p:cNvSpPr>
              <a:spLocks noEditPoints="1"/>
            </p:cNvSpPr>
            <p:nvPr/>
          </p:nvSpPr>
          <p:spPr bwMode="auto">
            <a:xfrm>
              <a:off x="899" y="1947"/>
              <a:ext cx="53" cy="185"/>
            </a:xfrm>
            <a:custGeom>
              <a:avLst/>
              <a:gdLst>
                <a:gd name="T0" fmla="*/ 0 w 767"/>
                <a:gd name="T1" fmla="*/ 0 h 2717"/>
                <a:gd name="T2" fmla="*/ 0 w 767"/>
                <a:gd name="T3" fmla="*/ 0 h 2717"/>
                <a:gd name="T4" fmla="*/ 0 w 767"/>
                <a:gd name="T5" fmla="*/ 0 h 2717"/>
                <a:gd name="T6" fmla="*/ 0 w 767"/>
                <a:gd name="T7" fmla="*/ 0 h 2717"/>
                <a:gd name="T8" fmla="*/ 0 w 767"/>
                <a:gd name="T9" fmla="*/ 0 h 2717"/>
                <a:gd name="T10" fmla="*/ 0 w 767"/>
                <a:gd name="T11" fmla="*/ 0 h 2717"/>
                <a:gd name="T12" fmla="*/ 0 w 767"/>
                <a:gd name="T13" fmla="*/ 0 h 2717"/>
                <a:gd name="T14" fmla="*/ 0 w 767"/>
                <a:gd name="T15" fmla="*/ 0 h 2717"/>
                <a:gd name="T16" fmla="*/ 0 w 767"/>
                <a:gd name="T17" fmla="*/ 0 h 2717"/>
                <a:gd name="T18" fmla="*/ 0 w 767"/>
                <a:gd name="T19" fmla="*/ 0 h 2717"/>
                <a:gd name="T20" fmla="*/ 0 w 767"/>
                <a:gd name="T21" fmla="*/ 0 h 2717"/>
                <a:gd name="T22" fmla="*/ 0 w 767"/>
                <a:gd name="T23" fmla="*/ 0 h 2717"/>
                <a:gd name="T24" fmla="*/ 0 w 767"/>
                <a:gd name="T25" fmla="*/ 0 h 2717"/>
                <a:gd name="T26" fmla="*/ 0 w 767"/>
                <a:gd name="T27" fmla="*/ 0 h 2717"/>
                <a:gd name="T28" fmla="*/ 0 w 767"/>
                <a:gd name="T29" fmla="*/ 0 h 27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7"/>
                <a:gd name="T46" fmla="*/ 0 h 2717"/>
                <a:gd name="T47" fmla="*/ 767 w 767"/>
                <a:gd name="T48" fmla="*/ 2717 h 27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7" h="2717">
                  <a:moveTo>
                    <a:pt x="479" y="577"/>
                  </a:moveTo>
                  <a:lnTo>
                    <a:pt x="479" y="2140"/>
                  </a:lnTo>
                  <a:cubicBezTo>
                    <a:pt x="479" y="2195"/>
                    <a:pt x="439" y="2236"/>
                    <a:pt x="384" y="2236"/>
                  </a:cubicBezTo>
                  <a:cubicBezTo>
                    <a:pt x="332" y="2236"/>
                    <a:pt x="289" y="2195"/>
                    <a:pt x="289" y="2140"/>
                  </a:cubicBezTo>
                  <a:lnTo>
                    <a:pt x="289" y="577"/>
                  </a:lnTo>
                  <a:cubicBezTo>
                    <a:pt x="289" y="525"/>
                    <a:pt x="332" y="482"/>
                    <a:pt x="384" y="482"/>
                  </a:cubicBezTo>
                  <a:cubicBezTo>
                    <a:pt x="439" y="482"/>
                    <a:pt x="479" y="525"/>
                    <a:pt x="479" y="577"/>
                  </a:cubicBezTo>
                  <a:close/>
                  <a:moveTo>
                    <a:pt x="0" y="770"/>
                  </a:moveTo>
                  <a:lnTo>
                    <a:pt x="384" y="0"/>
                  </a:lnTo>
                  <a:lnTo>
                    <a:pt x="767" y="770"/>
                  </a:lnTo>
                  <a:lnTo>
                    <a:pt x="0" y="770"/>
                  </a:lnTo>
                  <a:close/>
                  <a:moveTo>
                    <a:pt x="767" y="1947"/>
                  </a:moveTo>
                  <a:lnTo>
                    <a:pt x="384" y="2717"/>
                  </a:lnTo>
                  <a:lnTo>
                    <a:pt x="0" y="1947"/>
                  </a:lnTo>
                  <a:lnTo>
                    <a:pt x="767" y="1947"/>
                  </a:lnTo>
                  <a:close/>
                </a:path>
              </a:pathLst>
            </a:custGeom>
            <a:solidFill>
              <a:srgbClr val="000000"/>
            </a:solidFill>
            <a:ln w="0">
              <a:solidFill>
                <a:srgbClr val="000000"/>
              </a:solidFill>
              <a:round/>
              <a:headEnd/>
              <a:tailEnd/>
            </a:ln>
          </p:spPr>
          <p:txBody>
            <a:bodyPr/>
            <a:lstStyle/>
            <a:p>
              <a:endParaRPr lang="zh-CN" altLang="en-US">
                <a:ea typeface="宋体" pitchFamily="2" charset="-122"/>
              </a:endParaRPr>
            </a:p>
          </p:txBody>
        </p:sp>
        <p:sp>
          <p:nvSpPr>
            <p:cNvPr id="45486" name="Freeform 263"/>
            <p:cNvSpPr>
              <a:spLocks noEditPoints="1"/>
            </p:cNvSpPr>
            <p:nvPr/>
          </p:nvSpPr>
          <p:spPr bwMode="auto">
            <a:xfrm>
              <a:off x="899" y="1947"/>
              <a:ext cx="53" cy="185"/>
            </a:xfrm>
            <a:custGeom>
              <a:avLst/>
              <a:gdLst>
                <a:gd name="T0" fmla="*/ 0 w 767"/>
                <a:gd name="T1" fmla="*/ 0 h 2717"/>
                <a:gd name="T2" fmla="*/ 0 w 767"/>
                <a:gd name="T3" fmla="*/ 0 h 2717"/>
                <a:gd name="T4" fmla="*/ 0 w 767"/>
                <a:gd name="T5" fmla="*/ 0 h 2717"/>
                <a:gd name="T6" fmla="*/ 0 w 767"/>
                <a:gd name="T7" fmla="*/ 0 h 2717"/>
                <a:gd name="T8" fmla="*/ 0 w 767"/>
                <a:gd name="T9" fmla="*/ 0 h 2717"/>
                <a:gd name="T10" fmla="*/ 0 w 767"/>
                <a:gd name="T11" fmla="*/ 0 h 2717"/>
                <a:gd name="T12" fmla="*/ 0 w 767"/>
                <a:gd name="T13" fmla="*/ 0 h 2717"/>
                <a:gd name="T14" fmla="*/ 0 w 767"/>
                <a:gd name="T15" fmla="*/ 0 h 2717"/>
                <a:gd name="T16" fmla="*/ 0 w 767"/>
                <a:gd name="T17" fmla="*/ 0 h 2717"/>
                <a:gd name="T18" fmla="*/ 0 w 767"/>
                <a:gd name="T19" fmla="*/ 0 h 2717"/>
                <a:gd name="T20" fmla="*/ 0 w 767"/>
                <a:gd name="T21" fmla="*/ 0 h 2717"/>
                <a:gd name="T22" fmla="*/ 0 w 767"/>
                <a:gd name="T23" fmla="*/ 0 h 2717"/>
                <a:gd name="T24" fmla="*/ 0 w 767"/>
                <a:gd name="T25" fmla="*/ 0 h 2717"/>
                <a:gd name="T26" fmla="*/ 0 w 767"/>
                <a:gd name="T27" fmla="*/ 0 h 2717"/>
                <a:gd name="T28" fmla="*/ 0 w 767"/>
                <a:gd name="T29" fmla="*/ 0 h 27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7"/>
                <a:gd name="T46" fmla="*/ 0 h 2717"/>
                <a:gd name="T47" fmla="*/ 767 w 767"/>
                <a:gd name="T48" fmla="*/ 2717 h 27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7" h="2717">
                  <a:moveTo>
                    <a:pt x="479" y="577"/>
                  </a:moveTo>
                  <a:lnTo>
                    <a:pt x="479" y="2140"/>
                  </a:lnTo>
                  <a:cubicBezTo>
                    <a:pt x="479" y="2195"/>
                    <a:pt x="439" y="2236"/>
                    <a:pt x="384" y="2236"/>
                  </a:cubicBezTo>
                  <a:cubicBezTo>
                    <a:pt x="332" y="2236"/>
                    <a:pt x="289" y="2195"/>
                    <a:pt x="289" y="2140"/>
                  </a:cubicBezTo>
                  <a:lnTo>
                    <a:pt x="289" y="577"/>
                  </a:lnTo>
                  <a:cubicBezTo>
                    <a:pt x="289" y="525"/>
                    <a:pt x="332" y="482"/>
                    <a:pt x="384" y="482"/>
                  </a:cubicBezTo>
                  <a:cubicBezTo>
                    <a:pt x="439" y="482"/>
                    <a:pt x="479" y="525"/>
                    <a:pt x="479" y="577"/>
                  </a:cubicBezTo>
                  <a:close/>
                  <a:moveTo>
                    <a:pt x="0" y="770"/>
                  </a:moveTo>
                  <a:lnTo>
                    <a:pt x="384" y="0"/>
                  </a:lnTo>
                  <a:lnTo>
                    <a:pt x="767" y="770"/>
                  </a:lnTo>
                  <a:lnTo>
                    <a:pt x="0" y="770"/>
                  </a:lnTo>
                  <a:close/>
                  <a:moveTo>
                    <a:pt x="767" y="1947"/>
                  </a:moveTo>
                  <a:lnTo>
                    <a:pt x="384" y="2717"/>
                  </a:lnTo>
                  <a:lnTo>
                    <a:pt x="0" y="1947"/>
                  </a:lnTo>
                  <a:lnTo>
                    <a:pt x="767" y="1947"/>
                  </a:lnTo>
                  <a:close/>
                </a:path>
              </a:pathLst>
            </a:custGeom>
            <a:noFill/>
            <a:ln w="4763" cap="rnd">
              <a:solidFill>
                <a:srgbClr val="000000"/>
              </a:solidFill>
              <a:round/>
              <a:headEnd/>
              <a:tailEnd/>
            </a:ln>
          </p:spPr>
          <p:txBody>
            <a:bodyPr/>
            <a:lstStyle/>
            <a:p>
              <a:endParaRPr lang="zh-CN" altLang="en-US">
                <a:ea typeface="宋体" pitchFamily="2" charset="-122"/>
              </a:endParaRPr>
            </a:p>
          </p:txBody>
        </p:sp>
      </p:grpSp>
      <p:grpSp>
        <p:nvGrpSpPr>
          <p:cNvPr id="45098" name="Group 267"/>
          <p:cNvGrpSpPr>
            <a:grpSpLocks/>
          </p:cNvGrpSpPr>
          <p:nvPr/>
        </p:nvGrpSpPr>
        <p:grpSpPr bwMode="auto">
          <a:xfrm>
            <a:off x="782638" y="3481388"/>
            <a:ext cx="1393825" cy="261937"/>
            <a:chOff x="493" y="2385"/>
            <a:chExt cx="878" cy="165"/>
          </a:xfrm>
        </p:grpSpPr>
        <p:sp>
          <p:nvSpPr>
            <p:cNvPr id="45483" name="Freeform 265"/>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solidFill>
              <a:srgbClr val="FFFFFF"/>
            </a:solidFill>
            <a:ln w="0">
              <a:solidFill>
                <a:srgbClr val="000000"/>
              </a:solidFill>
              <a:round/>
              <a:headEnd/>
              <a:tailEnd/>
            </a:ln>
          </p:spPr>
          <p:txBody>
            <a:bodyPr/>
            <a:lstStyle/>
            <a:p>
              <a:endParaRPr lang="zh-CN" altLang="en-US">
                <a:ea typeface="宋体" pitchFamily="2" charset="-122"/>
              </a:endParaRPr>
            </a:p>
          </p:txBody>
        </p:sp>
        <p:sp>
          <p:nvSpPr>
            <p:cNvPr id="45484" name="Freeform 266"/>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noFill/>
            <a:ln w="1588" cap="rnd">
              <a:solidFill>
                <a:srgbClr val="000000"/>
              </a:solidFill>
              <a:round/>
              <a:headEnd/>
              <a:tailEnd/>
            </a:ln>
          </p:spPr>
          <p:txBody>
            <a:bodyPr/>
            <a:lstStyle/>
            <a:p>
              <a:endParaRPr lang="zh-CN" altLang="en-US">
                <a:ea typeface="宋体" pitchFamily="2" charset="-122"/>
              </a:endParaRPr>
            </a:p>
          </p:txBody>
        </p:sp>
      </p:grpSp>
      <p:sp>
        <p:nvSpPr>
          <p:cNvPr id="45132" name="Freeform 268"/>
          <p:cNvSpPr>
            <a:spLocks/>
          </p:cNvSpPr>
          <p:nvPr/>
        </p:nvSpPr>
        <p:spPr bwMode="auto">
          <a:xfrm>
            <a:off x="782638" y="3481388"/>
            <a:ext cx="1393825" cy="261937"/>
          </a:xfrm>
          <a:custGeom>
            <a:avLst/>
            <a:gdLst>
              <a:gd name="T0" fmla="*/ 2147483647 w 12850"/>
              <a:gd name="T1" fmla="*/ 0 h 2417"/>
              <a:gd name="T2" fmla="*/ 0 w 12850"/>
              <a:gd name="T3" fmla="*/ 2147483647 h 2417"/>
              <a:gd name="T4" fmla="*/ 0 w 12850"/>
              <a:gd name="T5" fmla="*/ 2147483647 h 2417"/>
              <a:gd name="T6" fmla="*/ 2147483647 w 12850"/>
              <a:gd name="T7" fmla="*/ 2147483647 h 2417"/>
              <a:gd name="T8" fmla="*/ 2147483647 w 12850"/>
              <a:gd name="T9" fmla="*/ 2147483647 h 2417"/>
              <a:gd name="T10" fmla="*/ 2147483647 w 12850"/>
              <a:gd name="T11" fmla="*/ 2147483647 h 2417"/>
              <a:gd name="T12" fmla="*/ 2147483647 w 12850"/>
              <a:gd name="T13" fmla="*/ 2147483647 h 2417"/>
              <a:gd name="T14" fmla="*/ 2147483647 w 12850"/>
              <a:gd name="T15" fmla="*/ 0 h 2417"/>
              <a:gd name="T16" fmla="*/ 2147483647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noFill/>
          <a:ln w="15875" cap="rnd">
            <a:solidFill>
              <a:srgbClr val="000000"/>
            </a:solidFill>
            <a:round/>
            <a:headEnd/>
            <a:tailEnd/>
          </a:ln>
        </p:spPr>
        <p:txBody>
          <a:bodyPr/>
          <a:lstStyle/>
          <a:p>
            <a:endParaRPr lang="zh-CN" altLang="en-US">
              <a:ea typeface="宋体" pitchFamily="2" charset="-122"/>
            </a:endParaRPr>
          </a:p>
        </p:txBody>
      </p:sp>
      <p:grpSp>
        <p:nvGrpSpPr>
          <p:cNvPr id="45101" name="Group 271"/>
          <p:cNvGrpSpPr>
            <a:grpSpLocks/>
          </p:cNvGrpSpPr>
          <p:nvPr/>
        </p:nvGrpSpPr>
        <p:grpSpPr bwMode="auto">
          <a:xfrm>
            <a:off x="782638" y="3481388"/>
            <a:ext cx="1393825" cy="261937"/>
            <a:chOff x="493" y="2385"/>
            <a:chExt cx="878" cy="165"/>
          </a:xfrm>
        </p:grpSpPr>
        <p:sp>
          <p:nvSpPr>
            <p:cNvPr id="45481" name="Freeform 269"/>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solidFill>
              <a:srgbClr val="FFFFFF"/>
            </a:solidFill>
            <a:ln w="0">
              <a:solidFill>
                <a:srgbClr val="000000"/>
              </a:solidFill>
              <a:round/>
              <a:headEnd/>
              <a:tailEnd/>
            </a:ln>
          </p:spPr>
          <p:txBody>
            <a:bodyPr/>
            <a:lstStyle/>
            <a:p>
              <a:endParaRPr lang="zh-CN" altLang="en-US">
                <a:ea typeface="宋体" pitchFamily="2" charset="-122"/>
              </a:endParaRPr>
            </a:p>
          </p:txBody>
        </p:sp>
        <p:sp>
          <p:nvSpPr>
            <p:cNvPr id="45482" name="Freeform 270"/>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noFill/>
            <a:ln w="1588" cap="rnd">
              <a:solidFill>
                <a:srgbClr val="000000"/>
              </a:solidFill>
              <a:round/>
              <a:headEnd/>
              <a:tailEnd/>
            </a:ln>
          </p:spPr>
          <p:txBody>
            <a:bodyPr/>
            <a:lstStyle/>
            <a:p>
              <a:endParaRPr lang="zh-CN" altLang="en-US">
                <a:ea typeface="宋体" pitchFamily="2" charset="-122"/>
              </a:endParaRPr>
            </a:p>
          </p:txBody>
        </p:sp>
      </p:grpSp>
      <p:sp>
        <p:nvSpPr>
          <p:cNvPr id="45134" name="Freeform 272"/>
          <p:cNvSpPr>
            <a:spLocks/>
          </p:cNvSpPr>
          <p:nvPr/>
        </p:nvSpPr>
        <p:spPr bwMode="auto">
          <a:xfrm>
            <a:off x="782638" y="3481388"/>
            <a:ext cx="1393825" cy="261937"/>
          </a:xfrm>
          <a:custGeom>
            <a:avLst/>
            <a:gdLst>
              <a:gd name="T0" fmla="*/ 2147483647 w 12850"/>
              <a:gd name="T1" fmla="*/ 0 h 2417"/>
              <a:gd name="T2" fmla="*/ 0 w 12850"/>
              <a:gd name="T3" fmla="*/ 2147483647 h 2417"/>
              <a:gd name="T4" fmla="*/ 0 w 12850"/>
              <a:gd name="T5" fmla="*/ 2147483647 h 2417"/>
              <a:gd name="T6" fmla="*/ 2147483647 w 12850"/>
              <a:gd name="T7" fmla="*/ 2147483647 h 2417"/>
              <a:gd name="T8" fmla="*/ 2147483647 w 12850"/>
              <a:gd name="T9" fmla="*/ 2147483647 h 2417"/>
              <a:gd name="T10" fmla="*/ 2147483647 w 12850"/>
              <a:gd name="T11" fmla="*/ 2147483647 h 2417"/>
              <a:gd name="T12" fmla="*/ 2147483647 w 12850"/>
              <a:gd name="T13" fmla="*/ 2147483647 h 2417"/>
              <a:gd name="T14" fmla="*/ 2147483647 w 12850"/>
              <a:gd name="T15" fmla="*/ 0 h 2417"/>
              <a:gd name="T16" fmla="*/ 2147483647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noFill/>
          <a:ln w="15875" cap="rnd">
            <a:solidFill>
              <a:srgbClr val="000000"/>
            </a:solidFill>
            <a:round/>
            <a:headEnd/>
            <a:tailEnd/>
          </a:ln>
        </p:spPr>
        <p:txBody>
          <a:bodyPr/>
          <a:lstStyle/>
          <a:p>
            <a:endParaRPr lang="zh-CN" altLang="en-US">
              <a:ea typeface="宋体" pitchFamily="2" charset="-122"/>
            </a:endParaRPr>
          </a:p>
        </p:txBody>
      </p:sp>
      <p:sp>
        <p:nvSpPr>
          <p:cNvPr id="45135" name="Rectangle 273"/>
          <p:cNvSpPr>
            <a:spLocks noChangeArrowheads="1"/>
          </p:cNvSpPr>
          <p:nvPr/>
        </p:nvSpPr>
        <p:spPr bwMode="auto">
          <a:xfrm>
            <a:off x="900113" y="3532188"/>
            <a:ext cx="1303337" cy="228600"/>
          </a:xfrm>
          <a:prstGeom prst="rect">
            <a:avLst/>
          </a:prstGeom>
          <a:noFill/>
          <a:ln w="9525">
            <a:noFill/>
            <a:miter lim="800000"/>
            <a:headEnd/>
            <a:tailEnd/>
          </a:ln>
        </p:spPr>
        <p:txBody>
          <a:bodyPr wrap="none" lIns="0" tIns="0" rIns="0" bIns="0">
            <a:spAutoFit/>
          </a:bodyPr>
          <a:lstStyle/>
          <a:p>
            <a:r>
              <a:rPr lang="en-US" altLang="zh-CN" sz="1500">
                <a:solidFill>
                  <a:srgbClr val="415677"/>
                </a:solidFill>
                <a:latin typeface="Times New Roman" pitchFamily="18" charset="0"/>
                <a:ea typeface="宋体" pitchFamily="2" charset="-122"/>
              </a:rPr>
              <a:t>Cache Controller</a:t>
            </a:r>
            <a:endParaRPr lang="en-US" altLang="zh-CN">
              <a:ea typeface="宋体" pitchFamily="2" charset="-122"/>
            </a:endParaRPr>
          </a:p>
        </p:txBody>
      </p:sp>
      <p:grpSp>
        <p:nvGrpSpPr>
          <p:cNvPr id="45103" name="Group 304"/>
          <p:cNvGrpSpPr>
            <a:grpSpLocks/>
          </p:cNvGrpSpPr>
          <p:nvPr/>
        </p:nvGrpSpPr>
        <p:grpSpPr bwMode="auto">
          <a:xfrm>
            <a:off x="4502150" y="4414838"/>
            <a:ext cx="82550" cy="293687"/>
            <a:chOff x="2836" y="2973"/>
            <a:chExt cx="52" cy="185"/>
          </a:xfrm>
        </p:grpSpPr>
        <p:sp>
          <p:nvSpPr>
            <p:cNvPr id="45479" name="Freeform 302"/>
            <p:cNvSpPr>
              <a:spLocks noEditPoints="1"/>
            </p:cNvSpPr>
            <p:nvPr/>
          </p:nvSpPr>
          <p:spPr bwMode="auto">
            <a:xfrm>
              <a:off x="2836" y="2973"/>
              <a:ext cx="52" cy="185"/>
            </a:xfrm>
            <a:custGeom>
              <a:avLst/>
              <a:gdLst>
                <a:gd name="T0" fmla="*/ 0 w 383"/>
                <a:gd name="T1" fmla="*/ 0 h 1358"/>
                <a:gd name="T2" fmla="*/ 0 w 383"/>
                <a:gd name="T3" fmla="*/ 0 h 1358"/>
                <a:gd name="T4" fmla="*/ 0 w 383"/>
                <a:gd name="T5" fmla="*/ 0 h 1358"/>
                <a:gd name="T6" fmla="*/ 0 w 383"/>
                <a:gd name="T7" fmla="*/ 0 h 1358"/>
                <a:gd name="T8" fmla="*/ 0 w 383"/>
                <a:gd name="T9" fmla="*/ 0 h 1358"/>
                <a:gd name="T10" fmla="*/ 0 w 383"/>
                <a:gd name="T11" fmla="*/ 0 h 1358"/>
                <a:gd name="T12" fmla="*/ 0 w 383"/>
                <a:gd name="T13" fmla="*/ 0 h 1358"/>
                <a:gd name="T14" fmla="*/ 0 w 383"/>
                <a:gd name="T15" fmla="*/ 0 h 1358"/>
                <a:gd name="T16" fmla="*/ 0 w 383"/>
                <a:gd name="T17" fmla="*/ 0 h 1358"/>
                <a:gd name="T18" fmla="*/ 0 w 383"/>
                <a:gd name="T19" fmla="*/ 0 h 1358"/>
                <a:gd name="T20" fmla="*/ 0 w 383"/>
                <a:gd name="T21" fmla="*/ 0 h 1358"/>
                <a:gd name="T22" fmla="*/ 0 w 383"/>
                <a:gd name="T23" fmla="*/ 0 h 1358"/>
                <a:gd name="T24" fmla="*/ 0 w 383"/>
                <a:gd name="T25" fmla="*/ 0 h 1358"/>
                <a:gd name="T26" fmla="*/ 0 w 383"/>
                <a:gd name="T27" fmla="*/ 0 h 1358"/>
                <a:gd name="T28" fmla="*/ 0 w 383"/>
                <a:gd name="T29" fmla="*/ 0 h 13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1358"/>
                <a:gd name="T47" fmla="*/ 383 w 383"/>
                <a:gd name="T48" fmla="*/ 1358 h 13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1358">
                  <a:moveTo>
                    <a:pt x="240" y="288"/>
                  </a:moveTo>
                  <a:lnTo>
                    <a:pt x="240" y="1070"/>
                  </a:lnTo>
                  <a:cubicBezTo>
                    <a:pt x="240" y="1097"/>
                    <a:pt x="218" y="1117"/>
                    <a:pt x="191" y="1117"/>
                  </a:cubicBezTo>
                  <a:cubicBezTo>
                    <a:pt x="165" y="1117"/>
                    <a:pt x="144" y="1097"/>
                    <a:pt x="144" y="1070"/>
                  </a:cubicBezTo>
                  <a:lnTo>
                    <a:pt x="144" y="288"/>
                  </a:lnTo>
                  <a:cubicBezTo>
                    <a:pt x="144" y="262"/>
                    <a:pt x="165" y="241"/>
                    <a:pt x="191" y="241"/>
                  </a:cubicBezTo>
                  <a:cubicBezTo>
                    <a:pt x="218" y="241"/>
                    <a:pt x="240" y="262"/>
                    <a:pt x="240" y="288"/>
                  </a:cubicBezTo>
                  <a:close/>
                  <a:moveTo>
                    <a:pt x="0" y="385"/>
                  </a:moveTo>
                  <a:lnTo>
                    <a:pt x="191" y="0"/>
                  </a:lnTo>
                  <a:lnTo>
                    <a:pt x="383" y="385"/>
                  </a:lnTo>
                  <a:lnTo>
                    <a:pt x="0" y="385"/>
                  </a:lnTo>
                  <a:close/>
                  <a:moveTo>
                    <a:pt x="383" y="973"/>
                  </a:moveTo>
                  <a:lnTo>
                    <a:pt x="191" y="1358"/>
                  </a:lnTo>
                  <a:lnTo>
                    <a:pt x="0" y="973"/>
                  </a:lnTo>
                  <a:lnTo>
                    <a:pt x="383" y="973"/>
                  </a:lnTo>
                  <a:close/>
                </a:path>
              </a:pathLst>
            </a:custGeom>
            <a:solidFill>
              <a:srgbClr val="000000"/>
            </a:solidFill>
            <a:ln w="0">
              <a:solidFill>
                <a:srgbClr val="000000"/>
              </a:solidFill>
              <a:round/>
              <a:headEnd/>
              <a:tailEnd/>
            </a:ln>
          </p:spPr>
          <p:txBody>
            <a:bodyPr/>
            <a:lstStyle/>
            <a:p>
              <a:endParaRPr lang="zh-CN" altLang="en-US">
                <a:ea typeface="宋体" pitchFamily="2" charset="-122"/>
              </a:endParaRPr>
            </a:p>
          </p:txBody>
        </p:sp>
        <p:sp>
          <p:nvSpPr>
            <p:cNvPr id="45480" name="Freeform 303"/>
            <p:cNvSpPr>
              <a:spLocks noEditPoints="1"/>
            </p:cNvSpPr>
            <p:nvPr/>
          </p:nvSpPr>
          <p:spPr bwMode="auto">
            <a:xfrm>
              <a:off x="2836" y="2973"/>
              <a:ext cx="52" cy="185"/>
            </a:xfrm>
            <a:custGeom>
              <a:avLst/>
              <a:gdLst>
                <a:gd name="T0" fmla="*/ 0 w 383"/>
                <a:gd name="T1" fmla="*/ 0 h 1358"/>
                <a:gd name="T2" fmla="*/ 0 w 383"/>
                <a:gd name="T3" fmla="*/ 0 h 1358"/>
                <a:gd name="T4" fmla="*/ 0 w 383"/>
                <a:gd name="T5" fmla="*/ 0 h 1358"/>
                <a:gd name="T6" fmla="*/ 0 w 383"/>
                <a:gd name="T7" fmla="*/ 0 h 1358"/>
                <a:gd name="T8" fmla="*/ 0 w 383"/>
                <a:gd name="T9" fmla="*/ 0 h 1358"/>
                <a:gd name="T10" fmla="*/ 0 w 383"/>
                <a:gd name="T11" fmla="*/ 0 h 1358"/>
                <a:gd name="T12" fmla="*/ 0 w 383"/>
                <a:gd name="T13" fmla="*/ 0 h 1358"/>
                <a:gd name="T14" fmla="*/ 0 w 383"/>
                <a:gd name="T15" fmla="*/ 0 h 1358"/>
                <a:gd name="T16" fmla="*/ 0 w 383"/>
                <a:gd name="T17" fmla="*/ 0 h 1358"/>
                <a:gd name="T18" fmla="*/ 0 w 383"/>
                <a:gd name="T19" fmla="*/ 0 h 1358"/>
                <a:gd name="T20" fmla="*/ 0 w 383"/>
                <a:gd name="T21" fmla="*/ 0 h 1358"/>
                <a:gd name="T22" fmla="*/ 0 w 383"/>
                <a:gd name="T23" fmla="*/ 0 h 1358"/>
                <a:gd name="T24" fmla="*/ 0 w 383"/>
                <a:gd name="T25" fmla="*/ 0 h 1358"/>
                <a:gd name="T26" fmla="*/ 0 w 383"/>
                <a:gd name="T27" fmla="*/ 0 h 1358"/>
                <a:gd name="T28" fmla="*/ 0 w 383"/>
                <a:gd name="T29" fmla="*/ 0 h 13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1358"/>
                <a:gd name="T47" fmla="*/ 383 w 383"/>
                <a:gd name="T48" fmla="*/ 1358 h 13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1358">
                  <a:moveTo>
                    <a:pt x="240" y="288"/>
                  </a:moveTo>
                  <a:lnTo>
                    <a:pt x="240" y="1070"/>
                  </a:lnTo>
                  <a:cubicBezTo>
                    <a:pt x="240" y="1097"/>
                    <a:pt x="218" y="1117"/>
                    <a:pt x="191" y="1117"/>
                  </a:cubicBezTo>
                  <a:cubicBezTo>
                    <a:pt x="165" y="1117"/>
                    <a:pt x="144" y="1097"/>
                    <a:pt x="144" y="1070"/>
                  </a:cubicBezTo>
                  <a:lnTo>
                    <a:pt x="144" y="288"/>
                  </a:lnTo>
                  <a:cubicBezTo>
                    <a:pt x="144" y="262"/>
                    <a:pt x="165" y="241"/>
                    <a:pt x="191" y="241"/>
                  </a:cubicBezTo>
                  <a:cubicBezTo>
                    <a:pt x="218" y="241"/>
                    <a:pt x="240" y="262"/>
                    <a:pt x="240" y="288"/>
                  </a:cubicBezTo>
                  <a:close/>
                  <a:moveTo>
                    <a:pt x="0" y="385"/>
                  </a:moveTo>
                  <a:lnTo>
                    <a:pt x="191" y="0"/>
                  </a:lnTo>
                  <a:lnTo>
                    <a:pt x="383" y="385"/>
                  </a:lnTo>
                  <a:lnTo>
                    <a:pt x="0" y="385"/>
                  </a:lnTo>
                  <a:close/>
                  <a:moveTo>
                    <a:pt x="383" y="973"/>
                  </a:moveTo>
                  <a:lnTo>
                    <a:pt x="191" y="1358"/>
                  </a:lnTo>
                  <a:lnTo>
                    <a:pt x="0" y="973"/>
                  </a:lnTo>
                  <a:lnTo>
                    <a:pt x="383" y="973"/>
                  </a:lnTo>
                  <a:close/>
                </a:path>
              </a:pathLst>
            </a:custGeom>
            <a:noFill/>
            <a:ln w="4763" cap="rnd">
              <a:solidFill>
                <a:srgbClr val="000000"/>
              </a:solidFill>
              <a:round/>
              <a:headEnd/>
              <a:tailEnd/>
            </a:ln>
          </p:spPr>
          <p:txBody>
            <a:bodyPr/>
            <a:lstStyle/>
            <a:p>
              <a:endParaRPr lang="zh-CN" altLang="en-US">
                <a:ea typeface="宋体" pitchFamily="2" charset="-122"/>
              </a:endParaRPr>
            </a:p>
          </p:txBody>
        </p:sp>
      </p:grpSp>
      <p:grpSp>
        <p:nvGrpSpPr>
          <p:cNvPr id="45104" name="Group 310"/>
          <p:cNvGrpSpPr>
            <a:grpSpLocks/>
          </p:cNvGrpSpPr>
          <p:nvPr/>
        </p:nvGrpSpPr>
        <p:grpSpPr bwMode="auto">
          <a:xfrm>
            <a:off x="1627188" y="4714875"/>
            <a:ext cx="5830887" cy="352425"/>
            <a:chOff x="1025" y="3162"/>
            <a:chExt cx="3673" cy="222"/>
          </a:xfrm>
        </p:grpSpPr>
        <p:sp>
          <p:nvSpPr>
            <p:cNvPr id="45477" name="Rectangle 308"/>
            <p:cNvSpPr>
              <a:spLocks noChangeArrowheads="1"/>
            </p:cNvSpPr>
            <p:nvPr/>
          </p:nvSpPr>
          <p:spPr bwMode="auto">
            <a:xfrm>
              <a:off x="1025" y="3162"/>
              <a:ext cx="3673" cy="222"/>
            </a:xfrm>
            <a:prstGeom prst="rect">
              <a:avLst/>
            </a:prstGeom>
            <a:solidFill>
              <a:srgbClr val="FFCC66"/>
            </a:solidFill>
            <a:ln w="9525">
              <a:noFill/>
              <a:miter lim="800000"/>
              <a:headEnd/>
              <a:tailEnd/>
            </a:ln>
          </p:spPr>
          <p:txBody>
            <a:bodyPr/>
            <a:lstStyle/>
            <a:p>
              <a:endParaRPr lang="zh-CN" altLang="en-US">
                <a:ea typeface="宋体" pitchFamily="2" charset="-122"/>
              </a:endParaRPr>
            </a:p>
          </p:txBody>
        </p:sp>
        <p:sp>
          <p:nvSpPr>
            <p:cNvPr id="45478" name="Rectangle 309"/>
            <p:cNvSpPr>
              <a:spLocks noChangeArrowheads="1"/>
            </p:cNvSpPr>
            <p:nvPr/>
          </p:nvSpPr>
          <p:spPr bwMode="auto">
            <a:xfrm>
              <a:off x="1025" y="3162"/>
              <a:ext cx="3673" cy="222"/>
            </a:xfrm>
            <a:prstGeom prst="rect">
              <a:avLst/>
            </a:prstGeom>
            <a:noFill/>
            <a:ln w="22225" cap="rnd">
              <a:solidFill>
                <a:srgbClr val="CC6600"/>
              </a:solidFill>
              <a:miter lim="800000"/>
              <a:headEnd/>
              <a:tailEnd/>
            </a:ln>
          </p:spPr>
          <p:txBody>
            <a:bodyPr/>
            <a:lstStyle/>
            <a:p>
              <a:endParaRPr lang="zh-CN" altLang="en-US">
                <a:ea typeface="宋体" pitchFamily="2" charset="-122"/>
              </a:endParaRPr>
            </a:p>
          </p:txBody>
        </p:sp>
      </p:grpSp>
      <p:grpSp>
        <p:nvGrpSpPr>
          <p:cNvPr id="45111" name="Group 313"/>
          <p:cNvGrpSpPr>
            <a:grpSpLocks/>
          </p:cNvGrpSpPr>
          <p:nvPr/>
        </p:nvGrpSpPr>
        <p:grpSpPr bwMode="auto">
          <a:xfrm>
            <a:off x="1627188" y="4714875"/>
            <a:ext cx="5830887" cy="352425"/>
            <a:chOff x="1025" y="3162"/>
            <a:chExt cx="3673" cy="222"/>
          </a:xfrm>
        </p:grpSpPr>
        <p:sp>
          <p:nvSpPr>
            <p:cNvPr id="45475" name="Rectangle 311"/>
            <p:cNvSpPr>
              <a:spLocks noChangeArrowheads="1"/>
            </p:cNvSpPr>
            <p:nvPr/>
          </p:nvSpPr>
          <p:spPr bwMode="auto">
            <a:xfrm>
              <a:off x="1025" y="3162"/>
              <a:ext cx="3673" cy="222"/>
            </a:xfrm>
            <a:prstGeom prst="rect">
              <a:avLst/>
            </a:prstGeom>
            <a:solidFill>
              <a:srgbClr val="FFCC66"/>
            </a:solidFill>
            <a:ln w="9525">
              <a:noFill/>
              <a:miter lim="800000"/>
              <a:headEnd/>
              <a:tailEnd/>
            </a:ln>
          </p:spPr>
          <p:txBody>
            <a:bodyPr/>
            <a:lstStyle/>
            <a:p>
              <a:endParaRPr lang="zh-CN" altLang="en-US">
                <a:ea typeface="宋体" pitchFamily="2" charset="-122"/>
              </a:endParaRPr>
            </a:p>
          </p:txBody>
        </p:sp>
        <p:sp>
          <p:nvSpPr>
            <p:cNvPr id="45476" name="Rectangle 312"/>
            <p:cNvSpPr>
              <a:spLocks noChangeArrowheads="1"/>
            </p:cNvSpPr>
            <p:nvPr/>
          </p:nvSpPr>
          <p:spPr bwMode="auto">
            <a:xfrm>
              <a:off x="1025" y="3162"/>
              <a:ext cx="3673" cy="222"/>
            </a:xfrm>
            <a:prstGeom prst="rect">
              <a:avLst/>
            </a:prstGeom>
            <a:noFill/>
            <a:ln w="22225" cap="rnd">
              <a:solidFill>
                <a:srgbClr val="CC6600"/>
              </a:solidFill>
              <a:miter lim="800000"/>
              <a:headEnd/>
              <a:tailEnd/>
            </a:ln>
          </p:spPr>
          <p:txBody>
            <a:bodyPr/>
            <a:lstStyle/>
            <a:p>
              <a:endParaRPr lang="zh-CN" altLang="en-US">
                <a:ea typeface="宋体" pitchFamily="2" charset="-122"/>
              </a:endParaRPr>
            </a:p>
          </p:txBody>
        </p:sp>
      </p:grpSp>
      <p:grpSp>
        <p:nvGrpSpPr>
          <p:cNvPr id="45113" name="Group 316"/>
          <p:cNvGrpSpPr>
            <a:grpSpLocks/>
          </p:cNvGrpSpPr>
          <p:nvPr/>
        </p:nvGrpSpPr>
        <p:grpSpPr bwMode="auto">
          <a:xfrm>
            <a:off x="1627188" y="4714875"/>
            <a:ext cx="5830887" cy="352425"/>
            <a:chOff x="1025" y="3162"/>
            <a:chExt cx="3673" cy="222"/>
          </a:xfrm>
        </p:grpSpPr>
        <p:sp>
          <p:nvSpPr>
            <p:cNvPr id="45473" name="Rectangle 314"/>
            <p:cNvSpPr>
              <a:spLocks noChangeArrowheads="1"/>
            </p:cNvSpPr>
            <p:nvPr/>
          </p:nvSpPr>
          <p:spPr bwMode="auto">
            <a:xfrm>
              <a:off x="1025" y="3162"/>
              <a:ext cx="3673" cy="222"/>
            </a:xfrm>
            <a:prstGeom prst="rect">
              <a:avLst/>
            </a:prstGeom>
            <a:solidFill>
              <a:srgbClr val="FFCC66"/>
            </a:solidFill>
            <a:ln w="9525">
              <a:noFill/>
              <a:miter lim="800000"/>
              <a:headEnd/>
              <a:tailEnd/>
            </a:ln>
          </p:spPr>
          <p:txBody>
            <a:bodyPr/>
            <a:lstStyle/>
            <a:p>
              <a:endParaRPr lang="zh-CN" altLang="en-US">
                <a:ea typeface="宋体" pitchFamily="2" charset="-122"/>
              </a:endParaRPr>
            </a:p>
          </p:txBody>
        </p:sp>
        <p:sp>
          <p:nvSpPr>
            <p:cNvPr id="45474" name="Rectangle 315"/>
            <p:cNvSpPr>
              <a:spLocks noChangeArrowheads="1"/>
            </p:cNvSpPr>
            <p:nvPr/>
          </p:nvSpPr>
          <p:spPr bwMode="auto">
            <a:xfrm>
              <a:off x="1025" y="3162"/>
              <a:ext cx="3673" cy="222"/>
            </a:xfrm>
            <a:prstGeom prst="rect">
              <a:avLst/>
            </a:prstGeom>
            <a:noFill/>
            <a:ln w="22225" cap="rnd">
              <a:solidFill>
                <a:srgbClr val="CC6600"/>
              </a:solidFill>
              <a:miter lim="800000"/>
              <a:headEnd/>
              <a:tailEnd/>
            </a:ln>
          </p:spPr>
          <p:txBody>
            <a:bodyPr/>
            <a:lstStyle/>
            <a:p>
              <a:endParaRPr lang="zh-CN" altLang="en-US">
                <a:ea typeface="宋体" pitchFamily="2" charset="-122"/>
              </a:endParaRPr>
            </a:p>
          </p:txBody>
        </p:sp>
      </p:grpSp>
      <p:grpSp>
        <p:nvGrpSpPr>
          <p:cNvPr id="45120" name="Group 319"/>
          <p:cNvGrpSpPr>
            <a:grpSpLocks/>
          </p:cNvGrpSpPr>
          <p:nvPr/>
        </p:nvGrpSpPr>
        <p:grpSpPr bwMode="auto">
          <a:xfrm>
            <a:off x="1627188" y="4714875"/>
            <a:ext cx="5830887" cy="352425"/>
            <a:chOff x="1025" y="3162"/>
            <a:chExt cx="3673" cy="222"/>
          </a:xfrm>
          <a:solidFill>
            <a:schemeClr val="accent6">
              <a:lumMod val="20000"/>
              <a:lumOff val="80000"/>
            </a:schemeClr>
          </a:solidFill>
        </p:grpSpPr>
        <p:sp>
          <p:nvSpPr>
            <p:cNvPr id="45471" name="Rectangle 317"/>
            <p:cNvSpPr>
              <a:spLocks noChangeArrowheads="1"/>
            </p:cNvSpPr>
            <p:nvPr/>
          </p:nvSpPr>
          <p:spPr bwMode="auto">
            <a:xfrm>
              <a:off x="1025" y="3162"/>
              <a:ext cx="3673" cy="222"/>
            </a:xfrm>
            <a:prstGeom prst="rect">
              <a:avLst/>
            </a:prstGeom>
            <a:grpFill/>
            <a:ln w="9525">
              <a:noFill/>
              <a:miter lim="800000"/>
              <a:headEnd/>
              <a:tailEnd/>
            </a:ln>
          </p:spPr>
          <p:txBody>
            <a:bodyPr/>
            <a:lstStyle/>
            <a:p>
              <a:endParaRPr lang="zh-CN" altLang="en-US">
                <a:ea typeface="宋体" pitchFamily="2" charset="-122"/>
              </a:endParaRPr>
            </a:p>
          </p:txBody>
        </p:sp>
        <p:sp>
          <p:nvSpPr>
            <p:cNvPr id="45472" name="Rectangle 318"/>
            <p:cNvSpPr>
              <a:spLocks noChangeArrowheads="1"/>
            </p:cNvSpPr>
            <p:nvPr/>
          </p:nvSpPr>
          <p:spPr bwMode="auto">
            <a:xfrm>
              <a:off x="1025" y="3162"/>
              <a:ext cx="3673" cy="222"/>
            </a:xfrm>
            <a:prstGeom prst="rect">
              <a:avLst/>
            </a:prstGeom>
            <a:grpFill/>
            <a:ln w="22225" cap="rnd">
              <a:solidFill>
                <a:srgbClr val="CC6600"/>
              </a:solidFill>
              <a:miter lim="800000"/>
              <a:headEnd/>
              <a:tailEnd/>
            </a:ln>
          </p:spPr>
          <p:txBody>
            <a:bodyPr/>
            <a:lstStyle/>
            <a:p>
              <a:endParaRPr lang="zh-CN" altLang="en-US">
                <a:ea typeface="宋体" pitchFamily="2" charset="-122"/>
              </a:endParaRPr>
            </a:p>
          </p:txBody>
        </p:sp>
      </p:grpSp>
      <p:sp>
        <p:nvSpPr>
          <p:cNvPr id="45141" name="Rectangle 320"/>
          <p:cNvSpPr>
            <a:spLocks noChangeArrowheads="1"/>
          </p:cNvSpPr>
          <p:nvPr/>
        </p:nvSpPr>
        <p:spPr bwMode="auto">
          <a:xfrm>
            <a:off x="4111625" y="4768850"/>
            <a:ext cx="933450" cy="274638"/>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L2 Cache</a:t>
            </a:r>
            <a:endParaRPr lang="en-US" altLang="zh-CN">
              <a:ea typeface="宋体" pitchFamily="2" charset="-122"/>
            </a:endParaRPr>
          </a:p>
        </p:txBody>
      </p:sp>
      <p:grpSp>
        <p:nvGrpSpPr>
          <p:cNvPr id="45122" name="Group 323"/>
          <p:cNvGrpSpPr>
            <a:grpSpLocks/>
          </p:cNvGrpSpPr>
          <p:nvPr/>
        </p:nvGrpSpPr>
        <p:grpSpPr bwMode="auto">
          <a:xfrm>
            <a:off x="1530350" y="3795713"/>
            <a:ext cx="84138" cy="387350"/>
            <a:chOff x="964" y="2583"/>
            <a:chExt cx="53" cy="244"/>
          </a:xfrm>
        </p:grpSpPr>
        <p:sp>
          <p:nvSpPr>
            <p:cNvPr id="45469" name="Freeform 321"/>
            <p:cNvSpPr>
              <a:spLocks noEditPoints="1"/>
            </p:cNvSpPr>
            <p:nvPr/>
          </p:nvSpPr>
          <p:spPr bwMode="auto">
            <a:xfrm>
              <a:off x="964" y="2583"/>
              <a:ext cx="53" cy="244"/>
            </a:xfrm>
            <a:custGeom>
              <a:avLst/>
              <a:gdLst>
                <a:gd name="T0" fmla="*/ 0 w 384"/>
                <a:gd name="T1" fmla="*/ 0 h 1783"/>
                <a:gd name="T2" fmla="*/ 0 w 384"/>
                <a:gd name="T3" fmla="*/ 0 h 1783"/>
                <a:gd name="T4" fmla="*/ 0 w 384"/>
                <a:gd name="T5" fmla="*/ 0 h 1783"/>
                <a:gd name="T6" fmla="*/ 0 w 384"/>
                <a:gd name="T7" fmla="*/ 0 h 1783"/>
                <a:gd name="T8" fmla="*/ 0 w 384"/>
                <a:gd name="T9" fmla="*/ 0 h 1783"/>
                <a:gd name="T10" fmla="*/ 0 w 384"/>
                <a:gd name="T11" fmla="*/ 0 h 1783"/>
                <a:gd name="T12" fmla="*/ 0 w 384"/>
                <a:gd name="T13" fmla="*/ 0 h 1783"/>
                <a:gd name="T14" fmla="*/ 0 w 384"/>
                <a:gd name="T15" fmla="*/ 0 h 1783"/>
                <a:gd name="T16" fmla="*/ 0 w 384"/>
                <a:gd name="T17" fmla="*/ 0 h 1783"/>
                <a:gd name="T18" fmla="*/ 0 w 384"/>
                <a:gd name="T19" fmla="*/ 0 h 1783"/>
                <a:gd name="T20" fmla="*/ 0 w 384"/>
                <a:gd name="T21" fmla="*/ 0 h 1783"/>
                <a:gd name="T22" fmla="*/ 0 w 384"/>
                <a:gd name="T23" fmla="*/ 0 h 1783"/>
                <a:gd name="T24" fmla="*/ 0 w 384"/>
                <a:gd name="T25" fmla="*/ 0 h 1783"/>
                <a:gd name="T26" fmla="*/ 0 w 384"/>
                <a:gd name="T27" fmla="*/ 0 h 1783"/>
                <a:gd name="T28" fmla="*/ 0 w 384"/>
                <a:gd name="T29" fmla="*/ 0 h 17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4"/>
                <a:gd name="T46" fmla="*/ 0 h 1783"/>
                <a:gd name="T47" fmla="*/ 384 w 384"/>
                <a:gd name="T48" fmla="*/ 1783 h 17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4" h="1783">
                  <a:moveTo>
                    <a:pt x="240" y="478"/>
                  </a:moveTo>
                  <a:lnTo>
                    <a:pt x="240" y="1304"/>
                  </a:lnTo>
                  <a:cubicBezTo>
                    <a:pt x="240" y="1331"/>
                    <a:pt x="220" y="1352"/>
                    <a:pt x="192" y="1352"/>
                  </a:cubicBezTo>
                  <a:cubicBezTo>
                    <a:pt x="166" y="1352"/>
                    <a:pt x="145" y="1331"/>
                    <a:pt x="145" y="1304"/>
                  </a:cubicBezTo>
                  <a:lnTo>
                    <a:pt x="145" y="478"/>
                  </a:lnTo>
                  <a:cubicBezTo>
                    <a:pt x="145" y="452"/>
                    <a:pt x="166" y="431"/>
                    <a:pt x="192" y="431"/>
                  </a:cubicBezTo>
                  <a:cubicBezTo>
                    <a:pt x="220" y="431"/>
                    <a:pt x="240" y="452"/>
                    <a:pt x="240" y="478"/>
                  </a:cubicBezTo>
                  <a:close/>
                  <a:moveTo>
                    <a:pt x="0" y="574"/>
                  </a:moveTo>
                  <a:lnTo>
                    <a:pt x="192" y="0"/>
                  </a:lnTo>
                  <a:lnTo>
                    <a:pt x="384" y="574"/>
                  </a:lnTo>
                  <a:lnTo>
                    <a:pt x="0" y="574"/>
                  </a:lnTo>
                  <a:close/>
                  <a:moveTo>
                    <a:pt x="384" y="1209"/>
                  </a:moveTo>
                  <a:lnTo>
                    <a:pt x="192" y="1783"/>
                  </a:lnTo>
                  <a:lnTo>
                    <a:pt x="0" y="1209"/>
                  </a:lnTo>
                  <a:lnTo>
                    <a:pt x="384" y="1209"/>
                  </a:lnTo>
                  <a:close/>
                </a:path>
              </a:pathLst>
            </a:custGeom>
            <a:solidFill>
              <a:srgbClr val="415677"/>
            </a:solidFill>
            <a:ln w="0">
              <a:solidFill>
                <a:srgbClr val="000000"/>
              </a:solidFill>
              <a:round/>
              <a:headEnd/>
              <a:tailEnd/>
            </a:ln>
          </p:spPr>
          <p:txBody>
            <a:bodyPr/>
            <a:lstStyle/>
            <a:p>
              <a:endParaRPr lang="zh-CN" altLang="en-US">
                <a:ea typeface="宋体" pitchFamily="2" charset="-122"/>
              </a:endParaRPr>
            </a:p>
          </p:txBody>
        </p:sp>
        <p:sp>
          <p:nvSpPr>
            <p:cNvPr id="45470" name="Freeform 322"/>
            <p:cNvSpPr>
              <a:spLocks noEditPoints="1"/>
            </p:cNvSpPr>
            <p:nvPr/>
          </p:nvSpPr>
          <p:spPr bwMode="auto">
            <a:xfrm>
              <a:off x="964" y="2583"/>
              <a:ext cx="53" cy="244"/>
            </a:xfrm>
            <a:custGeom>
              <a:avLst/>
              <a:gdLst>
                <a:gd name="T0" fmla="*/ 0 w 384"/>
                <a:gd name="T1" fmla="*/ 0 h 1783"/>
                <a:gd name="T2" fmla="*/ 0 w 384"/>
                <a:gd name="T3" fmla="*/ 0 h 1783"/>
                <a:gd name="T4" fmla="*/ 0 w 384"/>
                <a:gd name="T5" fmla="*/ 0 h 1783"/>
                <a:gd name="T6" fmla="*/ 0 w 384"/>
                <a:gd name="T7" fmla="*/ 0 h 1783"/>
                <a:gd name="T8" fmla="*/ 0 w 384"/>
                <a:gd name="T9" fmla="*/ 0 h 1783"/>
                <a:gd name="T10" fmla="*/ 0 w 384"/>
                <a:gd name="T11" fmla="*/ 0 h 1783"/>
                <a:gd name="T12" fmla="*/ 0 w 384"/>
                <a:gd name="T13" fmla="*/ 0 h 1783"/>
                <a:gd name="T14" fmla="*/ 0 w 384"/>
                <a:gd name="T15" fmla="*/ 0 h 1783"/>
                <a:gd name="T16" fmla="*/ 0 w 384"/>
                <a:gd name="T17" fmla="*/ 0 h 1783"/>
                <a:gd name="T18" fmla="*/ 0 w 384"/>
                <a:gd name="T19" fmla="*/ 0 h 1783"/>
                <a:gd name="T20" fmla="*/ 0 w 384"/>
                <a:gd name="T21" fmla="*/ 0 h 1783"/>
                <a:gd name="T22" fmla="*/ 0 w 384"/>
                <a:gd name="T23" fmla="*/ 0 h 1783"/>
                <a:gd name="T24" fmla="*/ 0 w 384"/>
                <a:gd name="T25" fmla="*/ 0 h 1783"/>
                <a:gd name="T26" fmla="*/ 0 w 384"/>
                <a:gd name="T27" fmla="*/ 0 h 1783"/>
                <a:gd name="T28" fmla="*/ 0 w 384"/>
                <a:gd name="T29" fmla="*/ 0 h 17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4"/>
                <a:gd name="T46" fmla="*/ 0 h 1783"/>
                <a:gd name="T47" fmla="*/ 384 w 384"/>
                <a:gd name="T48" fmla="*/ 1783 h 17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4" h="1783">
                  <a:moveTo>
                    <a:pt x="240" y="478"/>
                  </a:moveTo>
                  <a:lnTo>
                    <a:pt x="240" y="1304"/>
                  </a:lnTo>
                  <a:cubicBezTo>
                    <a:pt x="240" y="1331"/>
                    <a:pt x="220" y="1352"/>
                    <a:pt x="192" y="1352"/>
                  </a:cubicBezTo>
                  <a:cubicBezTo>
                    <a:pt x="166" y="1352"/>
                    <a:pt x="145" y="1331"/>
                    <a:pt x="145" y="1304"/>
                  </a:cubicBezTo>
                  <a:lnTo>
                    <a:pt x="145" y="478"/>
                  </a:lnTo>
                  <a:cubicBezTo>
                    <a:pt x="145" y="452"/>
                    <a:pt x="166" y="431"/>
                    <a:pt x="192" y="431"/>
                  </a:cubicBezTo>
                  <a:cubicBezTo>
                    <a:pt x="220" y="431"/>
                    <a:pt x="240" y="452"/>
                    <a:pt x="240" y="478"/>
                  </a:cubicBezTo>
                  <a:close/>
                  <a:moveTo>
                    <a:pt x="0" y="574"/>
                  </a:moveTo>
                  <a:lnTo>
                    <a:pt x="192" y="0"/>
                  </a:lnTo>
                  <a:lnTo>
                    <a:pt x="384" y="574"/>
                  </a:lnTo>
                  <a:lnTo>
                    <a:pt x="0" y="574"/>
                  </a:lnTo>
                  <a:close/>
                  <a:moveTo>
                    <a:pt x="384" y="1209"/>
                  </a:moveTo>
                  <a:lnTo>
                    <a:pt x="192" y="1783"/>
                  </a:lnTo>
                  <a:lnTo>
                    <a:pt x="0" y="1209"/>
                  </a:lnTo>
                  <a:lnTo>
                    <a:pt x="384" y="1209"/>
                  </a:lnTo>
                  <a:close/>
                </a:path>
              </a:pathLst>
            </a:custGeom>
            <a:noFill/>
            <a:ln w="4763" cap="rnd">
              <a:solidFill>
                <a:srgbClr val="415677"/>
              </a:solidFill>
              <a:round/>
              <a:headEnd/>
              <a:tailEnd/>
            </a:ln>
          </p:spPr>
          <p:txBody>
            <a:bodyPr/>
            <a:lstStyle/>
            <a:p>
              <a:endParaRPr lang="zh-CN" altLang="en-US">
                <a:ea typeface="宋体" pitchFamily="2" charset="-122"/>
              </a:endParaRPr>
            </a:p>
          </p:txBody>
        </p:sp>
      </p:grpSp>
      <p:grpSp>
        <p:nvGrpSpPr>
          <p:cNvPr id="45130" name="Group 326"/>
          <p:cNvGrpSpPr>
            <a:grpSpLocks/>
          </p:cNvGrpSpPr>
          <p:nvPr/>
        </p:nvGrpSpPr>
        <p:grpSpPr bwMode="auto">
          <a:xfrm>
            <a:off x="1127125" y="4133850"/>
            <a:ext cx="6800850" cy="293688"/>
            <a:chOff x="710" y="2796"/>
            <a:chExt cx="4284" cy="185"/>
          </a:xfrm>
        </p:grpSpPr>
        <p:sp>
          <p:nvSpPr>
            <p:cNvPr id="45467" name="Oval 324"/>
            <p:cNvSpPr>
              <a:spLocks noChangeArrowheads="1"/>
            </p:cNvSpPr>
            <p:nvPr/>
          </p:nvSpPr>
          <p:spPr bwMode="auto">
            <a:xfrm>
              <a:off x="710" y="2796"/>
              <a:ext cx="4284" cy="185"/>
            </a:xfrm>
            <a:prstGeom prst="ellipse">
              <a:avLst/>
            </a:prstGeom>
            <a:solidFill>
              <a:srgbClr val="CCECFF"/>
            </a:solidFill>
            <a:ln w="0">
              <a:solidFill>
                <a:srgbClr val="000000"/>
              </a:solidFill>
              <a:round/>
              <a:headEnd/>
              <a:tailEnd/>
            </a:ln>
          </p:spPr>
          <p:txBody>
            <a:bodyPr/>
            <a:lstStyle/>
            <a:p>
              <a:endParaRPr lang="zh-CN" altLang="en-US">
                <a:ea typeface="宋体" pitchFamily="2" charset="-122"/>
              </a:endParaRPr>
            </a:p>
          </p:txBody>
        </p:sp>
        <p:sp>
          <p:nvSpPr>
            <p:cNvPr id="45468" name="Freeform 325"/>
            <p:cNvSpPr>
              <a:spLocks/>
            </p:cNvSpPr>
            <p:nvPr/>
          </p:nvSpPr>
          <p:spPr bwMode="auto">
            <a:xfrm>
              <a:off x="710" y="2796"/>
              <a:ext cx="4284" cy="185"/>
            </a:xfrm>
            <a:custGeom>
              <a:avLst/>
              <a:gdLst>
                <a:gd name="T0" fmla="*/ 2142 w 4284"/>
                <a:gd name="T1" fmla="*/ 0 h 185"/>
                <a:gd name="T2" fmla="*/ 0 w 4284"/>
                <a:gd name="T3" fmla="*/ 92 h 185"/>
                <a:gd name="T4" fmla="*/ 2142 w 4284"/>
                <a:gd name="T5" fmla="*/ 185 h 185"/>
                <a:gd name="T6" fmla="*/ 4284 w 4284"/>
                <a:gd name="T7" fmla="*/ 92 h 185"/>
                <a:gd name="T8" fmla="*/ 2142 w 4284"/>
                <a:gd name="T9" fmla="*/ 0 h 185"/>
                <a:gd name="T10" fmla="*/ 0 60000 65536"/>
                <a:gd name="T11" fmla="*/ 0 60000 65536"/>
                <a:gd name="T12" fmla="*/ 0 60000 65536"/>
                <a:gd name="T13" fmla="*/ 0 60000 65536"/>
                <a:gd name="T14" fmla="*/ 0 60000 65536"/>
                <a:gd name="T15" fmla="*/ 0 w 4284"/>
                <a:gd name="T16" fmla="*/ 0 h 185"/>
                <a:gd name="T17" fmla="*/ 4284 w 4284"/>
                <a:gd name="T18" fmla="*/ 185 h 185"/>
              </a:gdLst>
              <a:ahLst/>
              <a:cxnLst>
                <a:cxn ang="T10">
                  <a:pos x="T0" y="T1"/>
                </a:cxn>
                <a:cxn ang="T11">
                  <a:pos x="T2" y="T3"/>
                </a:cxn>
                <a:cxn ang="T12">
                  <a:pos x="T4" y="T5"/>
                </a:cxn>
                <a:cxn ang="T13">
                  <a:pos x="T6" y="T7"/>
                </a:cxn>
                <a:cxn ang="T14">
                  <a:pos x="T8" y="T9"/>
                </a:cxn>
              </a:cxnLst>
              <a:rect l="T15" t="T16" r="T17" b="T18"/>
              <a:pathLst>
                <a:path w="4284" h="185">
                  <a:moveTo>
                    <a:pt x="2142" y="0"/>
                  </a:moveTo>
                  <a:cubicBezTo>
                    <a:pt x="959" y="0"/>
                    <a:pt x="0" y="42"/>
                    <a:pt x="0" y="92"/>
                  </a:cubicBezTo>
                  <a:cubicBezTo>
                    <a:pt x="0" y="144"/>
                    <a:pt x="959" y="185"/>
                    <a:pt x="2142" y="185"/>
                  </a:cubicBezTo>
                  <a:cubicBezTo>
                    <a:pt x="3325" y="185"/>
                    <a:pt x="4284" y="144"/>
                    <a:pt x="4284" y="92"/>
                  </a:cubicBezTo>
                  <a:cubicBezTo>
                    <a:pt x="4284" y="42"/>
                    <a:pt x="3325" y="0"/>
                    <a:pt x="2142" y="0"/>
                  </a:cubicBezTo>
                </a:path>
              </a:pathLst>
            </a:custGeom>
            <a:noFill/>
            <a:ln w="1588" cap="rnd">
              <a:solidFill>
                <a:srgbClr val="415677"/>
              </a:solidFill>
              <a:round/>
              <a:headEnd/>
              <a:tailEnd/>
            </a:ln>
          </p:spPr>
          <p:txBody>
            <a:bodyPr/>
            <a:lstStyle/>
            <a:p>
              <a:endParaRPr lang="zh-CN" altLang="en-US">
                <a:ea typeface="宋体" pitchFamily="2" charset="-122"/>
              </a:endParaRPr>
            </a:p>
          </p:txBody>
        </p:sp>
      </p:grpSp>
      <p:grpSp>
        <p:nvGrpSpPr>
          <p:cNvPr id="45131" name="Group 329"/>
          <p:cNvGrpSpPr>
            <a:grpSpLocks/>
          </p:cNvGrpSpPr>
          <p:nvPr/>
        </p:nvGrpSpPr>
        <p:grpSpPr bwMode="auto">
          <a:xfrm>
            <a:off x="1127125" y="4133850"/>
            <a:ext cx="6800850" cy="293688"/>
            <a:chOff x="710" y="2796"/>
            <a:chExt cx="4284" cy="185"/>
          </a:xfrm>
        </p:grpSpPr>
        <p:sp>
          <p:nvSpPr>
            <p:cNvPr id="45465" name="Oval 327"/>
            <p:cNvSpPr>
              <a:spLocks noChangeArrowheads="1"/>
            </p:cNvSpPr>
            <p:nvPr/>
          </p:nvSpPr>
          <p:spPr bwMode="auto">
            <a:xfrm>
              <a:off x="710" y="2796"/>
              <a:ext cx="4284" cy="185"/>
            </a:xfrm>
            <a:prstGeom prst="ellipse">
              <a:avLst/>
            </a:prstGeom>
            <a:solidFill>
              <a:srgbClr val="CCECFF"/>
            </a:solidFill>
            <a:ln w="0">
              <a:solidFill>
                <a:srgbClr val="000000"/>
              </a:solidFill>
              <a:round/>
              <a:headEnd/>
              <a:tailEnd/>
            </a:ln>
          </p:spPr>
          <p:txBody>
            <a:bodyPr/>
            <a:lstStyle/>
            <a:p>
              <a:endParaRPr lang="zh-CN" altLang="en-US">
                <a:ea typeface="宋体" pitchFamily="2" charset="-122"/>
              </a:endParaRPr>
            </a:p>
          </p:txBody>
        </p:sp>
        <p:sp>
          <p:nvSpPr>
            <p:cNvPr id="45466" name="Freeform 328"/>
            <p:cNvSpPr>
              <a:spLocks/>
            </p:cNvSpPr>
            <p:nvPr/>
          </p:nvSpPr>
          <p:spPr bwMode="auto">
            <a:xfrm>
              <a:off x="710" y="2796"/>
              <a:ext cx="4284" cy="185"/>
            </a:xfrm>
            <a:custGeom>
              <a:avLst/>
              <a:gdLst>
                <a:gd name="T0" fmla="*/ 2142 w 4284"/>
                <a:gd name="T1" fmla="*/ 0 h 185"/>
                <a:gd name="T2" fmla="*/ 0 w 4284"/>
                <a:gd name="T3" fmla="*/ 92 h 185"/>
                <a:gd name="T4" fmla="*/ 2142 w 4284"/>
                <a:gd name="T5" fmla="*/ 185 h 185"/>
                <a:gd name="T6" fmla="*/ 4284 w 4284"/>
                <a:gd name="T7" fmla="*/ 92 h 185"/>
                <a:gd name="T8" fmla="*/ 2142 w 4284"/>
                <a:gd name="T9" fmla="*/ 0 h 185"/>
                <a:gd name="T10" fmla="*/ 0 60000 65536"/>
                <a:gd name="T11" fmla="*/ 0 60000 65536"/>
                <a:gd name="T12" fmla="*/ 0 60000 65536"/>
                <a:gd name="T13" fmla="*/ 0 60000 65536"/>
                <a:gd name="T14" fmla="*/ 0 60000 65536"/>
                <a:gd name="T15" fmla="*/ 0 w 4284"/>
                <a:gd name="T16" fmla="*/ 0 h 185"/>
                <a:gd name="T17" fmla="*/ 4284 w 4284"/>
                <a:gd name="T18" fmla="*/ 185 h 185"/>
              </a:gdLst>
              <a:ahLst/>
              <a:cxnLst>
                <a:cxn ang="T10">
                  <a:pos x="T0" y="T1"/>
                </a:cxn>
                <a:cxn ang="T11">
                  <a:pos x="T2" y="T3"/>
                </a:cxn>
                <a:cxn ang="T12">
                  <a:pos x="T4" y="T5"/>
                </a:cxn>
                <a:cxn ang="T13">
                  <a:pos x="T6" y="T7"/>
                </a:cxn>
                <a:cxn ang="T14">
                  <a:pos x="T8" y="T9"/>
                </a:cxn>
              </a:cxnLst>
              <a:rect l="T15" t="T16" r="T17" b="T18"/>
              <a:pathLst>
                <a:path w="4284" h="185">
                  <a:moveTo>
                    <a:pt x="2142" y="0"/>
                  </a:moveTo>
                  <a:cubicBezTo>
                    <a:pt x="959" y="0"/>
                    <a:pt x="0" y="42"/>
                    <a:pt x="0" y="92"/>
                  </a:cubicBezTo>
                  <a:cubicBezTo>
                    <a:pt x="0" y="144"/>
                    <a:pt x="959" y="185"/>
                    <a:pt x="2142" y="185"/>
                  </a:cubicBezTo>
                  <a:cubicBezTo>
                    <a:pt x="3325" y="185"/>
                    <a:pt x="4284" y="144"/>
                    <a:pt x="4284" y="92"/>
                  </a:cubicBezTo>
                  <a:cubicBezTo>
                    <a:pt x="4284" y="42"/>
                    <a:pt x="3325" y="0"/>
                    <a:pt x="2142" y="0"/>
                  </a:cubicBezTo>
                </a:path>
              </a:pathLst>
            </a:custGeom>
            <a:noFill/>
            <a:ln w="15875" cap="rnd">
              <a:solidFill>
                <a:srgbClr val="415677"/>
              </a:solidFill>
              <a:round/>
              <a:headEnd/>
              <a:tailEnd/>
            </a:ln>
          </p:spPr>
          <p:txBody>
            <a:bodyPr/>
            <a:lstStyle/>
            <a:p>
              <a:endParaRPr lang="zh-CN" altLang="en-US">
                <a:ea typeface="宋体" pitchFamily="2" charset="-122"/>
              </a:endParaRPr>
            </a:p>
          </p:txBody>
        </p:sp>
      </p:grpSp>
      <p:grpSp>
        <p:nvGrpSpPr>
          <p:cNvPr id="45133" name="Group 332"/>
          <p:cNvGrpSpPr>
            <a:grpSpLocks/>
          </p:cNvGrpSpPr>
          <p:nvPr/>
        </p:nvGrpSpPr>
        <p:grpSpPr bwMode="auto">
          <a:xfrm>
            <a:off x="1127125" y="4133850"/>
            <a:ext cx="6800850" cy="293688"/>
            <a:chOff x="710" y="2796"/>
            <a:chExt cx="4284" cy="185"/>
          </a:xfrm>
        </p:grpSpPr>
        <p:sp>
          <p:nvSpPr>
            <p:cNvPr id="45463" name="Oval 330"/>
            <p:cNvSpPr>
              <a:spLocks noChangeArrowheads="1"/>
            </p:cNvSpPr>
            <p:nvPr/>
          </p:nvSpPr>
          <p:spPr bwMode="auto">
            <a:xfrm>
              <a:off x="710" y="2796"/>
              <a:ext cx="4284" cy="185"/>
            </a:xfrm>
            <a:prstGeom prst="ellipse">
              <a:avLst/>
            </a:prstGeom>
            <a:solidFill>
              <a:srgbClr val="CCECFF"/>
            </a:solidFill>
            <a:ln w="0">
              <a:solidFill>
                <a:srgbClr val="000000"/>
              </a:solidFill>
              <a:round/>
              <a:headEnd/>
              <a:tailEnd/>
            </a:ln>
          </p:spPr>
          <p:txBody>
            <a:bodyPr/>
            <a:lstStyle/>
            <a:p>
              <a:endParaRPr lang="zh-CN" altLang="en-US">
                <a:ea typeface="宋体" pitchFamily="2" charset="-122"/>
              </a:endParaRPr>
            </a:p>
          </p:txBody>
        </p:sp>
        <p:sp>
          <p:nvSpPr>
            <p:cNvPr id="45464" name="Freeform 331"/>
            <p:cNvSpPr>
              <a:spLocks/>
            </p:cNvSpPr>
            <p:nvPr/>
          </p:nvSpPr>
          <p:spPr bwMode="auto">
            <a:xfrm>
              <a:off x="710" y="2796"/>
              <a:ext cx="4284" cy="185"/>
            </a:xfrm>
            <a:custGeom>
              <a:avLst/>
              <a:gdLst>
                <a:gd name="T0" fmla="*/ 2142 w 4284"/>
                <a:gd name="T1" fmla="*/ 0 h 185"/>
                <a:gd name="T2" fmla="*/ 0 w 4284"/>
                <a:gd name="T3" fmla="*/ 92 h 185"/>
                <a:gd name="T4" fmla="*/ 2142 w 4284"/>
                <a:gd name="T5" fmla="*/ 185 h 185"/>
                <a:gd name="T6" fmla="*/ 4284 w 4284"/>
                <a:gd name="T7" fmla="*/ 92 h 185"/>
                <a:gd name="T8" fmla="*/ 2142 w 4284"/>
                <a:gd name="T9" fmla="*/ 0 h 185"/>
                <a:gd name="T10" fmla="*/ 0 60000 65536"/>
                <a:gd name="T11" fmla="*/ 0 60000 65536"/>
                <a:gd name="T12" fmla="*/ 0 60000 65536"/>
                <a:gd name="T13" fmla="*/ 0 60000 65536"/>
                <a:gd name="T14" fmla="*/ 0 60000 65536"/>
                <a:gd name="T15" fmla="*/ 0 w 4284"/>
                <a:gd name="T16" fmla="*/ 0 h 185"/>
                <a:gd name="T17" fmla="*/ 4284 w 4284"/>
                <a:gd name="T18" fmla="*/ 185 h 185"/>
              </a:gdLst>
              <a:ahLst/>
              <a:cxnLst>
                <a:cxn ang="T10">
                  <a:pos x="T0" y="T1"/>
                </a:cxn>
                <a:cxn ang="T11">
                  <a:pos x="T2" y="T3"/>
                </a:cxn>
                <a:cxn ang="T12">
                  <a:pos x="T4" y="T5"/>
                </a:cxn>
                <a:cxn ang="T13">
                  <a:pos x="T6" y="T7"/>
                </a:cxn>
                <a:cxn ang="T14">
                  <a:pos x="T8" y="T9"/>
                </a:cxn>
              </a:cxnLst>
              <a:rect l="T15" t="T16" r="T17" b="T18"/>
              <a:pathLst>
                <a:path w="4284" h="185">
                  <a:moveTo>
                    <a:pt x="2142" y="0"/>
                  </a:moveTo>
                  <a:cubicBezTo>
                    <a:pt x="959" y="0"/>
                    <a:pt x="0" y="42"/>
                    <a:pt x="0" y="92"/>
                  </a:cubicBezTo>
                  <a:cubicBezTo>
                    <a:pt x="0" y="144"/>
                    <a:pt x="959" y="185"/>
                    <a:pt x="2142" y="185"/>
                  </a:cubicBezTo>
                  <a:cubicBezTo>
                    <a:pt x="3325" y="185"/>
                    <a:pt x="4284" y="144"/>
                    <a:pt x="4284" y="92"/>
                  </a:cubicBezTo>
                  <a:cubicBezTo>
                    <a:pt x="4284" y="42"/>
                    <a:pt x="3325" y="0"/>
                    <a:pt x="2142" y="0"/>
                  </a:cubicBezTo>
                </a:path>
              </a:pathLst>
            </a:custGeom>
            <a:noFill/>
            <a:ln w="1588" cap="rnd">
              <a:solidFill>
                <a:srgbClr val="415677"/>
              </a:solidFill>
              <a:round/>
              <a:headEnd/>
              <a:tailEnd/>
            </a:ln>
          </p:spPr>
          <p:txBody>
            <a:bodyPr/>
            <a:lstStyle/>
            <a:p>
              <a:endParaRPr lang="zh-CN" altLang="en-US">
                <a:ea typeface="宋体" pitchFamily="2" charset="-122"/>
              </a:endParaRPr>
            </a:p>
          </p:txBody>
        </p:sp>
      </p:grpSp>
      <p:grpSp>
        <p:nvGrpSpPr>
          <p:cNvPr id="45136" name="Group 335"/>
          <p:cNvGrpSpPr>
            <a:grpSpLocks/>
          </p:cNvGrpSpPr>
          <p:nvPr/>
        </p:nvGrpSpPr>
        <p:grpSpPr bwMode="auto">
          <a:xfrm>
            <a:off x="1127125" y="4133850"/>
            <a:ext cx="6800850" cy="293688"/>
            <a:chOff x="710" y="2796"/>
            <a:chExt cx="4284" cy="185"/>
          </a:xfrm>
        </p:grpSpPr>
        <p:sp>
          <p:nvSpPr>
            <p:cNvPr id="45461" name="Oval 333"/>
            <p:cNvSpPr>
              <a:spLocks noChangeArrowheads="1"/>
            </p:cNvSpPr>
            <p:nvPr/>
          </p:nvSpPr>
          <p:spPr bwMode="auto">
            <a:xfrm>
              <a:off x="710" y="2796"/>
              <a:ext cx="4284" cy="185"/>
            </a:xfrm>
            <a:prstGeom prst="ellipse">
              <a:avLst/>
            </a:prstGeom>
            <a:solidFill>
              <a:srgbClr val="CCECFF"/>
            </a:solidFill>
            <a:ln w="0">
              <a:solidFill>
                <a:srgbClr val="000000"/>
              </a:solidFill>
              <a:round/>
              <a:headEnd/>
              <a:tailEnd/>
            </a:ln>
          </p:spPr>
          <p:txBody>
            <a:bodyPr/>
            <a:lstStyle/>
            <a:p>
              <a:endParaRPr lang="zh-CN" altLang="en-US">
                <a:ea typeface="宋体" pitchFamily="2" charset="-122"/>
              </a:endParaRPr>
            </a:p>
          </p:txBody>
        </p:sp>
        <p:sp>
          <p:nvSpPr>
            <p:cNvPr id="45462" name="Freeform 334"/>
            <p:cNvSpPr>
              <a:spLocks/>
            </p:cNvSpPr>
            <p:nvPr/>
          </p:nvSpPr>
          <p:spPr bwMode="auto">
            <a:xfrm>
              <a:off x="710" y="2796"/>
              <a:ext cx="4284" cy="185"/>
            </a:xfrm>
            <a:custGeom>
              <a:avLst/>
              <a:gdLst>
                <a:gd name="T0" fmla="*/ 2142 w 4284"/>
                <a:gd name="T1" fmla="*/ 0 h 185"/>
                <a:gd name="T2" fmla="*/ 0 w 4284"/>
                <a:gd name="T3" fmla="*/ 92 h 185"/>
                <a:gd name="T4" fmla="*/ 2142 w 4284"/>
                <a:gd name="T5" fmla="*/ 185 h 185"/>
                <a:gd name="T6" fmla="*/ 4284 w 4284"/>
                <a:gd name="T7" fmla="*/ 92 h 185"/>
                <a:gd name="T8" fmla="*/ 2142 w 4284"/>
                <a:gd name="T9" fmla="*/ 0 h 185"/>
                <a:gd name="T10" fmla="*/ 0 60000 65536"/>
                <a:gd name="T11" fmla="*/ 0 60000 65536"/>
                <a:gd name="T12" fmla="*/ 0 60000 65536"/>
                <a:gd name="T13" fmla="*/ 0 60000 65536"/>
                <a:gd name="T14" fmla="*/ 0 60000 65536"/>
                <a:gd name="T15" fmla="*/ 0 w 4284"/>
                <a:gd name="T16" fmla="*/ 0 h 185"/>
                <a:gd name="T17" fmla="*/ 4284 w 4284"/>
                <a:gd name="T18" fmla="*/ 185 h 185"/>
              </a:gdLst>
              <a:ahLst/>
              <a:cxnLst>
                <a:cxn ang="T10">
                  <a:pos x="T0" y="T1"/>
                </a:cxn>
                <a:cxn ang="T11">
                  <a:pos x="T2" y="T3"/>
                </a:cxn>
                <a:cxn ang="T12">
                  <a:pos x="T4" y="T5"/>
                </a:cxn>
                <a:cxn ang="T13">
                  <a:pos x="T6" y="T7"/>
                </a:cxn>
                <a:cxn ang="T14">
                  <a:pos x="T8" y="T9"/>
                </a:cxn>
              </a:cxnLst>
              <a:rect l="T15" t="T16" r="T17" b="T18"/>
              <a:pathLst>
                <a:path w="4284" h="185">
                  <a:moveTo>
                    <a:pt x="2142" y="0"/>
                  </a:moveTo>
                  <a:cubicBezTo>
                    <a:pt x="959" y="0"/>
                    <a:pt x="0" y="42"/>
                    <a:pt x="0" y="92"/>
                  </a:cubicBezTo>
                  <a:cubicBezTo>
                    <a:pt x="0" y="144"/>
                    <a:pt x="959" y="185"/>
                    <a:pt x="2142" y="185"/>
                  </a:cubicBezTo>
                  <a:cubicBezTo>
                    <a:pt x="3325" y="185"/>
                    <a:pt x="4284" y="144"/>
                    <a:pt x="4284" y="92"/>
                  </a:cubicBezTo>
                  <a:cubicBezTo>
                    <a:pt x="4284" y="42"/>
                    <a:pt x="3325" y="0"/>
                    <a:pt x="2142" y="0"/>
                  </a:cubicBezTo>
                </a:path>
              </a:pathLst>
            </a:custGeom>
            <a:noFill/>
            <a:ln w="15875" cap="rnd">
              <a:solidFill>
                <a:srgbClr val="415677"/>
              </a:solidFill>
              <a:round/>
              <a:headEnd/>
              <a:tailEnd/>
            </a:ln>
          </p:spPr>
          <p:txBody>
            <a:bodyPr/>
            <a:lstStyle/>
            <a:p>
              <a:endParaRPr lang="zh-CN" altLang="en-US">
                <a:ea typeface="宋体" pitchFamily="2" charset="-122"/>
              </a:endParaRPr>
            </a:p>
          </p:txBody>
        </p:sp>
      </p:grpSp>
      <p:sp>
        <p:nvSpPr>
          <p:cNvPr id="45147" name="Rectangle 336"/>
          <p:cNvSpPr>
            <a:spLocks noChangeArrowheads="1"/>
          </p:cNvSpPr>
          <p:nvPr/>
        </p:nvSpPr>
        <p:spPr bwMode="auto">
          <a:xfrm>
            <a:off x="3282950" y="4138613"/>
            <a:ext cx="2457450" cy="274637"/>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Interconnection Network</a:t>
            </a:r>
            <a:endParaRPr lang="en-US" altLang="zh-CN">
              <a:ea typeface="宋体" pitchFamily="2" charset="-122"/>
            </a:endParaRPr>
          </a:p>
        </p:txBody>
      </p:sp>
      <p:grpSp>
        <p:nvGrpSpPr>
          <p:cNvPr id="45137" name="Group 339"/>
          <p:cNvGrpSpPr>
            <a:grpSpLocks/>
          </p:cNvGrpSpPr>
          <p:nvPr/>
        </p:nvGrpSpPr>
        <p:grpSpPr bwMode="auto">
          <a:xfrm>
            <a:off x="620713" y="2036763"/>
            <a:ext cx="2525712" cy="1749425"/>
            <a:chOff x="391" y="1475"/>
            <a:chExt cx="1591" cy="1102"/>
          </a:xfrm>
        </p:grpSpPr>
        <p:sp>
          <p:nvSpPr>
            <p:cNvPr id="45459" name="Rectangle 337"/>
            <p:cNvSpPr>
              <a:spLocks noChangeArrowheads="1"/>
            </p:cNvSpPr>
            <p:nvPr/>
          </p:nvSpPr>
          <p:spPr bwMode="auto">
            <a:xfrm>
              <a:off x="391" y="1475"/>
              <a:ext cx="1591" cy="1102"/>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460" name="Rectangle 338"/>
            <p:cNvSpPr>
              <a:spLocks noChangeArrowheads="1"/>
            </p:cNvSpPr>
            <p:nvPr/>
          </p:nvSpPr>
          <p:spPr bwMode="auto">
            <a:xfrm>
              <a:off x="391" y="1475"/>
              <a:ext cx="1591" cy="1102"/>
            </a:xfrm>
            <a:prstGeom prst="rect">
              <a:avLst/>
            </a:prstGeom>
            <a:noFill/>
            <a:ln w="23813" cap="rnd">
              <a:solidFill>
                <a:srgbClr val="4C5677"/>
              </a:solidFill>
              <a:miter lim="800000"/>
              <a:headEnd/>
              <a:tailEnd/>
            </a:ln>
          </p:spPr>
          <p:txBody>
            <a:bodyPr/>
            <a:lstStyle/>
            <a:p>
              <a:endParaRPr lang="zh-CN" altLang="en-US">
                <a:ea typeface="宋体" pitchFamily="2" charset="-122"/>
              </a:endParaRPr>
            </a:p>
          </p:txBody>
        </p:sp>
      </p:grpSp>
      <p:sp>
        <p:nvSpPr>
          <p:cNvPr id="45149" name="Rectangle 340"/>
          <p:cNvSpPr>
            <a:spLocks noChangeArrowheads="1"/>
          </p:cNvSpPr>
          <p:nvPr/>
        </p:nvSpPr>
        <p:spPr bwMode="auto">
          <a:xfrm>
            <a:off x="620713" y="2036763"/>
            <a:ext cx="2525712" cy="1749425"/>
          </a:xfrm>
          <a:prstGeom prst="rect">
            <a:avLst/>
          </a:prstGeom>
          <a:noFill/>
          <a:ln w="23813" cap="rnd">
            <a:solidFill>
              <a:srgbClr val="4C5677"/>
            </a:solidFill>
            <a:miter lim="800000"/>
            <a:headEnd/>
            <a:tailEnd/>
          </a:ln>
        </p:spPr>
        <p:txBody>
          <a:bodyPr/>
          <a:lstStyle/>
          <a:p>
            <a:endParaRPr lang="zh-CN" altLang="en-US">
              <a:ea typeface="宋体" pitchFamily="2" charset="-122"/>
            </a:endParaRPr>
          </a:p>
        </p:txBody>
      </p:sp>
      <p:grpSp>
        <p:nvGrpSpPr>
          <p:cNvPr id="45138" name="Group 343"/>
          <p:cNvGrpSpPr>
            <a:grpSpLocks/>
          </p:cNvGrpSpPr>
          <p:nvPr/>
        </p:nvGrpSpPr>
        <p:grpSpPr bwMode="auto">
          <a:xfrm>
            <a:off x="620713" y="2036763"/>
            <a:ext cx="2525712" cy="1749425"/>
            <a:chOff x="391" y="1475"/>
            <a:chExt cx="1591" cy="1102"/>
          </a:xfrm>
        </p:grpSpPr>
        <p:sp>
          <p:nvSpPr>
            <p:cNvPr id="45457" name="Rectangle 341"/>
            <p:cNvSpPr>
              <a:spLocks noChangeArrowheads="1"/>
            </p:cNvSpPr>
            <p:nvPr/>
          </p:nvSpPr>
          <p:spPr bwMode="auto">
            <a:xfrm>
              <a:off x="391" y="1475"/>
              <a:ext cx="1591" cy="1102"/>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458" name="Rectangle 342"/>
            <p:cNvSpPr>
              <a:spLocks noChangeArrowheads="1"/>
            </p:cNvSpPr>
            <p:nvPr/>
          </p:nvSpPr>
          <p:spPr bwMode="auto">
            <a:xfrm>
              <a:off x="391" y="1475"/>
              <a:ext cx="1591" cy="1102"/>
            </a:xfrm>
            <a:prstGeom prst="rect">
              <a:avLst/>
            </a:prstGeom>
            <a:noFill/>
            <a:ln w="23813" cap="rnd">
              <a:solidFill>
                <a:srgbClr val="4C5677"/>
              </a:solidFill>
              <a:miter lim="800000"/>
              <a:headEnd/>
              <a:tailEnd/>
            </a:ln>
          </p:spPr>
          <p:txBody>
            <a:bodyPr/>
            <a:lstStyle/>
            <a:p>
              <a:endParaRPr lang="zh-CN" altLang="en-US">
                <a:ea typeface="宋体" pitchFamily="2" charset="-122"/>
              </a:endParaRPr>
            </a:p>
          </p:txBody>
        </p:sp>
      </p:grpSp>
      <p:sp>
        <p:nvSpPr>
          <p:cNvPr id="45151" name="Rectangle 344"/>
          <p:cNvSpPr>
            <a:spLocks noChangeArrowheads="1"/>
          </p:cNvSpPr>
          <p:nvPr/>
        </p:nvSpPr>
        <p:spPr bwMode="auto">
          <a:xfrm>
            <a:off x="620713" y="2036763"/>
            <a:ext cx="2525712" cy="1749425"/>
          </a:xfrm>
          <a:prstGeom prst="rect">
            <a:avLst/>
          </a:prstGeom>
          <a:noFill/>
          <a:ln w="23813" cap="rnd">
            <a:solidFill>
              <a:srgbClr val="4C5677"/>
            </a:solidFill>
            <a:miter lim="800000"/>
            <a:headEnd/>
            <a:tailEnd/>
          </a:ln>
        </p:spPr>
        <p:txBody>
          <a:bodyPr/>
          <a:lstStyle/>
          <a:p>
            <a:endParaRPr lang="zh-CN" altLang="en-US">
              <a:ea typeface="宋体" pitchFamily="2" charset="-122"/>
            </a:endParaRPr>
          </a:p>
        </p:txBody>
      </p:sp>
      <p:grpSp>
        <p:nvGrpSpPr>
          <p:cNvPr id="45139" name="Group 347"/>
          <p:cNvGrpSpPr>
            <a:grpSpLocks/>
          </p:cNvGrpSpPr>
          <p:nvPr/>
        </p:nvGrpSpPr>
        <p:grpSpPr bwMode="auto">
          <a:xfrm>
            <a:off x="792163" y="2089150"/>
            <a:ext cx="1362075" cy="684213"/>
            <a:chOff x="499" y="1508"/>
            <a:chExt cx="858" cy="431"/>
          </a:xfrm>
        </p:grpSpPr>
        <p:sp>
          <p:nvSpPr>
            <p:cNvPr id="45455" name="Freeform 345"/>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solidFill>
              <a:srgbClr val="0CCAB3"/>
            </a:solidFill>
            <a:ln w="0">
              <a:solidFill>
                <a:srgbClr val="000000"/>
              </a:solidFill>
              <a:round/>
              <a:headEnd/>
              <a:tailEnd/>
            </a:ln>
          </p:spPr>
          <p:txBody>
            <a:bodyPr/>
            <a:lstStyle/>
            <a:p>
              <a:endParaRPr lang="zh-CN" altLang="en-US">
                <a:ea typeface="宋体" pitchFamily="2" charset="-122"/>
              </a:endParaRPr>
            </a:p>
          </p:txBody>
        </p:sp>
        <p:sp>
          <p:nvSpPr>
            <p:cNvPr id="45456" name="Freeform 346"/>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noFill/>
            <a:ln w="1588" cap="rnd">
              <a:solidFill>
                <a:srgbClr val="008080"/>
              </a:solidFill>
              <a:round/>
              <a:headEnd/>
              <a:tailEnd/>
            </a:ln>
          </p:spPr>
          <p:txBody>
            <a:bodyPr/>
            <a:lstStyle/>
            <a:p>
              <a:endParaRPr lang="zh-CN" altLang="en-US">
                <a:ea typeface="宋体" pitchFamily="2" charset="-122"/>
              </a:endParaRPr>
            </a:p>
          </p:txBody>
        </p:sp>
      </p:grpSp>
      <p:grpSp>
        <p:nvGrpSpPr>
          <p:cNvPr id="45140" name="Group 350"/>
          <p:cNvGrpSpPr>
            <a:grpSpLocks/>
          </p:cNvGrpSpPr>
          <p:nvPr/>
        </p:nvGrpSpPr>
        <p:grpSpPr bwMode="auto">
          <a:xfrm>
            <a:off x="792163" y="2089150"/>
            <a:ext cx="1362075" cy="684213"/>
            <a:chOff x="499" y="1508"/>
            <a:chExt cx="858" cy="431"/>
          </a:xfrm>
        </p:grpSpPr>
        <p:sp>
          <p:nvSpPr>
            <p:cNvPr id="45453" name="Freeform 348"/>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solidFill>
              <a:srgbClr val="0CCAB3"/>
            </a:solidFill>
            <a:ln w="0">
              <a:solidFill>
                <a:srgbClr val="000000"/>
              </a:solidFill>
              <a:round/>
              <a:headEnd/>
              <a:tailEnd/>
            </a:ln>
          </p:spPr>
          <p:txBody>
            <a:bodyPr/>
            <a:lstStyle/>
            <a:p>
              <a:endParaRPr lang="zh-CN" altLang="en-US">
                <a:ea typeface="宋体" pitchFamily="2" charset="-122"/>
              </a:endParaRPr>
            </a:p>
          </p:txBody>
        </p:sp>
        <p:sp>
          <p:nvSpPr>
            <p:cNvPr id="45454" name="Freeform 349"/>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noFill/>
            <a:ln w="15875" cap="rnd">
              <a:solidFill>
                <a:srgbClr val="008080"/>
              </a:solidFill>
              <a:round/>
              <a:headEnd/>
              <a:tailEnd/>
            </a:ln>
          </p:spPr>
          <p:txBody>
            <a:bodyPr/>
            <a:lstStyle/>
            <a:p>
              <a:endParaRPr lang="zh-CN" altLang="en-US">
                <a:ea typeface="宋体" pitchFamily="2" charset="-122"/>
              </a:endParaRPr>
            </a:p>
          </p:txBody>
        </p:sp>
      </p:grpSp>
      <p:grpSp>
        <p:nvGrpSpPr>
          <p:cNvPr id="45142" name="Group 353"/>
          <p:cNvGrpSpPr>
            <a:grpSpLocks/>
          </p:cNvGrpSpPr>
          <p:nvPr/>
        </p:nvGrpSpPr>
        <p:grpSpPr bwMode="auto">
          <a:xfrm>
            <a:off x="792163" y="2089150"/>
            <a:ext cx="1362075" cy="684213"/>
            <a:chOff x="499" y="1508"/>
            <a:chExt cx="858" cy="431"/>
          </a:xfrm>
        </p:grpSpPr>
        <p:sp>
          <p:nvSpPr>
            <p:cNvPr id="45451" name="Freeform 351"/>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solidFill>
              <a:srgbClr val="0CCAB3"/>
            </a:solidFill>
            <a:ln w="0">
              <a:solidFill>
                <a:srgbClr val="000000"/>
              </a:solidFill>
              <a:round/>
              <a:headEnd/>
              <a:tailEnd/>
            </a:ln>
          </p:spPr>
          <p:txBody>
            <a:bodyPr/>
            <a:lstStyle/>
            <a:p>
              <a:endParaRPr lang="zh-CN" altLang="en-US">
                <a:ea typeface="宋体" pitchFamily="2" charset="-122"/>
              </a:endParaRPr>
            </a:p>
          </p:txBody>
        </p:sp>
        <p:sp>
          <p:nvSpPr>
            <p:cNvPr id="45452" name="Freeform 352"/>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noFill/>
            <a:ln w="1588" cap="rnd">
              <a:solidFill>
                <a:srgbClr val="008080"/>
              </a:solidFill>
              <a:round/>
              <a:headEnd/>
              <a:tailEnd/>
            </a:ln>
          </p:spPr>
          <p:txBody>
            <a:bodyPr/>
            <a:lstStyle/>
            <a:p>
              <a:endParaRPr lang="zh-CN" altLang="en-US">
                <a:ea typeface="宋体" pitchFamily="2" charset="-122"/>
              </a:endParaRPr>
            </a:p>
          </p:txBody>
        </p:sp>
      </p:grpSp>
      <p:grpSp>
        <p:nvGrpSpPr>
          <p:cNvPr id="45143" name="Group 356"/>
          <p:cNvGrpSpPr>
            <a:grpSpLocks/>
          </p:cNvGrpSpPr>
          <p:nvPr/>
        </p:nvGrpSpPr>
        <p:grpSpPr bwMode="auto">
          <a:xfrm>
            <a:off x="792163" y="2089150"/>
            <a:ext cx="1362075" cy="684213"/>
            <a:chOff x="499" y="1508"/>
            <a:chExt cx="858" cy="431"/>
          </a:xfrm>
          <a:solidFill>
            <a:schemeClr val="accent3">
              <a:lumMod val="60000"/>
              <a:lumOff val="40000"/>
            </a:schemeClr>
          </a:solidFill>
        </p:grpSpPr>
        <p:sp>
          <p:nvSpPr>
            <p:cNvPr id="45449" name="Freeform 354"/>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grpFill/>
            <a:ln w="0">
              <a:solidFill>
                <a:schemeClr val="accent3">
                  <a:lumMod val="50000"/>
                </a:schemeClr>
              </a:solidFill>
              <a:round/>
              <a:headEnd/>
              <a:tailEnd/>
            </a:ln>
          </p:spPr>
          <p:txBody>
            <a:bodyPr/>
            <a:lstStyle/>
            <a:p>
              <a:endParaRPr lang="zh-CN" altLang="en-US">
                <a:ea typeface="宋体" pitchFamily="2" charset="-122"/>
              </a:endParaRPr>
            </a:p>
          </p:txBody>
        </p:sp>
        <p:sp>
          <p:nvSpPr>
            <p:cNvPr id="45450" name="Freeform 355"/>
            <p:cNvSpPr>
              <a:spLocks/>
            </p:cNvSpPr>
            <p:nvPr/>
          </p:nvSpPr>
          <p:spPr bwMode="auto">
            <a:xfrm>
              <a:off x="499" y="1508"/>
              <a:ext cx="858" cy="431"/>
            </a:xfrm>
            <a:custGeom>
              <a:avLst/>
              <a:gdLst>
                <a:gd name="T0" fmla="*/ 0 w 12550"/>
                <a:gd name="T1" fmla="*/ 0 h 6300"/>
                <a:gd name="T2" fmla="*/ 0 w 12550"/>
                <a:gd name="T3" fmla="*/ 0 h 6300"/>
                <a:gd name="T4" fmla="*/ 0 w 12550"/>
                <a:gd name="T5" fmla="*/ 0 h 6300"/>
                <a:gd name="T6" fmla="*/ 0 w 12550"/>
                <a:gd name="T7" fmla="*/ 0 h 6300"/>
                <a:gd name="T8" fmla="*/ 0 w 12550"/>
                <a:gd name="T9" fmla="*/ 0 h 6300"/>
                <a:gd name="T10" fmla="*/ 0 w 12550"/>
                <a:gd name="T11" fmla="*/ 0 h 6300"/>
                <a:gd name="T12" fmla="*/ 0 w 12550"/>
                <a:gd name="T13" fmla="*/ 0 h 6300"/>
                <a:gd name="T14" fmla="*/ 0 w 12550"/>
                <a:gd name="T15" fmla="*/ 0 h 6300"/>
                <a:gd name="T16" fmla="*/ 0 w 12550"/>
                <a:gd name="T17" fmla="*/ 0 h 6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50"/>
                <a:gd name="T28" fmla="*/ 0 h 6300"/>
                <a:gd name="T29" fmla="*/ 12550 w 12550"/>
                <a:gd name="T30" fmla="*/ 6300 h 6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50" h="6300">
                  <a:moveTo>
                    <a:pt x="1052" y="0"/>
                  </a:moveTo>
                  <a:cubicBezTo>
                    <a:pt x="472" y="0"/>
                    <a:pt x="0" y="471"/>
                    <a:pt x="0" y="1049"/>
                  </a:cubicBezTo>
                  <a:lnTo>
                    <a:pt x="0" y="5251"/>
                  </a:lnTo>
                  <a:cubicBezTo>
                    <a:pt x="0" y="5828"/>
                    <a:pt x="472" y="6300"/>
                    <a:pt x="1052" y="6300"/>
                  </a:cubicBezTo>
                  <a:lnTo>
                    <a:pt x="11502" y="6300"/>
                  </a:lnTo>
                  <a:cubicBezTo>
                    <a:pt x="12082" y="6300"/>
                    <a:pt x="12550" y="5828"/>
                    <a:pt x="12550" y="5251"/>
                  </a:cubicBezTo>
                  <a:lnTo>
                    <a:pt x="12550" y="1049"/>
                  </a:lnTo>
                  <a:cubicBezTo>
                    <a:pt x="12550" y="471"/>
                    <a:pt x="12082" y="0"/>
                    <a:pt x="11502" y="0"/>
                  </a:cubicBezTo>
                  <a:lnTo>
                    <a:pt x="1052" y="0"/>
                  </a:lnTo>
                  <a:close/>
                </a:path>
              </a:pathLst>
            </a:custGeom>
            <a:grpFill/>
            <a:ln w="15875" cap="rnd">
              <a:solidFill>
                <a:schemeClr val="accent3">
                  <a:lumMod val="50000"/>
                </a:schemeClr>
              </a:solidFill>
              <a:round/>
              <a:headEnd/>
              <a:tailEnd/>
            </a:ln>
          </p:spPr>
          <p:txBody>
            <a:bodyPr/>
            <a:lstStyle/>
            <a:p>
              <a:endParaRPr lang="zh-CN" altLang="en-US">
                <a:ea typeface="宋体" pitchFamily="2" charset="-122"/>
              </a:endParaRPr>
            </a:p>
          </p:txBody>
        </p:sp>
      </p:grpSp>
      <p:sp>
        <p:nvSpPr>
          <p:cNvPr id="45156" name="Rectangle 357"/>
          <p:cNvSpPr>
            <a:spLocks noChangeArrowheads="1"/>
          </p:cNvSpPr>
          <p:nvPr/>
        </p:nvSpPr>
        <p:spPr bwMode="auto">
          <a:xfrm>
            <a:off x="973138" y="2171700"/>
            <a:ext cx="1009650" cy="274638"/>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Processor </a:t>
            </a:r>
            <a:endParaRPr lang="en-US" altLang="zh-CN">
              <a:ea typeface="宋体" pitchFamily="2" charset="-122"/>
            </a:endParaRPr>
          </a:p>
        </p:txBody>
      </p:sp>
      <p:sp>
        <p:nvSpPr>
          <p:cNvPr id="45157" name="Rectangle 358"/>
          <p:cNvSpPr>
            <a:spLocks noChangeArrowheads="1"/>
          </p:cNvSpPr>
          <p:nvPr/>
        </p:nvSpPr>
        <p:spPr bwMode="auto">
          <a:xfrm>
            <a:off x="1239838" y="2449513"/>
            <a:ext cx="482600" cy="274637"/>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Core</a:t>
            </a:r>
            <a:endParaRPr lang="en-US" altLang="zh-CN">
              <a:ea typeface="宋体" pitchFamily="2" charset="-122"/>
            </a:endParaRPr>
          </a:p>
        </p:txBody>
      </p:sp>
      <p:grpSp>
        <p:nvGrpSpPr>
          <p:cNvPr id="45144" name="Group 361"/>
          <p:cNvGrpSpPr>
            <a:grpSpLocks/>
          </p:cNvGrpSpPr>
          <p:nvPr/>
        </p:nvGrpSpPr>
        <p:grpSpPr bwMode="auto">
          <a:xfrm>
            <a:off x="982663" y="3095625"/>
            <a:ext cx="971550" cy="388938"/>
            <a:chOff x="619" y="2142"/>
            <a:chExt cx="612" cy="245"/>
          </a:xfrm>
        </p:grpSpPr>
        <p:sp>
          <p:nvSpPr>
            <p:cNvPr id="45447" name="Rectangle 359"/>
            <p:cNvSpPr>
              <a:spLocks noChangeArrowheads="1"/>
            </p:cNvSpPr>
            <p:nvPr/>
          </p:nvSpPr>
          <p:spPr bwMode="auto">
            <a:xfrm>
              <a:off x="619" y="2142"/>
              <a:ext cx="612" cy="245"/>
            </a:xfrm>
            <a:prstGeom prst="rect">
              <a:avLst/>
            </a:prstGeom>
            <a:solidFill>
              <a:srgbClr val="FFCC66"/>
            </a:solidFill>
            <a:ln w="9525">
              <a:noFill/>
              <a:miter lim="800000"/>
              <a:headEnd/>
              <a:tailEnd/>
            </a:ln>
          </p:spPr>
          <p:txBody>
            <a:bodyPr/>
            <a:lstStyle/>
            <a:p>
              <a:endParaRPr lang="zh-CN" altLang="en-US">
                <a:ea typeface="宋体" pitchFamily="2" charset="-122"/>
              </a:endParaRPr>
            </a:p>
          </p:txBody>
        </p:sp>
        <p:sp>
          <p:nvSpPr>
            <p:cNvPr id="45448" name="Rectangle 360"/>
            <p:cNvSpPr>
              <a:spLocks noChangeArrowheads="1"/>
            </p:cNvSpPr>
            <p:nvPr/>
          </p:nvSpPr>
          <p:spPr bwMode="auto">
            <a:xfrm>
              <a:off x="619" y="2142"/>
              <a:ext cx="612" cy="245"/>
            </a:xfrm>
            <a:prstGeom prst="rect">
              <a:avLst/>
            </a:prstGeom>
            <a:noFill/>
            <a:ln w="11113" cap="rnd">
              <a:solidFill>
                <a:srgbClr val="CC6600"/>
              </a:solidFill>
              <a:miter lim="800000"/>
              <a:headEnd/>
              <a:tailEnd/>
            </a:ln>
          </p:spPr>
          <p:txBody>
            <a:bodyPr/>
            <a:lstStyle/>
            <a:p>
              <a:endParaRPr lang="zh-CN" altLang="en-US">
                <a:ea typeface="宋体" pitchFamily="2" charset="-122"/>
              </a:endParaRPr>
            </a:p>
          </p:txBody>
        </p:sp>
      </p:grpSp>
      <p:grpSp>
        <p:nvGrpSpPr>
          <p:cNvPr id="45145" name="Group 364"/>
          <p:cNvGrpSpPr>
            <a:grpSpLocks/>
          </p:cNvGrpSpPr>
          <p:nvPr/>
        </p:nvGrpSpPr>
        <p:grpSpPr bwMode="auto">
          <a:xfrm>
            <a:off x="982663" y="3095625"/>
            <a:ext cx="971550" cy="388938"/>
            <a:chOff x="619" y="2142"/>
            <a:chExt cx="612" cy="245"/>
          </a:xfrm>
        </p:grpSpPr>
        <p:sp>
          <p:nvSpPr>
            <p:cNvPr id="45445" name="Rectangle 362"/>
            <p:cNvSpPr>
              <a:spLocks noChangeArrowheads="1"/>
            </p:cNvSpPr>
            <p:nvPr/>
          </p:nvSpPr>
          <p:spPr bwMode="auto">
            <a:xfrm>
              <a:off x="619" y="2142"/>
              <a:ext cx="612" cy="245"/>
            </a:xfrm>
            <a:prstGeom prst="rect">
              <a:avLst/>
            </a:prstGeom>
            <a:solidFill>
              <a:srgbClr val="FFCC66"/>
            </a:solidFill>
            <a:ln w="9525">
              <a:noFill/>
              <a:miter lim="800000"/>
              <a:headEnd/>
              <a:tailEnd/>
            </a:ln>
          </p:spPr>
          <p:txBody>
            <a:bodyPr/>
            <a:lstStyle/>
            <a:p>
              <a:endParaRPr lang="zh-CN" altLang="en-US">
                <a:ea typeface="宋体" pitchFamily="2" charset="-122"/>
              </a:endParaRPr>
            </a:p>
          </p:txBody>
        </p:sp>
        <p:sp>
          <p:nvSpPr>
            <p:cNvPr id="45446" name="Rectangle 363"/>
            <p:cNvSpPr>
              <a:spLocks noChangeArrowheads="1"/>
            </p:cNvSpPr>
            <p:nvPr/>
          </p:nvSpPr>
          <p:spPr bwMode="auto">
            <a:xfrm>
              <a:off x="619" y="2142"/>
              <a:ext cx="612" cy="245"/>
            </a:xfrm>
            <a:prstGeom prst="rect">
              <a:avLst/>
            </a:prstGeom>
            <a:noFill/>
            <a:ln w="15875" cap="rnd">
              <a:solidFill>
                <a:srgbClr val="CC6600"/>
              </a:solidFill>
              <a:miter lim="800000"/>
              <a:headEnd/>
              <a:tailEnd/>
            </a:ln>
          </p:spPr>
          <p:txBody>
            <a:bodyPr/>
            <a:lstStyle/>
            <a:p>
              <a:endParaRPr lang="zh-CN" altLang="en-US">
                <a:ea typeface="宋体" pitchFamily="2" charset="-122"/>
              </a:endParaRPr>
            </a:p>
          </p:txBody>
        </p:sp>
      </p:grpSp>
      <p:grpSp>
        <p:nvGrpSpPr>
          <p:cNvPr id="45146" name="Group 367"/>
          <p:cNvGrpSpPr>
            <a:grpSpLocks/>
          </p:cNvGrpSpPr>
          <p:nvPr/>
        </p:nvGrpSpPr>
        <p:grpSpPr bwMode="auto">
          <a:xfrm>
            <a:off x="982663" y="3095625"/>
            <a:ext cx="971550" cy="388938"/>
            <a:chOff x="619" y="2142"/>
            <a:chExt cx="612" cy="245"/>
          </a:xfrm>
        </p:grpSpPr>
        <p:sp>
          <p:nvSpPr>
            <p:cNvPr id="45443" name="Rectangle 365"/>
            <p:cNvSpPr>
              <a:spLocks noChangeArrowheads="1"/>
            </p:cNvSpPr>
            <p:nvPr/>
          </p:nvSpPr>
          <p:spPr bwMode="auto">
            <a:xfrm>
              <a:off x="619" y="2142"/>
              <a:ext cx="612" cy="245"/>
            </a:xfrm>
            <a:prstGeom prst="rect">
              <a:avLst/>
            </a:prstGeom>
            <a:solidFill>
              <a:srgbClr val="FFCC66"/>
            </a:solidFill>
            <a:ln w="9525">
              <a:noFill/>
              <a:miter lim="800000"/>
              <a:headEnd/>
              <a:tailEnd/>
            </a:ln>
          </p:spPr>
          <p:txBody>
            <a:bodyPr/>
            <a:lstStyle/>
            <a:p>
              <a:endParaRPr lang="zh-CN" altLang="en-US">
                <a:ea typeface="宋体" pitchFamily="2" charset="-122"/>
              </a:endParaRPr>
            </a:p>
          </p:txBody>
        </p:sp>
        <p:sp>
          <p:nvSpPr>
            <p:cNvPr id="45444" name="Rectangle 366"/>
            <p:cNvSpPr>
              <a:spLocks noChangeArrowheads="1"/>
            </p:cNvSpPr>
            <p:nvPr/>
          </p:nvSpPr>
          <p:spPr bwMode="auto">
            <a:xfrm>
              <a:off x="619" y="2142"/>
              <a:ext cx="612" cy="245"/>
            </a:xfrm>
            <a:prstGeom prst="rect">
              <a:avLst/>
            </a:prstGeom>
            <a:noFill/>
            <a:ln w="11113" cap="rnd">
              <a:solidFill>
                <a:srgbClr val="CC6600"/>
              </a:solidFill>
              <a:miter lim="800000"/>
              <a:headEnd/>
              <a:tailEnd/>
            </a:ln>
          </p:spPr>
          <p:txBody>
            <a:bodyPr/>
            <a:lstStyle/>
            <a:p>
              <a:endParaRPr lang="zh-CN" altLang="en-US">
                <a:ea typeface="宋体" pitchFamily="2" charset="-122"/>
              </a:endParaRPr>
            </a:p>
          </p:txBody>
        </p:sp>
      </p:grpSp>
      <p:grpSp>
        <p:nvGrpSpPr>
          <p:cNvPr id="45148" name="Group 370"/>
          <p:cNvGrpSpPr>
            <a:grpSpLocks/>
          </p:cNvGrpSpPr>
          <p:nvPr/>
        </p:nvGrpSpPr>
        <p:grpSpPr bwMode="auto">
          <a:xfrm>
            <a:off x="982663" y="3095625"/>
            <a:ext cx="971550" cy="388938"/>
            <a:chOff x="619" y="2142"/>
            <a:chExt cx="612" cy="245"/>
          </a:xfrm>
          <a:solidFill>
            <a:schemeClr val="accent6">
              <a:lumMod val="20000"/>
              <a:lumOff val="80000"/>
            </a:schemeClr>
          </a:solidFill>
        </p:grpSpPr>
        <p:sp>
          <p:nvSpPr>
            <p:cNvPr id="45441" name="Rectangle 368"/>
            <p:cNvSpPr>
              <a:spLocks noChangeArrowheads="1"/>
            </p:cNvSpPr>
            <p:nvPr/>
          </p:nvSpPr>
          <p:spPr bwMode="auto">
            <a:xfrm>
              <a:off x="619" y="2142"/>
              <a:ext cx="612" cy="245"/>
            </a:xfrm>
            <a:prstGeom prst="rect">
              <a:avLst/>
            </a:prstGeom>
            <a:grpFill/>
            <a:ln w="9525">
              <a:noFill/>
              <a:miter lim="800000"/>
              <a:headEnd/>
              <a:tailEnd/>
            </a:ln>
          </p:spPr>
          <p:txBody>
            <a:bodyPr/>
            <a:lstStyle/>
            <a:p>
              <a:endParaRPr lang="zh-CN" altLang="en-US">
                <a:ea typeface="宋体" pitchFamily="2" charset="-122"/>
              </a:endParaRPr>
            </a:p>
          </p:txBody>
        </p:sp>
        <p:sp>
          <p:nvSpPr>
            <p:cNvPr id="45442" name="Rectangle 369"/>
            <p:cNvSpPr>
              <a:spLocks noChangeArrowheads="1"/>
            </p:cNvSpPr>
            <p:nvPr/>
          </p:nvSpPr>
          <p:spPr bwMode="auto">
            <a:xfrm>
              <a:off x="619" y="2142"/>
              <a:ext cx="612" cy="245"/>
            </a:xfrm>
            <a:prstGeom prst="rect">
              <a:avLst/>
            </a:prstGeom>
            <a:grpFill/>
            <a:ln w="15875" cap="rnd">
              <a:solidFill>
                <a:srgbClr val="CC6600"/>
              </a:solidFill>
              <a:miter lim="800000"/>
              <a:headEnd/>
              <a:tailEnd/>
            </a:ln>
          </p:spPr>
          <p:txBody>
            <a:bodyPr/>
            <a:lstStyle/>
            <a:p>
              <a:endParaRPr lang="zh-CN" altLang="en-US">
                <a:ea typeface="宋体" pitchFamily="2" charset="-122"/>
              </a:endParaRPr>
            </a:p>
          </p:txBody>
        </p:sp>
      </p:grpSp>
      <p:sp>
        <p:nvSpPr>
          <p:cNvPr id="45162" name="Rectangle 371"/>
          <p:cNvSpPr>
            <a:spLocks noChangeArrowheads="1"/>
          </p:cNvSpPr>
          <p:nvPr/>
        </p:nvSpPr>
        <p:spPr bwMode="auto">
          <a:xfrm>
            <a:off x="1041400" y="3152775"/>
            <a:ext cx="881063" cy="258763"/>
          </a:xfrm>
          <a:prstGeom prst="rect">
            <a:avLst/>
          </a:prstGeom>
          <a:noFill/>
          <a:ln w="9525">
            <a:noFill/>
            <a:miter lim="800000"/>
            <a:headEnd/>
            <a:tailEnd/>
          </a:ln>
        </p:spPr>
        <p:txBody>
          <a:bodyPr wrap="none" lIns="0" tIns="0" rIns="0" bIns="0">
            <a:spAutoFit/>
          </a:bodyPr>
          <a:lstStyle/>
          <a:p>
            <a:r>
              <a:rPr lang="en-US" altLang="zh-CN" sz="1700" b="1">
                <a:solidFill>
                  <a:srgbClr val="3A4264"/>
                </a:solidFill>
                <a:latin typeface="Times New Roman" pitchFamily="18" charset="0"/>
                <a:ea typeface="宋体" pitchFamily="2" charset="-122"/>
              </a:rPr>
              <a:t>L1 Cache</a:t>
            </a:r>
            <a:endParaRPr lang="en-US" altLang="zh-CN">
              <a:ea typeface="宋体" pitchFamily="2" charset="-122"/>
            </a:endParaRPr>
          </a:p>
        </p:txBody>
      </p:sp>
      <p:grpSp>
        <p:nvGrpSpPr>
          <p:cNvPr id="45150" name="Group 374"/>
          <p:cNvGrpSpPr>
            <a:grpSpLocks/>
          </p:cNvGrpSpPr>
          <p:nvPr/>
        </p:nvGrpSpPr>
        <p:grpSpPr bwMode="auto">
          <a:xfrm>
            <a:off x="1427163" y="2786063"/>
            <a:ext cx="84137" cy="293687"/>
            <a:chOff x="899" y="1947"/>
            <a:chExt cx="53" cy="185"/>
          </a:xfrm>
        </p:grpSpPr>
        <p:sp>
          <p:nvSpPr>
            <p:cNvPr id="45439" name="Freeform 372"/>
            <p:cNvSpPr>
              <a:spLocks noEditPoints="1"/>
            </p:cNvSpPr>
            <p:nvPr/>
          </p:nvSpPr>
          <p:spPr bwMode="auto">
            <a:xfrm>
              <a:off x="899" y="1947"/>
              <a:ext cx="53" cy="185"/>
            </a:xfrm>
            <a:custGeom>
              <a:avLst/>
              <a:gdLst>
                <a:gd name="T0" fmla="*/ 0 w 767"/>
                <a:gd name="T1" fmla="*/ 0 h 2717"/>
                <a:gd name="T2" fmla="*/ 0 w 767"/>
                <a:gd name="T3" fmla="*/ 0 h 2717"/>
                <a:gd name="T4" fmla="*/ 0 w 767"/>
                <a:gd name="T5" fmla="*/ 0 h 2717"/>
                <a:gd name="T6" fmla="*/ 0 w 767"/>
                <a:gd name="T7" fmla="*/ 0 h 2717"/>
                <a:gd name="T8" fmla="*/ 0 w 767"/>
                <a:gd name="T9" fmla="*/ 0 h 2717"/>
                <a:gd name="T10" fmla="*/ 0 w 767"/>
                <a:gd name="T11" fmla="*/ 0 h 2717"/>
                <a:gd name="T12" fmla="*/ 0 w 767"/>
                <a:gd name="T13" fmla="*/ 0 h 2717"/>
                <a:gd name="T14" fmla="*/ 0 w 767"/>
                <a:gd name="T15" fmla="*/ 0 h 2717"/>
                <a:gd name="T16" fmla="*/ 0 w 767"/>
                <a:gd name="T17" fmla="*/ 0 h 2717"/>
                <a:gd name="T18" fmla="*/ 0 w 767"/>
                <a:gd name="T19" fmla="*/ 0 h 2717"/>
                <a:gd name="T20" fmla="*/ 0 w 767"/>
                <a:gd name="T21" fmla="*/ 0 h 2717"/>
                <a:gd name="T22" fmla="*/ 0 w 767"/>
                <a:gd name="T23" fmla="*/ 0 h 2717"/>
                <a:gd name="T24" fmla="*/ 0 w 767"/>
                <a:gd name="T25" fmla="*/ 0 h 2717"/>
                <a:gd name="T26" fmla="*/ 0 w 767"/>
                <a:gd name="T27" fmla="*/ 0 h 2717"/>
                <a:gd name="T28" fmla="*/ 0 w 767"/>
                <a:gd name="T29" fmla="*/ 0 h 27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7"/>
                <a:gd name="T46" fmla="*/ 0 h 2717"/>
                <a:gd name="T47" fmla="*/ 767 w 767"/>
                <a:gd name="T48" fmla="*/ 2717 h 27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7" h="2717">
                  <a:moveTo>
                    <a:pt x="479" y="577"/>
                  </a:moveTo>
                  <a:lnTo>
                    <a:pt x="479" y="2140"/>
                  </a:lnTo>
                  <a:cubicBezTo>
                    <a:pt x="479" y="2195"/>
                    <a:pt x="439" y="2236"/>
                    <a:pt x="384" y="2236"/>
                  </a:cubicBezTo>
                  <a:cubicBezTo>
                    <a:pt x="332" y="2236"/>
                    <a:pt x="289" y="2195"/>
                    <a:pt x="289" y="2140"/>
                  </a:cubicBezTo>
                  <a:lnTo>
                    <a:pt x="289" y="577"/>
                  </a:lnTo>
                  <a:cubicBezTo>
                    <a:pt x="289" y="525"/>
                    <a:pt x="332" y="482"/>
                    <a:pt x="384" y="482"/>
                  </a:cubicBezTo>
                  <a:cubicBezTo>
                    <a:pt x="439" y="482"/>
                    <a:pt x="479" y="525"/>
                    <a:pt x="479" y="577"/>
                  </a:cubicBezTo>
                  <a:close/>
                  <a:moveTo>
                    <a:pt x="0" y="770"/>
                  </a:moveTo>
                  <a:lnTo>
                    <a:pt x="384" y="0"/>
                  </a:lnTo>
                  <a:lnTo>
                    <a:pt x="767" y="770"/>
                  </a:lnTo>
                  <a:lnTo>
                    <a:pt x="0" y="770"/>
                  </a:lnTo>
                  <a:close/>
                  <a:moveTo>
                    <a:pt x="767" y="1947"/>
                  </a:moveTo>
                  <a:lnTo>
                    <a:pt x="384" y="2717"/>
                  </a:lnTo>
                  <a:lnTo>
                    <a:pt x="0" y="1947"/>
                  </a:lnTo>
                  <a:lnTo>
                    <a:pt x="767" y="1947"/>
                  </a:lnTo>
                  <a:close/>
                </a:path>
              </a:pathLst>
            </a:custGeom>
            <a:solidFill>
              <a:srgbClr val="415677"/>
            </a:solidFill>
            <a:ln w="0">
              <a:solidFill>
                <a:srgbClr val="000000"/>
              </a:solidFill>
              <a:round/>
              <a:headEnd/>
              <a:tailEnd/>
            </a:ln>
          </p:spPr>
          <p:txBody>
            <a:bodyPr/>
            <a:lstStyle/>
            <a:p>
              <a:endParaRPr lang="zh-CN" altLang="en-US">
                <a:ea typeface="宋体" pitchFamily="2" charset="-122"/>
              </a:endParaRPr>
            </a:p>
          </p:txBody>
        </p:sp>
        <p:sp>
          <p:nvSpPr>
            <p:cNvPr id="45440" name="Freeform 373"/>
            <p:cNvSpPr>
              <a:spLocks noEditPoints="1"/>
            </p:cNvSpPr>
            <p:nvPr/>
          </p:nvSpPr>
          <p:spPr bwMode="auto">
            <a:xfrm>
              <a:off x="899" y="1947"/>
              <a:ext cx="53" cy="185"/>
            </a:xfrm>
            <a:custGeom>
              <a:avLst/>
              <a:gdLst>
                <a:gd name="T0" fmla="*/ 0 w 767"/>
                <a:gd name="T1" fmla="*/ 0 h 2717"/>
                <a:gd name="T2" fmla="*/ 0 w 767"/>
                <a:gd name="T3" fmla="*/ 0 h 2717"/>
                <a:gd name="T4" fmla="*/ 0 w 767"/>
                <a:gd name="T5" fmla="*/ 0 h 2717"/>
                <a:gd name="T6" fmla="*/ 0 w 767"/>
                <a:gd name="T7" fmla="*/ 0 h 2717"/>
                <a:gd name="T8" fmla="*/ 0 w 767"/>
                <a:gd name="T9" fmla="*/ 0 h 2717"/>
                <a:gd name="T10" fmla="*/ 0 w 767"/>
                <a:gd name="T11" fmla="*/ 0 h 2717"/>
                <a:gd name="T12" fmla="*/ 0 w 767"/>
                <a:gd name="T13" fmla="*/ 0 h 2717"/>
                <a:gd name="T14" fmla="*/ 0 w 767"/>
                <a:gd name="T15" fmla="*/ 0 h 2717"/>
                <a:gd name="T16" fmla="*/ 0 w 767"/>
                <a:gd name="T17" fmla="*/ 0 h 2717"/>
                <a:gd name="T18" fmla="*/ 0 w 767"/>
                <a:gd name="T19" fmla="*/ 0 h 2717"/>
                <a:gd name="T20" fmla="*/ 0 w 767"/>
                <a:gd name="T21" fmla="*/ 0 h 2717"/>
                <a:gd name="T22" fmla="*/ 0 w 767"/>
                <a:gd name="T23" fmla="*/ 0 h 2717"/>
                <a:gd name="T24" fmla="*/ 0 w 767"/>
                <a:gd name="T25" fmla="*/ 0 h 2717"/>
                <a:gd name="T26" fmla="*/ 0 w 767"/>
                <a:gd name="T27" fmla="*/ 0 h 2717"/>
                <a:gd name="T28" fmla="*/ 0 w 767"/>
                <a:gd name="T29" fmla="*/ 0 h 27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7"/>
                <a:gd name="T46" fmla="*/ 0 h 2717"/>
                <a:gd name="T47" fmla="*/ 767 w 767"/>
                <a:gd name="T48" fmla="*/ 2717 h 27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7" h="2717">
                  <a:moveTo>
                    <a:pt x="479" y="577"/>
                  </a:moveTo>
                  <a:lnTo>
                    <a:pt x="479" y="2140"/>
                  </a:lnTo>
                  <a:cubicBezTo>
                    <a:pt x="479" y="2195"/>
                    <a:pt x="439" y="2236"/>
                    <a:pt x="384" y="2236"/>
                  </a:cubicBezTo>
                  <a:cubicBezTo>
                    <a:pt x="332" y="2236"/>
                    <a:pt x="289" y="2195"/>
                    <a:pt x="289" y="2140"/>
                  </a:cubicBezTo>
                  <a:lnTo>
                    <a:pt x="289" y="577"/>
                  </a:lnTo>
                  <a:cubicBezTo>
                    <a:pt x="289" y="525"/>
                    <a:pt x="332" y="482"/>
                    <a:pt x="384" y="482"/>
                  </a:cubicBezTo>
                  <a:cubicBezTo>
                    <a:pt x="439" y="482"/>
                    <a:pt x="479" y="525"/>
                    <a:pt x="479" y="577"/>
                  </a:cubicBezTo>
                  <a:close/>
                  <a:moveTo>
                    <a:pt x="0" y="770"/>
                  </a:moveTo>
                  <a:lnTo>
                    <a:pt x="384" y="0"/>
                  </a:lnTo>
                  <a:lnTo>
                    <a:pt x="767" y="770"/>
                  </a:lnTo>
                  <a:lnTo>
                    <a:pt x="0" y="770"/>
                  </a:lnTo>
                  <a:close/>
                  <a:moveTo>
                    <a:pt x="767" y="1947"/>
                  </a:moveTo>
                  <a:lnTo>
                    <a:pt x="384" y="2717"/>
                  </a:lnTo>
                  <a:lnTo>
                    <a:pt x="0" y="1947"/>
                  </a:lnTo>
                  <a:lnTo>
                    <a:pt x="767" y="1947"/>
                  </a:lnTo>
                  <a:close/>
                </a:path>
              </a:pathLst>
            </a:custGeom>
            <a:noFill/>
            <a:ln w="4763" cap="rnd">
              <a:solidFill>
                <a:srgbClr val="415677"/>
              </a:solidFill>
              <a:round/>
              <a:headEnd/>
              <a:tailEnd/>
            </a:ln>
          </p:spPr>
          <p:txBody>
            <a:bodyPr/>
            <a:lstStyle/>
            <a:p>
              <a:endParaRPr lang="zh-CN" altLang="en-US">
                <a:ea typeface="宋体" pitchFamily="2" charset="-122"/>
              </a:endParaRPr>
            </a:p>
          </p:txBody>
        </p:sp>
      </p:grpSp>
      <p:grpSp>
        <p:nvGrpSpPr>
          <p:cNvPr id="45152" name="Group 377"/>
          <p:cNvGrpSpPr>
            <a:grpSpLocks/>
          </p:cNvGrpSpPr>
          <p:nvPr/>
        </p:nvGrpSpPr>
        <p:grpSpPr bwMode="auto">
          <a:xfrm>
            <a:off x="782638" y="3481388"/>
            <a:ext cx="1393825" cy="261937"/>
            <a:chOff x="493" y="2385"/>
            <a:chExt cx="878" cy="165"/>
          </a:xfrm>
        </p:grpSpPr>
        <p:sp>
          <p:nvSpPr>
            <p:cNvPr id="45437" name="Freeform 375"/>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solidFill>
              <a:srgbClr val="FFFF99"/>
            </a:solidFill>
            <a:ln w="0">
              <a:solidFill>
                <a:srgbClr val="000000"/>
              </a:solidFill>
              <a:round/>
              <a:headEnd/>
              <a:tailEnd/>
            </a:ln>
          </p:spPr>
          <p:txBody>
            <a:bodyPr/>
            <a:lstStyle/>
            <a:p>
              <a:endParaRPr lang="zh-CN" altLang="en-US">
                <a:ea typeface="宋体" pitchFamily="2" charset="-122"/>
              </a:endParaRPr>
            </a:p>
          </p:txBody>
        </p:sp>
        <p:sp>
          <p:nvSpPr>
            <p:cNvPr id="45438" name="Freeform 376"/>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noFill/>
            <a:ln w="1588" cap="rnd">
              <a:solidFill>
                <a:srgbClr val="CC6600"/>
              </a:solidFill>
              <a:round/>
              <a:headEnd/>
              <a:tailEnd/>
            </a:ln>
          </p:spPr>
          <p:txBody>
            <a:bodyPr/>
            <a:lstStyle/>
            <a:p>
              <a:endParaRPr lang="zh-CN" altLang="en-US">
                <a:ea typeface="宋体" pitchFamily="2" charset="-122"/>
              </a:endParaRPr>
            </a:p>
          </p:txBody>
        </p:sp>
      </p:grpSp>
      <p:grpSp>
        <p:nvGrpSpPr>
          <p:cNvPr id="45153" name="Group 380"/>
          <p:cNvGrpSpPr>
            <a:grpSpLocks/>
          </p:cNvGrpSpPr>
          <p:nvPr/>
        </p:nvGrpSpPr>
        <p:grpSpPr bwMode="auto">
          <a:xfrm>
            <a:off x="782638" y="3481388"/>
            <a:ext cx="1393825" cy="261937"/>
            <a:chOff x="493" y="2385"/>
            <a:chExt cx="878" cy="165"/>
          </a:xfrm>
        </p:grpSpPr>
        <p:sp>
          <p:nvSpPr>
            <p:cNvPr id="45435" name="Freeform 378"/>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solidFill>
              <a:srgbClr val="FFFF99"/>
            </a:solidFill>
            <a:ln w="0">
              <a:solidFill>
                <a:srgbClr val="000000"/>
              </a:solidFill>
              <a:round/>
              <a:headEnd/>
              <a:tailEnd/>
            </a:ln>
          </p:spPr>
          <p:txBody>
            <a:bodyPr/>
            <a:lstStyle/>
            <a:p>
              <a:endParaRPr lang="zh-CN" altLang="en-US">
                <a:ea typeface="宋体" pitchFamily="2" charset="-122"/>
              </a:endParaRPr>
            </a:p>
          </p:txBody>
        </p:sp>
        <p:sp>
          <p:nvSpPr>
            <p:cNvPr id="45436" name="Freeform 379"/>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noFill/>
            <a:ln w="15875" cap="rnd">
              <a:solidFill>
                <a:srgbClr val="CC6600"/>
              </a:solidFill>
              <a:round/>
              <a:headEnd/>
              <a:tailEnd/>
            </a:ln>
          </p:spPr>
          <p:txBody>
            <a:bodyPr/>
            <a:lstStyle/>
            <a:p>
              <a:endParaRPr lang="zh-CN" altLang="en-US">
                <a:ea typeface="宋体" pitchFamily="2" charset="-122"/>
              </a:endParaRPr>
            </a:p>
          </p:txBody>
        </p:sp>
      </p:grpSp>
      <p:grpSp>
        <p:nvGrpSpPr>
          <p:cNvPr id="45154" name="Group 383"/>
          <p:cNvGrpSpPr>
            <a:grpSpLocks/>
          </p:cNvGrpSpPr>
          <p:nvPr/>
        </p:nvGrpSpPr>
        <p:grpSpPr bwMode="auto">
          <a:xfrm>
            <a:off x="782638" y="3481388"/>
            <a:ext cx="1393825" cy="261937"/>
            <a:chOff x="493" y="2385"/>
            <a:chExt cx="878" cy="165"/>
          </a:xfrm>
        </p:grpSpPr>
        <p:sp>
          <p:nvSpPr>
            <p:cNvPr id="45433" name="Freeform 381"/>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solidFill>
              <a:srgbClr val="FFFF99"/>
            </a:solidFill>
            <a:ln w="0">
              <a:solidFill>
                <a:srgbClr val="000000"/>
              </a:solidFill>
              <a:round/>
              <a:headEnd/>
              <a:tailEnd/>
            </a:ln>
          </p:spPr>
          <p:txBody>
            <a:bodyPr/>
            <a:lstStyle/>
            <a:p>
              <a:endParaRPr lang="zh-CN" altLang="en-US">
                <a:ea typeface="宋体" pitchFamily="2" charset="-122"/>
              </a:endParaRPr>
            </a:p>
          </p:txBody>
        </p:sp>
        <p:sp>
          <p:nvSpPr>
            <p:cNvPr id="45434" name="Freeform 382"/>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noFill/>
            <a:ln w="1588" cap="rnd">
              <a:solidFill>
                <a:srgbClr val="CC6600"/>
              </a:solidFill>
              <a:round/>
              <a:headEnd/>
              <a:tailEnd/>
            </a:ln>
          </p:spPr>
          <p:txBody>
            <a:bodyPr/>
            <a:lstStyle/>
            <a:p>
              <a:endParaRPr lang="zh-CN" altLang="en-US">
                <a:ea typeface="宋体" pitchFamily="2" charset="-122"/>
              </a:endParaRPr>
            </a:p>
          </p:txBody>
        </p:sp>
      </p:grpSp>
      <p:grpSp>
        <p:nvGrpSpPr>
          <p:cNvPr id="45155" name="Group 386"/>
          <p:cNvGrpSpPr>
            <a:grpSpLocks/>
          </p:cNvGrpSpPr>
          <p:nvPr/>
        </p:nvGrpSpPr>
        <p:grpSpPr bwMode="auto">
          <a:xfrm>
            <a:off x="782638" y="3481388"/>
            <a:ext cx="1393825" cy="261937"/>
            <a:chOff x="493" y="2385"/>
            <a:chExt cx="878" cy="165"/>
          </a:xfrm>
        </p:grpSpPr>
        <p:sp>
          <p:nvSpPr>
            <p:cNvPr id="45431" name="Freeform 384"/>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solidFill>
              <a:srgbClr val="FFFF99"/>
            </a:solidFill>
            <a:ln w="0">
              <a:solidFill>
                <a:srgbClr val="000000"/>
              </a:solidFill>
              <a:round/>
              <a:headEnd/>
              <a:tailEnd/>
            </a:ln>
          </p:spPr>
          <p:txBody>
            <a:bodyPr/>
            <a:lstStyle/>
            <a:p>
              <a:endParaRPr lang="zh-CN" altLang="en-US">
                <a:ea typeface="宋体" pitchFamily="2" charset="-122"/>
              </a:endParaRPr>
            </a:p>
          </p:txBody>
        </p:sp>
        <p:sp>
          <p:nvSpPr>
            <p:cNvPr id="45432" name="Freeform 385"/>
            <p:cNvSpPr>
              <a:spLocks/>
            </p:cNvSpPr>
            <p:nvPr/>
          </p:nvSpPr>
          <p:spPr bwMode="auto">
            <a:xfrm>
              <a:off x="493" y="2385"/>
              <a:ext cx="878" cy="165"/>
            </a:xfrm>
            <a:custGeom>
              <a:avLst/>
              <a:gdLst>
                <a:gd name="T0" fmla="*/ 0 w 12850"/>
                <a:gd name="T1" fmla="*/ 0 h 2417"/>
                <a:gd name="T2" fmla="*/ 0 w 12850"/>
                <a:gd name="T3" fmla="*/ 0 h 2417"/>
                <a:gd name="T4" fmla="*/ 0 w 12850"/>
                <a:gd name="T5" fmla="*/ 0 h 2417"/>
                <a:gd name="T6" fmla="*/ 0 w 12850"/>
                <a:gd name="T7" fmla="*/ 0 h 2417"/>
                <a:gd name="T8" fmla="*/ 0 w 12850"/>
                <a:gd name="T9" fmla="*/ 0 h 2417"/>
                <a:gd name="T10" fmla="*/ 0 w 12850"/>
                <a:gd name="T11" fmla="*/ 0 h 2417"/>
                <a:gd name="T12" fmla="*/ 0 w 12850"/>
                <a:gd name="T13" fmla="*/ 0 h 2417"/>
                <a:gd name="T14" fmla="*/ 0 w 12850"/>
                <a:gd name="T15" fmla="*/ 0 h 2417"/>
                <a:gd name="T16" fmla="*/ 0 w 12850"/>
                <a:gd name="T17" fmla="*/ 0 h 2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50"/>
                <a:gd name="T28" fmla="*/ 0 h 2417"/>
                <a:gd name="T29" fmla="*/ 12850 w 12850"/>
                <a:gd name="T30" fmla="*/ 2417 h 2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50" h="2417">
                  <a:moveTo>
                    <a:pt x="403" y="0"/>
                  </a:moveTo>
                  <a:cubicBezTo>
                    <a:pt x="182" y="0"/>
                    <a:pt x="0" y="181"/>
                    <a:pt x="0" y="402"/>
                  </a:cubicBezTo>
                  <a:lnTo>
                    <a:pt x="0" y="2015"/>
                  </a:lnTo>
                  <a:cubicBezTo>
                    <a:pt x="0" y="2239"/>
                    <a:pt x="182" y="2417"/>
                    <a:pt x="403" y="2417"/>
                  </a:cubicBezTo>
                  <a:lnTo>
                    <a:pt x="12448" y="2417"/>
                  </a:lnTo>
                  <a:cubicBezTo>
                    <a:pt x="12669" y="2417"/>
                    <a:pt x="12850" y="2239"/>
                    <a:pt x="12850" y="2015"/>
                  </a:cubicBezTo>
                  <a:lnTo>
                    <a:pt x="12850" y="402"/>
                  </a:lnTo>
                  <a:cubicBezTo>
                    <a:pt x="12850" y="181"/>
                    <a:pt x="12669" y="0"/>
                    <a:pt x="12448" y="0"/>
                  </a:cubicBezTo>
                  <a:lnTo>
                    <a:pt x="403" y="0"/>
                  </a:lnTo>
                  <a:close/>
                </a:path>
              </a:pathLst>
            </a:custGeom>
            <a:noFill/>
            <a:ln w="15875" cap="rnd">
              <a:solidFill>
                <a:srgbClr val="CC6600"/>
              </a:solidFill>
              <a:round/>
              <a:headEnd/>
              <a:tailEnd/>
            </a:ln>
          </p:spPr>
          <p:txBody>
            <a:bodyPr/>
            <a:lstStyle/>
            <a:p>
              <a:endParaRPr lang="zh-CN" altLang="en-US">
                <a:ea typeface="宋体" pitchFamily="2" charset="-122"/>
              </a:endParaRPr>
            </a:p>
          </p:txBody>
        </p:sp>
      </p:grpSp>
      <p:sp>
        <p:nvSpPr>
          <p:cNvPr id="45168" name="Rectangle 387"/>
          <p:cNvSpPr>
            <a:spLocks noChangeArrowheads="1"/>
          </p:cNvSpPr>
          <p:nvPr/>
        </p:nvSpPr>
        <p:spPr bwMode="auto">
          <a:xfrm>
            <a:off x="815975" y="3508375"/>
            <a:ext cx="1339850" cy="244475"/>
          </a:xfrm>
          <a:prstGeom prst="rect">
            <a:avLst/>
          </a:prstGeom>
          <a:noFill/>
          <a:ln w="9525">
            <a:noFill/>
            <a:miter lim="800000"/>
            <a:headEnd/>
            <a:tailEnd/>
          </a:ln>
        </p:spPr>
        <p:txBody>
          <a:bodyPr wrap="none" lIns="0" tIns="0" rIns="0" bIns="0">
            <a:spAutoFit/>
          </a:bodyPr>
          <a:lstStyle/>
          <a:p>
            <a:r>
              <a:rPr lang="en-US" altLang="zh-CN" sz="1600" b="1">
                <a:solidFill>
                  <a:srgbClr val="3A4264"/>
                </a:solidFill>
                <a:latin typeface="Arial Narrow" pitchFamily="34" charset="0"/>
                <a:ea typeface="宋体" pitchFamily="2" charset="-122"/>
              </a:rPr>
              <a:t>Cache Controller</a:t>
            </a:r>
            <a:endParaRPr lang="en-US" altLang="zh-CN">
              <a:ea typeface="宋体" pitchFamily="2" charset="-122"/>
            </a:endParaRPr>
          </a:p>
        </p:txBody>
      </p:sp>
      <p:grpSp>
        <p:nvGrpSpPr>
          <p:cNvPr id="45158" name="Group 539"/>
          <p:cNvGrpSpPr>
            <a:grpSpLocks/>
          </p:cNvGrpSpPr>
          <p:nvPr/>
        </p:nvGrpSpPr>
        <p:grpSpPr bwMode="auto">
          <a:xfrm>
            <a:off x="2039938" y="2765425"/>
            <a:ext cx="1025525" cy="728663"/>
            <a:chOff x="1285" y="1934"/>
            <a:chExt cx="646" cy="459"/>
          </a:xfrm>
          <a:solidFill>
            <a:schemeClr val="accent4">
              <a:lumMod val="20000"/>
              <a:lumOff val="80000"/>
            </a:schemeClr>
          </a:solidFill>
        </p:grpSpPr>
        <p:grpSp>
          <p:nvGrpSpPr>
            <p:cNvPr id="45159" name="Group 42"/>
            <p:cNvGrpSpPr>
              <a:grpSpLocks/>
            </p:cNvGrpSpPr>
            <p:nvPr/>
          </p:nvGrpSpPr>
          <p:grpSpPr bwMode="auto">
            <a:xfrm>
              <a:off x="1285" y="1934"/>
              <a:ext cx="122" cy="123"/>
              <a:chOff x="1285" y="1934"/>
              <a:chExt cx="122" cy="123"/>
            </a:xfrm>
            <a:grpFill/>
          </p:grpSpPr>
          <p:sp>
            <p:nvSpPr>
              <p:cNvPr id="45429" name="Freeform 40"/>
              <p:cNvSpPr>
                <a:spLocks noEditPoints="1"/>
              </p:cNvSpPr>
              <p:nvPr/>
            </p:nvSpPr>
            <p:spPr bwMode="auto">
              <a:xfrm>
                <a:off x="1285" y="1934"/>
                <a:ext cx="122" cy="123"/>
              </a:xfrm>
              <a:custGeom>
                <a:avLst/>
                <a:gdLst>
                  <a:gd name="T0" fmla="*/ 0 w 1784"/>
                  <a:gd name="T1" fmla="*/ 0 h 1800"/>
                  <a:gd name="T2" fmla="*/ 0 w 1784"/>
                  <a:gd name="T3" fmla="*/ 0 h 1800"/>
                  <a:gd name="T4" fmla="*/ 0 w 1784"/>
                  <a:gd name="T5" fmla="*/ 0 h 1800"/>
                  <a:gd name="T6" fmla="*/ 0 w 1784"/>
                  <a:gd name="T7" fmla="*/ 0 h 1800"/>
                  <a:gd name="T8" fmla="*/ 0 w 1784"/>
                  <a:gd name="T9" fmla="*/ 0 h 1800"/>
                  <a:gd name="T10" fmla="*/ 0 w 1784"/>
                  <a:gd name="T11" fmla="*/ 0 h 1800"/>
                  <a:gd name="T12" fmla="*/ 0 w 1784"/>
                  <a:gd name="T13" fmla="*/ 0 h 1800"/>
                  <a:gd name="T14" fmla="*/ 0 w 1784"/>
                  <a:gd name="T15" fmla="*/ 0 h 1800"/>
                  <a:gd name="T16" fmla="*/ 0 w 1784"/>
                  <a:gd name="T17" fmla="*/ 0 h 1800"/>
                  <a:gd name="T18" fmla="*/ 0 w 1784"/>
                  <a:gd name="T19" fmla="*/ 0 h 1800"/>
                  <a:gd name="T20" fmla="*/ 0 w 1784"/>
                  <a:gd name="T21" fmla="*/ 0 h 1800"/>
                  <a:gd name="T22" fmla="*/ 0 w 1784"/>
                  <a:gd name="T23" fmla="*/ 0 h 1800"/>
                  <a:gd name="T24" fmla="*/ 0 w 1784"/>
                  <a:gd name="T25" fmla="*/ 0 h 1800"/>
                  <a:gd name="T26" fmla="*/ 0 w 1784"/>
                  <a:gd name="T27" fmla="*/ 0 h 1800"/>
                  <a:gd name="T28" fmla="*/ 0 w 1784"/>
                  <a:gd name="T29" fmla="*/ 0 h 1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4"/>
                  <a:gd name="T46" fmla="*/ 0 h 1800"/>
                  <a:gd name="T47" fmla="*/ 1784 w 1784"/>
                  <a:gd name="T48" fmla="*/ 1800 h 18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4" h="1800">
                    <a:moveTo>
                      <a:pt x="471" y="340"/>
                    </a:moveTo>
                    <a:lnTo>
                      <a:pt x="1450" y="1325"/>
                    </a:lnTo>
                    <a:cubicBezTo>
                      <a:pt x="1487" y="1362"/>
                      <a:pt x="1487" y="1423"/>
                      <a:pt x="1450" y="1460"/>
                    </a:cubicBezTo>
                    <a:cubicBezTo>
                      <a:pt x="1413" y="1498"/>
                      <a:pt x="1350" y="1498"/>
                      <a:pt x="1313" y="1460"/>
                    </a:cubicBezTo>
                    <a:lnTo>
                      <a:pt x="337" y="475"/>
                    </a:lnTo>
                    <a:cubicBezTo>
                      <a:pt x="300" y="438"/>
                      <a:pt x="300" y="377"/>
                      <a:pt x="337" y="340"/>
                    </a:cubicBezTo>
                    <a:cubicBezTo>
                      <a:pt x="374" y="303"/>
                      <a:pt x="434" y="303"/>
                      <a:pt x="471" y="340"/>
                    </a:cubicBezTo>
                    <a:close/>
                    <a:moveTo>
                      <a:pt x="272" y="815"/>
                    </a:moveTo>
                    <a:lnTo>
                      <a:pt x="0" y="0"/>
                    </a:lnTo>
                    <a:lnTo>
                      <a:pt x="808" y="271"/>
                    </a:lnTo>
                    <a:lnTo>
                      <a:pt x="272" y="815"/>
                    </a:lnTo>
                    <a:close/>
                    <a:moveTo>
                      <a:pt x="1516" y="985"/>
                    </a:moveTo>
                    <a:lnTo>
                      <a:pt x="1784" y="1800"/>
                    </a:lnTo>
                    <a:lnTo>
                      <a:pt x="979" y="1529"/>
                    </a:lnTo>
                    <a:lnTo>
                      <a:pt x="1516" y="985"/>
                    </a:lnTo>
                    <a:close/>
                  </a:path>
                </a:pathLst>
              </a:custGeom>
              <a:grpFill/>
              <a:ln w="0">
                <a:solidFill>
                  <a:srgbClr val="000000"/>
                </a:solidFill>
                <a:round/>
                <a:headEnd/>
                <a:tailEnd/>
              </a:ln>
            </p:spPr>
            <p:txBody>
              <a:bodyPr/>
              <a:lstStyle/>
              <a:p>
                <a:endParaRPr lang="zh-CN" altLang="en-US">
                  <a:ea typeface="宋体" pitchFamily="2" charset="-122"/>
                </a:endParaRPr>
              </a:p>
            </p:txBody>
          </p:sp>
          <p:sp>
            <p:nvSpPr>
              <p:cNvPr id="45430" name="Freeform 41"/>
              <p:cNvSpPr>
                <a:spLocks noEditPoints="1"/>
              </p:cNvSpPr>
              <p:nvPr/>
            </p:nvSpPr>
            <p:spPr bwMode="auto">
              <a:xfrm>
                <a:off x="1285" y="1934"/>
                <a:ext cx="122" cy="123"/>
              </a:xfrm>
              <a:custGeom>
                <a:avLst/>
                <a:gdLst>
                  <a:gd name="T0" fmla="*/ 0 w 1784"/>
                  <a:gd name="T1" fmla="*/ 0 h 1800"/>
                  <a:gd name="T2" fmla="*/ 0 w 1784"/>
                  <a:gd name="T3" fmla="*/ 0 h 1800"/>
                  <a:gd name="T4" fmla="*/ 0 w 1784"/>
                  <a:gd name="T5" fmla="*/ 0 h 1800"/>
                  <a:gd name="T6" fmla="*/ 0 w 1784"/>
                  <a:gd name="T7" fmla="*/ 0 h 1800"/>
                  <a:gd name="T8" fmla="*/ 0 w 1784"/>
                  <a:gd name="T9" fmla="*/ 0 h 1800"/>
                  <a:gd name="T10" fmla="*/ 0 w 1784"/>
                  <a:gd name="T11" fmla="*/ 0 h 1800"/>
                  <a:gd name="T12" fmla="*/ 0 w 1784"/>
                  <a:gd name="T13" fmla="*/ 0 h 1800"/>
                  <a:gd name="T14" fmla="*/ 0 w 1784"/>
                  <a:gd name="T15" fmla="*/ 0 h 1800"/>
                  <a:gd name="T16" fmla="*/ 0 w 1784"/>
                  <a:gd name="T17" fmla="*/ 0 h 1800"/>
                  <a:gd name="T18" fmla="*/ 0 w 1784"/>
                  <a:gd name="T19" fmla="*/ 0 h 1800"/>
                  <a:gd name="T20" fmla="*/ 0 w 1784"/>
                  <a:gd name="T21" fmla="*/ 0 h 1800"/>
                  <a:gd name="T22" fmla="*/ 0 w 1784"/>
                  <a:gd name="T23" fmla="*/ 0 h 1800"/>
                  <a:gd name="T24" fmla="*/ 0 w 1784"/>
                  <a:gd name="T25" fmla="*/ 0 h 1800"/>
                  <a:gd name="T26" fmla="*/ 0 w 1784"/>
                  <a:gd name="T27" fmla="*/ 0 h 1800"/>
                  <a:gd name="T28" fmla="*/ 0 w 1784"/>
                  <a:gd name="T29" fmla="*/ 0 h 1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4"/>
                  <a:gd name="T46" fmla="*/ 0 h 1800"/>
                  <a:gd name="T47" fmla="*/ 1784 w 1784"/>
                  <a:gd name="T48" fmla="*/ 1800 h 18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4" h="1800">
                    <a:moveTo>
                      <a:pt x="471" y="340"/>
                    </a:moveTo>
                    <a:lnTo>
                      <a:pt x="1450" y="1325"/>
                    </a:lnTo>
                    <a:cubicBezTo>
                      <a:pt x="1487" y="1362"/>
                      <a:pt x="1487" y="1423"/>
                      <a:pt x="1450" y="1460"/>
                    </a:cubicBezTo>
                    <a:cubicBezTo>
                      <a:pt x="1413" y="1498"/>
                      <a:pt x="1350" y="1498"/>
                      <a:pt x="1313" y="1460"/>
                    </a:cubicBezTo>
                    <a:lnTo>
                      <a:pt x="337" y="475"/>
                    </a:lnTo>
                    <a:cubicBezTo>
                      <a:pt x="300" y="438"/>
                      <a:pt x="300" y="377"/>
                      <a:pt x="337" y="340"/>
                    </a:cubicBezTo>
                    <a:cubicBezTo>
                      <a:pt x="374" y="303"/>
                      <a:pt x="434" y="303"/>
                      <a:pt x="471" y="340"/>
                    </a:cubicBezTo>
                    <a:close/>
                    <a:moveTo>
                      <a:pt x="272" y="815"/>
                    </a:moveTo>
                    <a:lnTo>
                      <a:pt x="0" y="0"/>
                    </a:lnTo>
                    <a:lnTo>
                      <a:pt x="808" y="271"/>
                    </a:lnTo>
                    <a:lnTo>
                      <a:pt x="272" y="815"/>
                    </a:lnTo>
                    <a:close/>
                    <a:moveTo>
                      <a:pt x="1516" y="985"/>
                    </a:moveTo>
                    <a:lnTo>
                      <a:pt x="1784" y="1800"/>
                    </a:lnTo>
                    <a:lnTo>
                      <a:pt x="979" y="1529"/>
                    </a:lnTo>
                    <a:lnTo>
                      <a:pt x="1516" y="985"/>
                    </a:lnTo>
                    <a:close/>
                  </a:path>
                </a:pathLst>
              </a:custGeom>
              <a:grpFill/>
              <a:ln w="4763" cap="rnd">
                <a:solidFill>
                  <a:srgbClr val="000000"/>
                </a:solidFill>
                <a:round/>
                <a:headEnd/>
                <a:tailEnd/>
              </a:ln>
            </p:spPr>
            <p:txBody>
              <a:bodyPr/>
              <a:lstStyle/>
              <a:p>
                <a:endParaRPr lang="zh-CN" altLang="en-US">
                  <a:ea typeface="宋体" pitchFamily="2" charset="-122"/>
                </a:endParaRPr>
              </a:p>
            </p:txBody>
          </p:sp>
        </p:grpSp>
        <p:grpSp>
          <p:nvGrpSpPr>
            <p:cNvPr id="45160" name="Group 45"/>
            <p:cNvGrpSpPr>
              <a:grpSpLocks/>
            </p:cNvGrpSpPr>
            <p:nvPr/>
          </p:nvGrpSpPr>
          <p:grpSpPr bwMode="auto">
            <a:xfrm>
              <a:off x="1339" y="2309"/>
              <a:ext cx="160" cy="84"/>
              <a:chOff x="1339" y="2309"/>
              <a:chExt cx="160" cy="84"/>
            </a:xfrm>
            <a:grpFill/>
          </p:grpSpPr>
          <p:sp>
            <p:nvSpPr>
              <p:cNvPr id="45427" name="Freeform 43"/>
              <p:cNvSpPr>
                <a:spLocks noEditPoints="1"/>
              </p:cNvSpPr>
              <p:nvPr/>
            </p:nvSpPr>
            <p:spPr bwMode="auto">
              <a:xfrm>
                <a:off x="1339" y="2309"/>
                <a:ext cx="160" cy="84"/>
              </a:xfrm>
              <a:custGeom>
                <a:avLst/>
                <a:gdLst>
                  <a:gd name="T0" fmla="*/ 0 w 2350"/>
                  <a:gd name="T1" fmla="*/ 0 h 1234"/>
                  <a:gd name="T2" fmla="*/ 0 w 2350"/>
                  <a:gd name="T3" fmla="*/ 0 h 1234"/>
                  <a:gd name="T4" fmla="*/ 0 w 2350"/>
                  <a:gd name="T5" fmla="*/ 0 h 1234"/>
                  <a:gd name="T6" fmla="*/ 0 w 2350"/>
                  <a:gd name="T7" fmla="*/ 0 h 1234"/>
                  <a:gd name="T8" fmla="*/ 0 w 2350"/>
                  <a:gd name="T9" fmla="*/ 0 h 1234"/>
                  <a:gd name="T10" fmla="*/ 0 w 2350"/>
                  <a:gd name="T11" fmla="*/ 0 h 1234"/>
                  <a:gd name="T12" fmla="*/ 0 w 2350"/>
                  <a:gd name="T13" fmla="*/ 0 h 1234"/>
                  <a:gd name="T14" fmla="*/ 0 w 2350"/>
                  <a:gd name="T15" fmla="*/ 0 h 1234"/>
                  <a:gd name="T16" fmla="*/ 0 w 2350"/>
                  <a:gd name="T17" fmla="*/ 0 h 1234"/>
                  <a:gd name="T18" fmla="*/ 0 w 2350"/>
                  <a:gd name="T19" fmla="*/ 0 h 1234"/>
                  <a:gd name="T20" fmla="*/ 0 w 2350"/>
                  <a:gd name="T21" fmla="*/ 0 h 1234"/>
                  <a:gd name="T22" fmla="*/ 0 w 2350"/>
                  <a:gd name="T23" fmla="*/ 0 h 1234"/>
                  <a:gd name="T24" fmla="*/ 0 w 2350"/>
                  <a:gd name="T25" fmla="*/ 0 h 1234"/>
                  <a:gd name="T26" fmla="*/ 0 w 2350"/>
                  <a:gd name="T27" fmla="*/ 0 h 1234"/>
                  <a:gd name="T28" fmla="*/ 0 w 2350"/>
                  <a:gd name="T29" fmla="*/ 0 h 1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50"/>
                  <a:gd name="T46" fmla="*/ 0 h 1234"/>
                  <a:gd name="T47" fmla="*/ 2350 w 2350"/>
                  <a:gd name="T48" fmla="*/ 1234 h 1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50" h="1234">
                    <a:moveTo>
                      <a:pt x="1887" y="351"/>
                    </a:moveTo>
                    <a:lnTo>
                      <a:pt x="555" y="1052"/>
                    </a:lnTo>
                    <a:cubicBezTo>
                      <a:pt x="506" y="1077"/>
                      <a:pt x="449" y="1060"/>
                      <a:pt x="426" y="1012"/>
                    </a:cubicBezTo>
                    <a:cubicBezTo>
                      <a:pt x="400" y="966"/>
                      <a:pt x="417" y="909"/>
                      <a:pt x="466" y="883"/>
                    </a:cubicBezTo>
                    <a:lnTo>
                      <a:pt x="1798" y="183"/>
                    </a:lnTo>
                    <a:cubicBezTo>
                      <a:pt x="1844" y="160"/>
                      <a:pt x="1901" y="177"/>
                      <a:pt x="1927" y="223"/>
                    </a:cubicBezTo>
                    <a:cubicBezTo>
                      <a:pt x="1953" y="271"/>
                      <a:pt x="1933" y="328"/>
                      <a:pt x="1887" y="351"/>
                    </a:cubicBezTo>
                    <a:close/>
                    <a:moveTo>
                      <a:pt x="1493" y="20"/>
                    </a:moveTo>
                    <a:lnTo>
                      <a:pt x="2350" y="0"/>
                    </a:lnTo>
                    <a:lnTo>
                      <a:pt x="1852" y="693"/>
                    </a:lnTo>
                    <a:lnTo>
                      <a:pt x="1493" y="20"/>
                    </a:lnTo>
                    <a:close/>
                    <a:moveTo>
                      <a:pt x="860" y="1214"/>
                    </a:moveTo>
                    <a:lnTo>
                      <a:pt x="0" y="1234"/>
                    </a:lnTo>
                    <a:lnTo>
                      <a:pt x="500" y="545"/>
                    </a:lnTo>
                    <a:lnTo>
                      <a:pt x="860" y="1214"/>
                    </a:lnTo>
                    <a:close/>
                  </a:path>
                </a:pathLst>
              </a:custGeom>
              <a:grpFill/>
              <a:ln w="0">
                <a:solidFill>
                  <a:srgbClr val="000000"/>
                </a:solidFill>
                <a:round/>
                <a:headEnd/>
                <a:tailEnd/>
              </a:ln>
            </p:spPr>
            <p:txBody>
              <a:bodyPr/>
              <a:lstStyle/>
              <a:p>
                <a:endParaRPr lang="zh-CN" altLang="en-US">
                  <a:ea typeface="宋体" pitchFamily="2" charset="-122"/>
                </a:endParaRPr>
              </a:p>
            </p:txBody>
          </p:sp>
          <p:sp>
            <p:nvSpPr>
              <p:cNvPr id="45428" name="Freeform 44"/>
              <p:cNvSpPr>
                <a:spLocks noEditPoints="1"/>
              </p:cNvSpPr>
              <p:nvPr/>
            </p:nvSpPr>
            <p:spPr bwMode="auto">
              <a:xfrm>
                <a:off x="1339" y="2309"/>
                <a:ext cx="160" cy="84"/>
              </a:xfrm>
              <a:custGeom>
                <a:avLst/>
                <a:gdLst>
                  <a:gd name="T0" fmla="*/ 0 w 2350"/>
                  <a:gd name="T1" fmla="*/ 0 h 1234"/>
                  <a:gd name="T2" fmla="*/ 0 w 2350"/>
                  <a:gd name="T3" fmla="*/ 0 h 1234"/>
                  <a:gd name="T4" fmla="*/ 0 w 2350"/>
                  <a:gd name="T5" fmla="*/ 0 h 1234"/>
                  <a:gd name="T6" fmla="*/ 0 w 2350"/>
                  <a:gd name="T7" fmla="*/ 0 h 1234"/>
                  <a:gd name="T8" fmla="*/ 0 w 2350"/>
                  <a:gd name="T9" fmla="*/ 0 h 1234"/>
                  <a:gd name="T10" fmla="*/ 0 w 2350"/>
                  <a:gd name="T11" fmla="*/ 0 h 1234"/>
                  <a:gd name="T12" fmla="*/ 0 w 2350"/>
                  <a:gd name="T13" fmla="*/ 0 h 1234"/>
                  <a:gd name="T14" fmla="*/ 0 w 2350"/>
                  <a:gd name="T15" fmla="*/ 0 h 1234"/>
                  <a:gd name="T16" fmla="*/ 0 w 2350"/>
                  <a:gd name="T17" fmla="*/ 0 h 1234"/>
                  <a:gd name="T18" fmla="*/ 0 w 2350"/>
                  <a:gd name="T19" fmla="*/ 0 h 1234"/>
                  <a:gd name="T20" fmla="*/ 0 w 2350"/>
                  <a:gd name="T21" fmla="*/ 0 h 1234"/>
                  <a:gd name="T22" fmla="*/ 0 w 2350"/>
                  <a:gd name="T23" fmla="*/ 0 h 1234"/>
                  <a:gd name="T24" fmla="*/ 0 w 2350"/>
                  <a:gd name="T25" fmla="*/ 0 h 1234"/>
                  <a:gd name="T26" fmla="*/ 0 w 2350"/>
                  <a:gd name="T27" fmla="*/ 0 h 1234"/>
                  <a:gd name="T28" fmla="*/ 0 w 2350"/>
                  <a:gd name="T29" fmla="*/ 0 h 1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50"/>
                  <a:gd name="T46" fmla="*/ 0 h 1234"/>
                  <a:gd name="T47" fmla="*/ 2350 w 2350"/>
                  <a:gd name="T48" fmla="*/ 1234 h 1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50" h="1234">
                    <a:moveTo>
                      <a:pt x="1887" y="351"/>
                    </a:moveTo>
                    <a:lnTo>
                      <a:pt x="555" y="1052"/>
                    </a:lnTo>
                    <a:cubicBezTo>
                      <a:pt x="506" y="1077"/>
                      <a:pt x="449" y="1060"/>
                      <a:pt x="426" y="1012"/>
                    </a:cubicBezTo>
                    <a:cubicBezTo>
                      <a:pt x="400" y="966"/>
                      <a:pt x="417" y="909"/>
                      <a:pt x="466" y="883"/>
                    </a:cubicBezTo>
                    <a:lnTo>
                      <a:pt x="1798" y="183"/>
                    </a:lnTo>
                    <a:cubicBezTo>
                      <a:pt x="1844" y="160"/>
                      <a:pt x="1901" y="177"/>
                      <a:pt x="1927" y="223"/>
                    </a:cubicBezTo>
                    <a:cubicBezTo>
                      <a:pt x="1953" y="271"/>
                      <a:pt x="1933" y="328"/>
                      <a:pt x="1887" y="351"/>
                    </a:cubicBezTo>
                    <a:close/>
                    <a:moveTo>
                      <a:pt x="1493" y="20"/>
                    </a:moveTo>
                    <a:lnTo>
                      <a:pt x="2350" y="0"/>
                    </a:lnTo>
                    <a:lnTo>
                      <a:pt x="1852" y="693"/>
                    </a:lnTo>
                    <a:lnTo>
                      <a:pt x="1493" y="20"/>
                    </a:lnTo>
                    <a:close/>
                    <a:moveTo>
                      <a:pt x="860" y="1214"/>
                    </a:moveTo>
                    <a:lnTo>
                      <a:pt x="0" y="1234"/>
                    </a:lnTo>
                    <a:lnTo>
                      <a:pt x="500" y="545"/>
                    </a:lnTo>
                    <a:lnTo>
                      <a:pt x="860" y="1214"/>
                    </a:lnTo>
                    <a:close/>
                  </a:path>
                </a:pathLst>
              </a:custGeom>
              <a:grpFill/>
              <a:ln w="4763" cap="rnd">
                <a:solidFill>
                  <a:srgbClr val="000000"/>
                </a:solidFill>
                <a:round/>
                <a:headEnd/>
                <a:tailEnd/>
              </a:ln>
            </p:spPr>
            <p:txBody>
              <a:bodyPr/>
              <a:lstStyle/>
              <a:p>
                <a:endParaRPr lang="zh-CN" altLang="en-US">
                  <a:ea typeface="宋体" pitchFamily="2" charset="-122"/>
                </a:endParaRPr>
              </a:p>
            </p:txBody>
          </p:sp>
        </p:grpSp>
        <p:grpSp>
          <p:nvGrpSpPr>
            <p:cNvPr id="45161" name="Group 50"/>
            <p:cNvGrpSpPr>
              <a:grpSpLocks/>
            </p:cNvGrpSpPr>
            <p:nvPr/>
          </p:nvGrpSpPr>
          <p:grpSpPr bwMode="auto">
            <a:xfrm>
              <a:off x="1376" y="1940"/>
              <a:ext cx="555" cy="411"/>
              <a:chOff x="1376" y="1940"/>
              <a:chExt cx="555" cy="411"/>
            </a:xfrm>
            <a:grpFill/>
          </p:grpSpPr>
          <p:grpSp>
            <p:nvGrpSpPr>
              <p:cNvPr id="45163" name="Group 48"/>
              <p:cNvGrpSpPr>
                <a:grpSpLocks/>
              </p:cNvGrpSpPr>
              <p:nvPr/>
            </p:nvGrpSpPr>
            <p:grpSpPr bwMode="auto">
              <a:xfrm>
                <a:off x="1376" y="1940"/>
                <a:ext cx="555" cy="411"/>
                <a:chOff x="1376" y="1940"/>
                <a:chExt cx="555" cy="411"/>
              </a:xfrm>
              <a:grpFill/>
            </p:grpSpPr>
            <p:sp>
              <p:nvSpPr>
                <p:cNvPr id="45425" name="Oval 46"/>
                <p:cNvSpPr>
                  <a:spLocks noChangeArrowheads="1"/>
                </p:cNvSpPr>
                <p:nvPr/>
              </p:nvSpPr>
              <p:spPr bwMode="auto">
                <a:xfrm>
                  <a:off x="1376" y="1940"/>
                  <a:ext cx="555"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426" name="Oval 47"/>
                <p:cNvSpPr>
                  <a:spLocks noChangeArrowheads="1"/>
                </p:cNvSpPr>
                <p:nvPr/>
              </p:nvSpPr>
              <p:spPr bwMode="auto">
                <a:xfrm>
                  <a:off x="1376" y="1940"/>
                  <a:ext cx="555" cy="411"/>
                </a:xfrm>
                <a:prstGeom prst="ellipse">
                  <a:avLst/>
                </a:prstGeom>
                <a:grpFill/>
                <a:ln w="1588" cap="rnd">
                  <a:solidFill>
                    <a:srgbClr val="000000"/>
                  </a:solidFill>
                  <a:round/>
                  <a:headEnd/>
                  <a:tailEnd/>
                </a:ln>
              </p:spPr>
              <p:txBody>
                <a:bodyPr/>
                <a:lstStyle/>
                <a:p>
                  <a:endParaRPr lang="zh-CN" altLang="en-US">
                    <a:ea typeface="宋体" pitchFamily="2" charset="-122"/>
                  </a:endParaRPr>
                </a:p>
              </p:txBody>
            </p:sp>
          </p:grpSp>
          <p:sp>
            <p:nvSpPr>
              <p:cNvPr id="45424" name="Oval 49"/>
              <p:cNvSpPr>
                <a:spLocks noChangeArrowheads="1"/>
              </p:cNvSpPr>
              <p:nvPr/>
            </p:nvSpPr>
            <p:spPr bwMode="auto">
              <a:xfrm>
                <a:off x="1376" y="1940"/>
                <a:ext cx="555" cy="411"/>
              </a:xfrm>
              <a:prstGeom prst="ellipse">
                <a:avLst/>
              </a:prstGeom>
              <a:grpFill/>
              <a:ln w="15875" cap="rnd">
                <a:solidFill>
                  <a:srgbClr val="000000"/>
                </a:solidFill>
                <a:round/>
                <a:headEnd/>
                <a:tailEnd/>
              </a:ln>
            </p:spPr>
            <p:txBody>
              <a:bodyPr/>
              <a:lstStyle/>
              <a:p>
                <a:endParaRPr lang="zh-CN" altLang="en-US">
                  <a:ea typeface="宋体" pitchFamily="2" charset="-122"/>
                </a:endParaRPr>
              </a:p>
            </p:txBody>
          </p:sp>
        </p:grpSp>
        <p:sp>
          <p:nvSpPr>
            <p:cNvPr id="45370" name="Rectangle 51"/>
            <p:cNvSpPr>
              <a:spLocks noChangeArrowheads="1"/>
            </p:cNvSpPr>
            <p:nvPr/>
          </p:nvSpPr>
          <p:spPr bwMode="auto">
            <a:xfrm>
              <a:off x="1571" y="2020"/>
              <a:ext cx="263" cy="125"/>
            </a:xfrm>
            <a:prstGeom prst="rect">
              <a:avLst/>
            </a:prstGeom>
            <a:grpFill/>
            <a:ln w="9525">
              <a:noFill/>
              <a:miter lim="800000"/>
              <a:headEnd/>
              <a:tailEnd/>
            </a:ln>
          </p:spPr>
          <p:txBody>
            <a:bodyPr wrap="none" lIns="0" tIns="0" rIns="0" bIns="0">
              <a:spAutoFit/>
            </a:bodyPr>
            <a:lstStyle/>
            <a:p>
              <a:r>
                <a:rPr lang="en-US" altLang="zh-CN" sz="1300">
                  <a:solidFill>
                    <a:srgbClr val="415677"/>
                  </a:solidFill>
                  <a:latin typeface="Times New Roman" pitchFamily="18" charset="0"/>
                  <a:ea typeface="宋体" pitchFamily="2" charset="-122"/>
                </a:rPr>
                <a:t>Local </a:t>
              </a:r>
              <a:endParaRPr lang="en-US" altLang="zh-CN">
                <a:ea typeface="宋体" pitchFamily="2" charset="-122"/>
              </a:endParaRPr>
            </a:p>
          </p:txBody>
        </p:sp>
        <p:sp>
          <p:nvSpPr>
            <p:cNvPr id="45371" name="Rectangle 52"/>
            <p:cNvSpPr>
              <a:spLocks noChangeArrowheads="1"/>
            </p:cNvSpPr>
            <p:nvPr/>
          </p:nvSpPr>
          <p:spPr bwMode="auto">
            <a:xfrm>
              <a:off x="1506" y="2147"/>
              <a:ext cx="381" cy="125"/>
            </a:xfrm>
            <a:prstGeom prst="rect">
              <a:avLst/>
            </a:prstGeom>
            <a:grpFill/>
            <a:ln w="9525">
              <a:noFill/>
              <a:miter lim="800000"/>
              <a:headEnd/>
              <a:tailEnd/>
            </a:ln>
          </p:spPr>
          <p:txBody>
            <a:bodyPr wrap="none" lIns="0" tIns="0" rIns="0" bIns="0">
              <a:spAutoFit/>
            </a:bodyPr>
            <a:lstStyle/>
            <a:p>
              <a:r>
                <a:rPr lang="en-US" altLang="zh-CN" sz="1300">
                  <a:solidFill>
                    <a:srgbClr val="415677"/>
                  </a:solidFill>
                  <a:latin typeface="Times New Roman" pitchFamily="18" charset="0"/>
                  <a:ea typeface="宋体" pitchFamily="2" charset="-122"/>
                </a:rPr>
                <a:t>Observer</a:t>
              </a:r>
              <a:endParaRPr lang="en-US" altLang="zh-CN">
                <a:ea typeface="宋体" pitchFamily="2" charset="-122"/>
              </a:endParaRPr>
            </a:p>
          </p:txBody>
        </p:sp>
        <p:grpSp>
          <p:nvGrpSpPr>
            <p:cNvPr id="45164" name="Group 120"/>
            <p:cNvGrpSpPr>
              <a:grpSpLocks/>
            </p:cNvGrpSpPr>
            <p:nvPr/>
          </p:nvGrpSpPr>
          <p:grpSpPr bwMode="auto">
            <a:xfrm>
              <a:off x="1285" y="1934"/>
              <a:ext cx="122" cy="123"/>
              <a:chOff x="1285" y="1934"/>
              <a:chExt cx="122" cy="123"/>
            </a:xfrm>
            <a:grpFill/>
          </p:grpSpPr>
          <p:sp>
            <p:nvSpPr>
              <p:cNvPr id="45421" name="Freeform 118"/>
              <p:cNvSpPr>
                <a:spLocks noEditPoints="1"/>
              </p:cNvSpPr>
              <p:nvPr/>
            </p:nvSpPr>
            <p:spPr bwMode="auto">
              <a:xfrm>
                <a:off x="1285" y="1934"/>
                <a:ext cx="122" cy="123"/>
              </a:xfrm>
              <a:custGeom>
                <a:avLst/>
                <a:gdLst>
                  <a:gd name="T0" fmla="*/ 0 w 1784"/>
                  <a:gd name="T1" fmla="*/ 0 h 1800"/>
                  <a:gd name="T2" fmla="*/ 0 w 1784"/>
                  <a:gd name="T3" fmla="*/ 0 h 1800"/>
                  <a:gd name="T4" fmla="*/ 0 w 1784"/>
                  <a:gd name="T5" fmla="*/ 0 h 1800"/>
                  <a:gd name="T6" fmla="*/ 0 w 1784"/>
                  <a:gd name="T7" fmla="*/ 0 h 1800"/>
                  <a:gd name="T8" fmla="*/ 0 w 1784"/>
                  <a:gd name="T9" fmla="*/ 0 h 1800"/>
                  <a:gd name="T10" fmla="*/ 0 w 1784"/>
                  <a:gd name="T11" fmla="*/ 0 h 1800"/>
                  <a:gd name="T12" fmla="*/ 0 w 1784"/>
                  <a:gd name="T13" fmla="*/ 0 h 1800"/>
                  <a:gd name="T14" fmla="*/ 0 w 1784"/>
                  <a:gd name="T15" fmla="*/ 0 h 1800"/>
                  <a:gd name="T16" fmla="*/ 0 w 1784"/>
                  <a:gd name="T17" fmla="*/ 0 h 1800"/>
                  <a:gd name="T18" fmla="*/ 0 w 1784"/>
                  <a:gd name="T19" fmla="*/ 0 h 1800"/>
                  <a:gd name="T20" fmla="*/ 0 w 1784"/>
                  <a:gd name="T21" fmla="*/ 0 h 1800"/>
                  <a:gd name="T22" fmla="*/ 0 w 1784"/>
                  <a:gd name="T23" fmla="*/ 0 h 1800"/>
                  <a:gd name="T24" fmla="*/ 0 w 1784"/>
                  <a:gd name="T25" fmla="*/ 0 h 1800"/>
                  <a:gd name="T26" fmla="*/ 0 w 1784"/>
                  <a:gd name="T27" fmla="*/ 0 h 1800"/>
                  <a:gd name="T28" fmla="*/ 0 w 1784"/>
                  <a:gd name="T29" fmla="*/ 0 h 1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4"/>
                  <a:gd name="T46" fmla="*/ 0 h 1800"/>
                  <a:gd name="T47" fmla="*/ 1784 w 1784"/>
                  <a:gd name="T48" fmla="*/ 1800 h 18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4" h="1800">
                    <a:moveTo>
                      <a:pt x="471" y="340"/>
                    </a:moveTo>
                    <a:lnTo>
                      <a:pt x="1450" y="1325"/>
                    </a:lnTo>
                    <a:cubicBezTo>
                      <a:pt x="1487" y="1362"/>
                      <a:pt x="1487" y="1423"/>
                      <a:pt x="1450" y="1460"/>
                    </a:cubicBezTo>
                    <a:cubicBezTo>
                      <a:pt x="1413" y="1498"/>
                      <a:pt x="1350" y="1498"/>
                      <a:pt x="1313" y="1460"/>
                    </a:cubicBezTo>
                    <a:lnTo>
                      <a:pt x="337" y="475"/>
                    </a:lnTo>
                    <a:cubicBezTo>
                      <a:pt x="300" y="438"/>
                      <a:pt x="300" y="377"/>
                      <a:pt x="337" y="340"/>
                    </a:cubicBezTo>
                    <a:cubicBezTo>
                      <a:pt x="374" y="303"/>
                      <a:pt x="434" y="303"/>
                      <a:pt x="471" y="340"/>
                    </a:cubicBezTo>
                    <a:close/>
                    <a:moveTo>
                      <a:pt x="272" y="815"/>
                    </a:moveTo>
                    <a:lnTo>
                      <a:pt x="0" y="0"/>
                    </a:lnTo>
                    <a:lnTo>
                      <a:pt x="808" y="271"/>
                    </a:lnTo>
                    <a:lnTo>
                      <a:pt x="272" y="815"/>
                    </a:lnTo>
                    <a:close/>
                    <a:moveTo>
                      <a:pt x="1516" y="985"/>
                    </a:moveTo>
                    <a:lnTo>
                      <a:pt x="1784" y="1800"/>
                    </a:lnTo>
                    <a:lnTo>
                      <a:pt x="979" y="1529"/>
                    </a:lnTo>
                    <a:lnTo>
                      <a:pt x="1516" y="985"/>
                    </a:lnTo>
                    <a:close/>
                  </a:path>
                </a:pathLst>
              </a:custGeom>
              <a:grpFill/>
              <a:ln w="0">
                <a:solidFill>
                  <a:srgbClr val="000000"/>
                </a:solidFill>
                <a:round/>
                <a:headEnd/>
                <a:tailEnd/>
              </a:ln>
            </p:spPr>
            <p:txBody>
              <a:bodyPr/>
              <a:lstStyle/>
              <a:p>
                <a:endParaRPr lang="zh-CN" altLang="en-US">
                  <a:ea typeface="宋体" pitchFamily="2" charset="-122"/>
                </a:endParaRPr>
              </a:p>
            </p:txBody>
          </p:sp>
          <p:sp>
            <p:nvSpPr>
              <p:cNvPr id="45422" name="Freeform 119"/>
              <p:cNvSpPr>
                <a:spLocks noEditPoints="1"/>
              </p:cNvSpPr>
              <p:nvPr/>
            </p:nvSpPr>
            <p:spPr bwMode="auto">
              <a:xfrm>
                <a:off x="1285" y="1934"/>
                <a:ext cx="122" cy="123"/>
              </a:xfrm>
              <a:custGeom>
                <a:avLst/>
                <a:gdLst>
                  <a:gd name="T0" fmla="*/ 0 w 1784"/>
                  <a:gd name="T1" fmla="*/ 0 h 1800"/>
                  <a:gd name="T2" fmla="*/ 0 w 1784"/>
                  <a:gd name="T3" fmla="*/ 0 h 1800"/>
                  <a:gd name="T4" fmla="*/ 0 w 1784"/>
                  <a:gd name="T5" fmla="*/ 0 h 1800"/>
                  <a:gd name="T6" fmla="*/ 0 w 1784"/>
                  <a:gd name="T7" fmla="*/ 0 h 1800"/>
                  <a:gd name="T8" fmla="*/ 0 w 1784"/>
                  <a:gd name="T9" fmla="*/ 0 h 1800"/>
                  <a:gd name="T10" fmla="*/ 0 w 1784"/>
                  <a:gd name="T11" fmla="*/ 0 h 1800"/>
                  <a:gd name="T12" fmla="*/ 0 w 1784"/>
                  <a:gd name="T13" fmla="*/ 0 h 1800"/>
                  <a:gd name="T14" fmla="*/ 0 w 1784"/>
                  <a:gd name="T15" fmla="*/ 0 h 1800"/>
                  <a:gd name="T16" fmla="*/ 0 w 1784"/>
                  <a:gd name="T17" fmla="*/ 0 h 1800"/>
                  <a:gd name="T18" fmla="*/ 0 w 1784"/>
                  <a:gd name="T19" fmla="*/ 0 h 1800"/>
                  <a:gd name="T20" fmla="*/ 0 w 1784"/>
                  <a:gd name="T21" fmla="*/ 0 h 1800"/>
                  <a:gd name="T22" fmla="*/ 0 w 1784"/>
                  <a:gd name="T23" fmla="*/ 0 h 1800"/>
                  <a:gd name="T24" fmla="*/ 0 w 1784"/>
                  <a:gd name="T25" fmla="*/ 0 h 1800"/>
                  <a:gd name="T26" fmla="*/ 0 w 1784"/>
                  <a:gd name="T27" fmla="*/ 0 h 1800"/>
                  <a:gd name="T28" fmla="*/ 0 w 1784"/>
                  <a:gd name="T29" fmla="*/ 0 h 1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4"/>
                  <a:gd name="T46" fmla="*/ 0 h 1800"/>
                  <a:gd name="T47" fmla="*/ 1784 w 1784"/>
                  <a:gd name="T48" fmla="*/ 1800 h 18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4" h="1800">
                    <a:moveTo>
                      <a:pt x="471" y="340"/>
                    </a:moveTo>
                    <a:lnTo>
                      <a:pt x="1450" y="1325"/>
                    </a:lnTo>
                    <a:cubicBezTo>
                      <a:pt x="1487" y="1362"/>
                      <a:pt x="1487" y="1423"/>
                      <a:pt x="1450" y="1460"/>
                    </a:cubicBezTo>
                    <a:cubicBezTo>
                      <a:pt x="1413" y="1498"/>
                      <a:pt x="1350" y="1498"/>
                      <a:pt x="1313" y="1460"/>
                    </a:cubicBezTo>
                    <a:lnTo>
                      <a:pt x="337" y="475"/>
                    </a:lnTo>
                    <a:cubicBezTo>
                      <a:pt x="300" y="438"/>
                      <a:pt x="300" y="377"/>
                      <a:pt x="337" y="340"/>
                    </a:cubicBezTo>
                    <a:cubicBezTo>
                      <a:pt x="374" y="303"/>
                      <a:pt x="434" y="303"/>
                      <a:pt x="471" y="340"/>
                    </a:cubicBezTo>
                    <a:close/>
                    <a:moveTo>
                      <a:pt x="272" y="815"/>
                    </a:moveTo>
                    <a:lnTo>
                      <a:pt x="0" y="0"/>
                    </a:lnTo>
                    <a:lnTo>
                      <a:pt x="808" y="271"/>
                    </a:lnTo>
                    <a:lnTo>
                      <a:pt x="272" y="815"/>
                    </a:lnTo>
                    <a:close/>
                    <a:moveTo>
                      <a:pt x="1516" y="985"/>
                    </a:moveTo>
                    <a:lnTo>
                      <a:pt x="1784" y="1800"/>
                    </a:lnTo>
                    <a:lnTo>
                      <a:pt x="979" y="1529"/>
                    </a:lnTo>
                    <a:lnTo>
                      <a:pt x="1516" y="985"/>
                    </a:lnTo>
                    <a:close/>
                  </a:path>
                </a:pathLst>
              </a:custGeom>
              <a:grpFill/>
              <a:ln w="4763" cap="rnd">
                <a:solidFill>
                  <a:srgbClr val="415677"/>
                </a:solidFill>
                <a:round/>
                <a:headEnd/>
                <a:tailEnd/>
              </a:ln>
            </p:spPr>
            <p:txBody>
              <a:bodyPr/>
              <a:lstStyle/>
              <a:p>
                <a:endParaRPr lang="zh-CN" altLang="en-US">
                  <a:ea typeface="宋体" pitchFamily="2" charset="-122"/>
                </a:endParaRPr>
              </a:p>
            </p:txBody>
          </p:sp>
        </p:grpSp>
        <p:grpSp>
          <p:nvGrpSpPr>
            <p:cNvPr id="45165" name="Group 123"/>
            <p:cNvGrpSpPr>
              <a:grpSpLocks/>
            </p:cNvGrpSpPr>
            <p:nvPr/>
          </p:nvGrpSpPr>
          <p:grpSpPr bwMode="auto">
            <a:xfrm>
              <a:off x="1339" y="2309"/>
              <a:ext cx="160" cy="84"/>
              <a:chOff x="1339" y="2309"/>
              <a:chExt cx="160" cy="84"/>
            </a:xfrm>
            <a:grpFill/>
          </p:grpSpPr>
          <p:sp>
            <p:nvSpPr>
              <p:cNvPr id="45419" name="Freeform 121"/>
              <p:cNvSpPr>
                <a:spLocks noEditPoints="1"/>
              </p:cNvSpPr>
              <p:nvPr/>
            </p:nvSpPr>
            <p:spPr bwMode="auto">
              <a:xfrm>
                <a:off x="1339" y="2309"/>
                <a:ext cx="160" cy="84"/>
              </a:xfrm>
              <a:custGeom>
                <a:avLst/>
                <a:gdLst>
                  <a:gd name="T0" fmla="*/ 0 w 2350"/>
                  <a:gd name="T1" fmla="*/ 0 h 1234"/>
                  <a:gd name="T2" fmla="*/ 0 w 2350"/>
                  <a:gd name="T3" fmla="*/ 0 h 1234"/>
                  <a:gd name="T4" fmla="*/ 0 w 2350"/>
                  <a:gd name="T5" fmla="*/ 0 h 1234"/>
                  <a:gd name="T6" fmla="*/ 0 w 2350"/>
                  <a:gd name="T7" fmla="*/ 0 h 1234"/>
                  <a:gd name="T8" fmla="*/ 0 w 2350"/>
                  <a:gd name="T9" fmla="*/ 0 h 1234"/>
                  <a:gd name="T10" fmla="*/ 0 w 2350"/>
                  <a:gd name="T11" fmla="*/ 0 h 1234"/>
                  <a:gd name="T12" fmla="*/ 0 w 2350"/>
                  <a:gd name="T13" fmla="*/ 0 h 1234"/>
                  <a:gd name="T14" fmla="*/ 0 w 2350"/>
                  <a:gd name="T15" fmla="*/ 0 h 1234"/>
                  <a:gd name="T16" fmla="*/ 0 w 2350"/>
                  <a:gd name="T17" fmla="*/ 0 h 1234"/>
                  <a:gd name="T18" fmla="*/ 0 w 2350"/>
                  <a:gd name="T19" fmla="*/ 0 h 1234"/>
                  <a:gd name="T20" fmla="*/ 0 w 2350"/>
                  <a:gd name="T21" fmla="*/ 0 h 1234"/>
                  <a:gd name="T22" fmla="*/ 0 w 2350"/>
                  <a:gd name="T23" fmla="*/ 0 h 1234"/>
                  <a:gd name="T24" fmla="*/ 0 w 2350"/>
                  <a:gd name="T25" fmla="*/ 0 h 1234"/>
                  <a:gd name="T26" fmla="*/ 0 w 2350"/>
                  <a:gd name="T27" fmla="*/ 0 h 1234"/>
                  <a:gd name="T28" fmla="*/ 0 w 2350"/>
                  <a:gd name="T29" fmla="*/ 0 h 1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50"/>
                  <a:gd name="T46" fmla="*/ 0 h 1234"/>
                  <a:gd name="T47" fmla="*/ 2350 w 2350"/>
                  <a:gd name="T48" fmla="*/ 1234 h 1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50" h="1234">
                    <a:moveTo>
                      <a:pt x="1887" y="351"/>
                    </a:moveTo>
                    <a:lnTo>
                      <a:pt x="555" y="1052"/>
                    </a:lnTo>
                    <a:cubicBezTo>
                      <a:pt x="506" y="1077"/>
                      <a:pt x="449" y="1060"/>
                      <a:pt x="426" y="1012"/>
                    </a:cubicBezTo>
                    <a:cubicBezTo>
                      <a:pt x="400" y="966"/>
                      <a:pt x="417" y="909"/>
                      <a:pt x="466" y="883"/>
                    </a:cubicBezTo>
                    <a:lnTo>
                      <a:pt x="1798" y="183"/>
                    </a:lnTo>
                    <a:cubicBezTo>
                      <a:pt x="1844" y="160"/>
                      <a:pt x="1901" y="177"/>
                      <a:pt x="1927" y="223"/>
                    </a:cubicBezTo>
                    <a:cubicBezTo>
                      <a:pt x="1953" y="271"/>
                      <a:pt x="1933" y="328"/>
                      <a:pt x="1887" y="351"/>
                    </a:cubicBezTo>
                    <a:close/>
                    <a:moveTo>
                      <a:pt x="1493" y="20"/>
                    </a:moveTo>
                    <a:lnTo>
                      <a:pt x="2350" y="0"/>
                    </a:lnTo>
                    <a:lnTo>
                      <a:pt x="1852" y="693"/>
                    </a:lnTo>
                    <a:lnTo>
                      <a:pt x="1493" y="20"/>
                    </a:lnTo>
                    <a:close/>
                    <a:moveTo>
                      <a:pt x="860" y="1214"/>
                    </a:moveTo>
                    <a:lnTo>
                      <a:pt x="0" y="1234"/>
                    </a:lnTo>
                    <a:lnTo>
                      <a:pt x="500" y="545"/>
                    </a:lnTo>
                    <a:lnTo>
                      <a:pt x="860" y="1214"/>
                    </a:lnTo>
                    <a:close/>
                  </a:path>
                </a:pathLst>
              </a:custGeom>
              <a:grpFill/>
              <a:ln w="0">
                <a:solidFill>
                  <a:srgbClr val="000000"/>
                </a:solidFill>
                <a:round/>
                <a:headEnd/>
                <a:tailEnd/>
              </a:ln>
            </p:spPr>
            <p:txBody>
              <a:bodyPr/>
              <a:lstStyle/>
              <a:p>
                <a:endParaRPr lang="zh-CN" altLang="en-US">
                  <a:ea typeface="宋体" pitchFamily="2" charset="-122"/>
                </a:endParaRPr>
              </a:p>
            </p:txBody>
          </p:sp>
          <p:sp>
            <p:nvSpPr>
              <p:cNvPr id="45420" name="Freeform 122"/>
              <p:cNvSpPr>
                <a:spLocks noEditPoints="1"/>
              </p:cNvSpPr>
              <p:nvPr/>
            </p:nvSpPr>
            <p:spPr bwMode="auto">
              <a:xfrm>
                <a:off x="1339" y="2309"/>
                <a:ext cx="160" cy="84"/>
              </a:xfrm>
              <a:custGeom>
                <a:avLst/>
                <a:gdLst>
                  <a:gd name="T0" fmla="*/ 0 w 2350"/>
                  <a:gd name="T1" fmla="*/ 0 h 1234"/>
                  <a:gd name="T2" fmla="*/ 0 w 2350"/>
                  <a:gd name="T3" fmla="*/ 0 h 1234"/>
                  <a:gd name="T4" fmla="*/ 0 w 2350"/>
                  <a:gd name="T5" fmla="*/ 0 h 1234"/>
                  <a:gd name="T6" fmla="*/ 0 w 2350"/>
                  <a:gd name="T7" fmla="*/ 0 h 1234"/>
                  <a:gd name="T8" fmla="*/ 0 w 2350"/>
                  <a:gd name="T9" fmla="*/ 0 h 1234"/>
                  <a:gd name="T10" fmla="*/ 0 w 2350"/>
                  <a:gd name="T11" fmla="*/ 0 h 1234"/>
                  <a:gd name="T12" fmla="*/ 0 w 2350"/>
                  <a:gd name="T13" fmla="*/ 0 h 1234"/>
                  <a:gd name="T14" fmla="*/ 0 w 2350"/>
                  <a:gd name="T15" fmla="*/ 0 h 1234"/>
                  <a:gd name="T16" fmla="*/ 0 w 2350"/>
                  <a:gd name="T17" fmla="*/ 0 h 1234"/>
                  <a:gd name="T18" fmla="*/ 0 w 2350"/>
                  <a:gd name="T19" fmla="*/ 0 h 1234"/>
                  <a:gd name="T20" fmla="*/ 0 w 2350"/>
                  <a:gd name="T21" fmla="*/ 0 h 1234"/>
                  <a:gd name="T22" fmla="*/ 0 w 2350"/>
                  <a:gd name="T23" fmla="*/ 0 h 1234"/>
                  <a:gd name="T24" fmla="*/ 0 w 2350"/>
                  <a:gd name="T25" fmla="*/ 0 h 1234"/>
                  <a:gd name="T26" fmla="*/ 0 w 2350"/>
                  <a:gd name="T27" fmla="*/ 0 h 1234"/>
                  <a:gd name="T28" fmla="*/ 0 w 2350"/>
                  <a:gd name="T29" fmla="*/ 0 h 1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50"/>
                  <a:gd name="T46" fmla="*/ 0 h 1234"/>
                  <a:gd name="T47" fmla="*/ 2350 w 2350"/>
                  <a:gd name="T48" fmla="*/ 1234 h 1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50" h="1234">
                    <a:moveTo>
                      <a:pt x="1887" y="351"/>
                    </a:moveTo>
                    <a:lnTo>
                      <a:pt x="555" y="1052"/>
                    </a:lnTo>
                    <a:cubicBezTo>
                      <a:pt x="506" y="1077"/>
                      <a:pt x="449" y="1060"/>
                      <a:pt x="426" y="1012"/>
                    </a:cubicBezTo>
                    <a:cubicBezTo>
                      <a:pt x="400" y="966"/>
                      <a:pt x="417" y="909"/>
                      <a:pt x="466" y="883"/>
                    </a:cubicBezTo>
                    <a:lnTo>
                      <a:pt x="1798" y="183"/>
                    </a:lnTo>
                    <a:cubicBezTo>
                      <a:pt x="1844" y="160"/>
                      <a:pt x="1901" y="177"/>
                      <a:pt x="1927" y="223"/>
                    </a:cubicBezTo>
                    <a:cubicBezTo>
                      <a:pt x="1953" y="271"/>
                      <a:pt x="1933" y="328"/>
                      <a:pt x="1887" y="351"/>
                    </a:cubicBezTo>
                    <a:close/>
                    <a:moveTo>
                      <a:pt x="1493" y="20"/>
                    </a:moveTo>
                    <a:lnTo>
                      <a:pt x="2350" y="0"/>
                    </a:lnTo>
                    <a:lnTo>
                      <a:pt x="1852" y="693"/>
                    </a:lnTo>
                    <a:lnTo>
                      <a:pt x="1493" y="20"/>
                    </a:lnTo>
                    <a:close/>
                    <a:moveTo>
                      <a:pt x="860" y="1214"/>
                    </a:moveTo>
                    <a:lnTo>
                      <a:pt x="0" y="1234"/>
                    </a:lnTo>
                    <a:lnTo>
                      <a:pt x="500" y="545"/>
                    </a:lnTo>
                    <a:lnTo>
                      <a:pt x="860" y="1214"/>
                    </a:lnTo>
                    <a:close/>
                  </a:path>
                </a:pathLst>
              </a:custGeom>
              <a:grpFill/>
              <a:ln w="4763" cap="rnd">
                <a:solidFill>
                  <a:srgbClr val="415677"/>
                </a:solidFill>
                <a:round/>
                <a:headEnd/>
                <a:tailEnd/>
              </a:ln>
            </p:spPr>
            <p:txBody>
              <a:bodyPr/>
              <a:lstStyle/>
              <a:p>
                <a:endParaRPr lang="zh-CN" altLang="en-US">
                  <a:ea typeface="宋体" pitchFamily="2" charset="-122"/>
                </a:endParaRPr>
              </a:p>
            </p:txBody>
          </p:sp>
        </p:grpSp>
        <p:grpSp>
          <p:nvGrpSpPr>
            <p:cNvPr id="45166" name="Group 130"/>
            <p:cNvGrpSpPr>
              <a:grpSpLocks/>
            </p:cNvGrpSpPr>
            <p:nvPr/>
          </p:nvGrpSpPr>
          <p:grpSpPr bwMode="auto">
            <a:xfrm>
              <a:off x="1376" y="1940"/>
              <a:ext cx="555" cy="411"/>
              <a:chOff x="1376" y="1940"/>
              <a:chExt cx="555" cy="411"/>
            </a:xfrm>
            <a:grpFill/>
          </p:grpSpPr>
          <p:grpSp>
            <p:nvGrpSpPr>
              <p:cNvPr id="45167" name="Group 126"/>
              <p:cNvGrpSpPr>
                <a:grpSpLocks/>
              </p:cNvGrpSpPr>
              <p:nvPr/>
            </p:nvGrpSpPr>
            <p:grpSpPr bwMode="auto">
              <a:xfrm>
                <a:off x="1376" y="1940"/>
                <a:ext cx="555" cy="411"/>
                <a:chOff x="1376" y="1940"/>
                <a:chExt cx="555" cy="411"/>
              </a:xfrm>
              <a:grpFill/>
            </p:grpSpPr>
            <p:sp>
              <p:nvSpPr>
                <p:cNvPr id="45417" name="Oval 124"/>
                <p:cNvSpPr>
                  <a:spLocks noChangeArrowheads="1"/>
                </p:cNvSpPr>
                <p:nvPr/>
              </p:nvSpPr>
              <p:spPr bwMode="auto">
                <a:xfrm>
                  <a:off x="1376" y="1940"/>
                  <a:ext cx="555"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418" name="Oval 125"/>
                <p:cNvSpPr>
                  <a:spLocks noChangeArrowheads="1"/>
                </p:cNvSpPr>
                <p:nvPr/>
              </p:nvSpPr>
              <p:spPr bwMode="auto">
                <a:xfrm>
                  <a:off x="1376" y="1940"/>
                  <a:ext cx="555" cy="411"/>
                </a:xfrm>
                <a:prstGeom prst="ellipse">
                  <a:avLst/>
                </a:prstGeom>
                <a:grpFill/>
                <a:ln w="1588" cap="rnd">
                  <a:solidFill>
                    <a:srgbClr val="003366"/>
                  </a:solidFill>
                  <a:round/>
                  <a:headEnd/>
                  <a:tailEnd/>
                </a:ln>
              </p:spPr>
              <p:txBody>
                <a:bodyPr/>
                <a:lstStyle/>
                <a:p>
                  <a:endParaRPr lang="zh-CN" altLang="en-US">
                    <a:ea typeface="宋体" pitchFamily="2" charset="-122"/>
                  </a:endParaRPr>
                </a:p>
              </p:txBody>
            </p:sp>
          </p:grpSp>
          <p:grpSp>
            <p:nvGrpSpPr>
              <p:cNvPr id="45169" name="Group 129"/>
              <p:cNvGrpSpPr>
                <a:grpSpLocks/>
              </p:cNvGrpSpPr>
              <p:nvPr/>
            </p:nvGrpSpPr>
            <p:grpSpPr bwMode="auto">
              <a:xfrm>
                <a:off x="1376" y="1940"/>
                <a:ext cx="555" cy="411"/>
                <a:chOff x="1376" y="1940"/>
                <a:chExt cx="555" cy="411"/>
              </a:xfrm>
              <a:grpFill/>
            </p:grpSpPr>
            <p:sp>
              <p:nvSpPr>
                <p:cNvPr id="45415" name="Oval 127"/>
                <p:cNvSpPr>
                  <a:spLocks noChangeArrowheads="1"/>
                </p:cNvSpPr>
                <p:nvPr/>
              </p:nvSpPr>
              <p:spPr bwMode="auto">
                <a:xfrm>
                  <a:off x="1376" y="1940"/>
                  <a:ext cx="555"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416" name="Oval 128"/>
                <p:cNvSpPr>
                  <a:spLocks noChangeArrowheads="1"/>
                </p:cNvSpPr>
                <p:nvPr/>
              </p:nvSpPr>
              <p:spPr bwMode="auto">
                <a:xfrm>
                  <a:off x="1376" y="1940"/>
                  <a:ext cx="555" cy="411"/>
                </a:xfrm>
                <a:prstGeom prst="ellipse">
                  <a:avLst/>
                </a:prstGeom>
                <a:grpFill/>
                <a:ln w="15875" cap="rnd">
                  <a:solidFill>
                    <a:srgbClr val="003366"/>
                  </a:solidFill>
                  <a:round/>
                  <a:headEnd/>
                  <a:tailEnd/>
                </a:ln>
              </p:spPr>
              <p:txBody>
                <a:bodyPr/>
                <a:lstStyle/>
                <a:p>
                  <a:endParaRPr lang="zh-CN" altLang="en-US">
                    <a:ea typeface="宋体" pitchFamily="2" charset="-122"/>
                  </a:endParaRPr>
                </a:p>
              </p:txBody>
            </p:sp>
          </p:grpSp>
        </p:grpSp>
        <p:sp>
          <p:nvSpPr>
            <p:cNvPr id="45375" name="Rectangle 131"/>
            <p:cNvSpPr>
              <a:spLocks noChangeArrowheads="1"/>
            </p:cNvSpPr>
            <p:nvPr/>
          </p:nvSpPr>
          <p:spPr bwMode="auto">
            <a:xfrm>
              <a:off x="1521" y="1984"/>
              <a:ext cx="286" cy="144"/>
            </a:xfrm>
            <a:prstGeom prst="rect">
              <a:avLst/>
            </a:prstGeom>
            <a:grpFill/>
            <a:ln w="9525">
              <a:noFill/>
              <a:miter lim="800000"/>
              <a:headEnd/>
              <a:tailEnd/>
            </a:ln>
          </p:spPr>
          <p:txBody>
            <a:bodyPr wrap="none" lIns="0" tIns="0" rIns="0" bIns="0">
              <a:spAutoFit/>
            </a:bodyPr>
            <a:lstStyle/>
            <a:p>
              <a:r>
                <a:rPr lang="en-US" altLang="zh-CN" sz="1500" b="1">
                  <a:solidFill>
                    <a:srgbClr val="3A4264"/>
                  </a:solidFill>
                  <a:latin typeface="Times New Roman" pitchFamily="18" charset="0"/>
                  <a:ea typeface="宋体" pitchFamily="2" charset="-122"/>
                </a:rPr>
                <a:t>Local</a:t>
              </a:r>
              <a:endParaRPr lang="en-US" altLang="zh-CN">
                <a:ea typeface="宋体" pitchFamily="2" charset="-122"/>
              </a:endParaRPr>
            </a:p>
          </p:txBody>
        </p:sp>
        <p:sp>
          <p:nvSpPr>
            <p:cNvPr id="45376" name="Rectangle 132"/>
            <p:cNvSpPr>
              <a:spLocks noChangeArrowheads="1"/>
            </p:cNvSpPr>
            <p:nvPr/>
          </p:nvSpPr>
          <p:spPr bwMode="auto">
            <a:xfrm>
              <a:off x="1414" y="2127"/>
              <a:ext cx="479" cy="144"/>
            </a:xfrm>
            <a:prstGeom prst="rect">
              <a:avLst/>
            </a:prstGeom>
            <a:grpFill/>
            <a:ln w="9525">
              <a:noFill/>
              <a:miter lim="800000"/>
              <a:headEnd/>
              <a:tailEnd/>
            </a:ln>
          </p:spPr>
          <p:txBody>
            <a:bodyPr wrap="none" lIns="0" tIns="0" rIns="0" bIns="0">
              <a:spAutoFit/>
            </a:bodyPr>
            <a:lstStyle/>
            <a:p>
              <a:r>
                <a:rPr lang="en-US" altLang="zh-CN" sz="1500" b="1">
                  <a:solidFill>
                    <a:srgbClr val="3A4264"/>
                  </a:solidFill>
                  <a:latin typeface="Times New Roman" pitchFamily="18" charset="0"/>
                  <a:ea typeface="宋体" pitchFamily="2" charset="-122"/>
                </a:rPr>
                <a:t>Observer</a:t>
              </a:r>
              <a:endParaRPr lang="en-US" altLang="zh-CN">
                <a:ea typeface="宋体" pitchFamily="2" charset="-122"/>
              </a:endParaRPr>
            </a:p>
          </p:txBody>
        </p:sp>
        <p:grpSp>
          <p:nvGrpSpPr>
            <p:cNvPr id="45170" name="Group 276"/>
            <p:cNvGrpSpPr>
              <a:grpSpLocks/>
            </p:cNvGrpSpPr>
            <p:nvPr/>
          </p:nvGrpSpPr>
          <p:grpSpPr bwMode="auto">
            <a:xfrm>
              <a:off x="1285" y="1934"/>
              <a:ext cx="122" cy="123"/>
              <a:chOff x="1285" y="1934"/>
              <a:chExt cx="122" cy="123"/>
            </a:xfrm>
            <a:grpFill/>
          </p:grpSpPr>
          <p:sp>
            <p:nvSpPr>
              <p:cNvPr id="45411" name="Freeform 274"/>
              <p:cNvSpPr>
                <a:spLocks noEditPoints="1"/>
              </p:cNvSpPr>
              <p:nvPr/>
            </p:nvSpPr>
            <p:spPr bwMode="auto">
              <a:xfrm>
                <a:off x="1285" y="1934"/>
                <a:ext cx="122" cy="123"/>
              </a:xfrm>
              <a:custGeom>
                <a:avLst/>
                <a:gdLst>
                  <a:gd name="T0" fmla="*/ 0 w 1784"/>
                  <a:gd name="T1" fmla="*/ 0 h 1800"/>
                  <a:gd name="T2" fmla="*/ 0 w 1784"/>
                  <a:gd name="T3" fmla="*/ 0 h 1800"/>
                  <a:gd name="T4" fmla="*/ 0 w 1784"/>
                  <a:gd name="T5" fmla="*/ 0 h 1800"/>
                  <a:gd name="T6" fmla="*/ 0 w 1784"/>
                  <a:gd name="T7" fmla="*/ 0 h 1800"/>
                  <a:gd name="T8" fmla="*/ 0 w 1784"/>
                  <a:gd name="T9" fmla="*/ 0 h 1800"/>
                  <a:gd name="T10" fmla="*/ 0 w 1784"/>
                  <a:gd name="T11" fmla="*/ 0 h 1800"/>
                  <a:gd name="T12" fmla="*/ 0 w 1784"/>
                  <a:gd name="T13" fmla="*/ 0 h 1800"/>
                  <a:gd name="T14" fmla="*/ 0 w 1784"/>
                  <a:gd name="T15" fmla="*/ 0 h 1800"/>
                  <a:gd name="T16" fmla="*/ 0 w 1784"/>
                  <a:gd name="T17" fmla="*/ 0 h 1800"/>
                  <a:gd name="T18" fmla="*/ 0 w 1784"/>
                  <a:gd name="T19" fmla="*/ 0 h 1800"/>
                  <a:gd name="T20" fmla="*/ 0 w 1784"/>
                  <a:gd name="T21" fmla="*/ 0 h 1800"/>
                  <a:gd name="T22" fmla="*/ 0 w 1784"/>
                  <a:gd name="T23" fmla="*/ 0 h 1800"/>
                  <a:gd name="T24" fmla="*/ 0 w 1784"/>
                  <a:gd name="T25" fmla="*/ 0 h 1800"/>
                  <a:gd name="T26" fmla="*/ 0 w 1784"/>
                  <a:gd name="T27" fmla="*/ 0 h 1800"/>
                  <a:gd name="T28" fmla="*/ 0 w 1784"/>
                  <a:gd name="T29" fmla="*/ 0 h 1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4"/>
                  <a:gd name="T46" fmla="*/ 0 h 1800"/>
                  <a:gd name="T47" fmla="*/ 1784 w 1784"/>
                  <a:gd name="T48" fmla="*/ 1800 h 18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4" h="1800">
                    <a:moveTo>
                      <a:pt x="471" y="340"/>
                    </a:moveTo>
                    <a:lnTo>
                      <a:pt x="1450" y="1325"/>
                    </a:lnTo>
                    <a:cubicBezTo>
                      <a:pt x="1487" y="1362"/>
                      <a:pt x="1487" y="1423"/>
                      <a:pt x="1450" y="1460"/>
                    </a:cubicBezTo>
                    <a:cubicBezTo>
                      <a:pt x="1413" y="1498"/>
                      <a:pt x="1350" y="1498"/>
                      <a:pt x="1313" y="1460"/>
                    </a:cubicBezTo>
                    <a:lnTo>
                      <a:pt x="337" y="475"/>
                    </a:lnTo>
                    <a:cubicBezTo>
                      <a:pt x="300" y="438"/>
                      <a:pt x="300" y="377"/>
                      <a:pt x="337" y="340"/>
                    </a:cubicBezTo>
                    <a:cubicBezTo>
                      <a:pt x="374" y="303"/>
                      <a:pt x="434" y="303"/>
                      <a:pt x="471" y="340"/>
                    </a:cubicBezTo>
                    <a:close/>
                    <a:moveTo>
                      <a:pt x="272" y="815"/>
                    </a:moveTo>
                    <a:lnTo>
                      <a:pt x="0" y="0"/>
                    </a:lnTo>
                    <a:lnTo>
                      <a:pt x="808" y="271"/>
                    </a:lnTo>
                    <a:lnTo>
                      <a:pt x="272" y="815"/>
                    </a:lnTo>
                    <a:close/>
                    <a:moveTo>
                      <a:pt x="1516" y="985"/>
                    </a:moveTo>
                    <a:lnTo>
                      <a:pt x="1784" y="1800"/>
                    </a:lnTo>
                    <a:lnTo>
                      <a:pt x="979" y="1529"/>
                    </a:lnTo>
                    <a:lnTo>
                      <a:pt x="1516" y="985"/>
                    </a:lnTo>
                    <a:close/>
                  </a:path>
                </a:pathLst>
              </a:custGeom>
              <a:grpFill/>
              <a:ln w="0">
                <a:solidFill>
                  <a:srgbClr val="000000"/>
                </a:solidFill>
                <a:round/>
                <a:headEnd/>
                <a:tailEnd/>
              </a:ln>
            </p:spPr>
            <p:txBody>
              <a:bodyPr/>
              <a:lstStyle/>
              <a:p>
                <a:endParaRPr lang="zh-CN" altLang="en-US">
                  <a:ea typeface="宋体" pitchFamily="2" charset="-122"/>
                </a:endParaRPr>
              </a:p>
            </p:txBody>
          </p:sp>
          <p:sp>
            <p:nvSpPr>
              <p:cNvPr id="45412" name="Freeform 275"/>
              <p:cNvSpPr>
                <a:spLocks noEditPoints="1"/>
              </p:cNvSpPr>
              <p:nvPr/>
            </p:nvSpPr>
            <p:spPr bwMode="auto">
              <a:xfrm>
                <a:off x="1285" y="1934"/>
                <a:ext cx="122" cy="123"/>
              </a:xfrm>
              <a:custGeom>
                <a:avLst/>
                <a:gdLst>
                  <a:gd name="T0" fmla="*/ 0 w 1784"/>
                  <a:gd name="T1" fmla="*/ 0 h 1800"/>
                  <a:gd name="T2" fmla="*/ 0 w 1784"/>
                  <a:gd name="T3" fmla="*/ 0 h 1800"/>
                  <a:gd name="T4" fmla="*/ 0 w 1784"/>
                  <a:gd name="T5" fmla="*/ 0 h 1800"/>
                  <a:gd name="T6" fmla="*/ 0 w 1784"/>
                  <a:gd name="T7" fmla="*/ 0 h 1800"/>
                  <a:gd name="T8" fmla="*/ 0 w 1784"/>
                  <a:gd name="T9" fmla="*/ 0 h 1800"/>
                  <a:gd name="T10" fmla="*/ 0 w 1784"/>
                  <a:gd name="T11" fmla="*/ 0 h 1800"/>
                  <a:gd name="T12" fmla="*/ 0 w 1784"/>
                  <a:gd name="T13" fmla="*/ 0 h 1800"/>
                  <a:gd name="T14" fmla="*/ 0 w 1784"/>
                  <a:gd name="T15" fmla="*/ 0 h 1800"/>
                  <a:gd name="T16" fmla="*/ 0 w 1784"/>
                  <a:gd name="T17" fmla="*/ 0 h 1800"/>
                  <a:gd name="T18" fmla="*/ 0 w 1784"/>
                  <a:gd name="T19" fmla="*/ 0 h 1800"/>
                  <a:gd name="T20" fmla="*/ 0 w 1784"/>
                  <a:gd name="T21" fmla="*/ 0 h 1800"/>
                  <a:gd name="T22" fmla="*/ 0 w 1784"/>
                  <a:gd name="T23" fmla="*/ 0 h 1800"/>
                  <a:gd name="T24" fmla="*/ 0 w 1784"/>
                  <a:gd name="T25" fmla="*/ 0 h 1800"/>
                  <a:gd name="T26" fmla="*/ 0 w 1784"/>
                  <a:gd name="T27" fmla="*/ 0 h 1800"/>
                  <a:gd name="T28" fmla="*/ 0 w 1784"/>
                  <a:gd name="T29" fmla="*/ 0 h 1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4"/>
                  <a:gd name="T46" fmla="*/ 0 h 1800"/>
                  <a:gd name="T47" fmla="*/ 1784 w 1784"/>
                  <a:gd name="T48" fmla="*/ 1800 h 18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4" h="1800">
                    <a:moveTo>
                      <a:pt x="471" y="340"/>
                    </a:moveTo>
                    <a:lnTo>
                      <a:pt x="1450" y="1325"/>
                    </a:lnTo>
                    <a:cubicBezTo>
                      <a:pt x="1487" y="1362"/>
                      <a:pt x="1487" y="1423"/>
                      <a:pt x="1450" y="1460"/>
                    </a:cubicBezTo>
                    <a:cubicBezTo>
                      <a:pt x="1413" y="1498"/>
                      <a:pt x="1350" y="1498"/>
                      <a:pt x="1313" y="1460"/>
                    </a:cubicBezTo>
                    <a:lnTo>
                      <a:pt x="337" y="475"/>
                    </a:lnTo>
                    <a:cubicBezTo>
                      <a:pt x="300" y="438"/>
                      <a:pt x="300" y="377"/>
                      <a:pt x="337" y="340"/>
                    </a:cubicBezTo>
                    <a:cubicBezTo>
                      <a:pt x="374" y="303"/>
                      <a:pt x="434" y="303"/>
                      <a:pt x="471" y="340"/>
                    </a:cubicBezTo>
                    <a:close/>
                    <a:moveTo>
                      <a:pt x="272" y="815"/>
                    </a:moveTo>
                    <a:lnTo>
                      <a:pt x="0" y="0"/>
                    </a:lnTo>
                    <a:lnTo>
                      <a:pt x="808" y="271"/>
                    </a:lnTo>
                    <a:lnTo>
                      <a:pt x="272" y="815"/>
                    </a:lnTo>
                    <a:close/>
                    <a:moveTo>
                      <a:pt x="1516" y="985"/>
                    </a:moveTo>
                    <a:lnTo>
                      <a:pt x="1784" y="1800"/>
                    </a:lnTo>
                    <a:lnTo>
                      <a:pt x="979" y="1529"/>
                    </a:lnTo>
                    <a:lnTo>
                      <a:pt x="1516" y="985"/>
                    </a:lnTo>
                    <a:close/>
                  </a:path>
                </a:pathLst>
              </a:custGeom>
              <a:grpFill/>
              <a:ln w="4763" cap="rnd">
                <a:solidFill>
                  <a:srgbClr val="000000"/>
                </a:solidFill>
                <a:round/>
                <a:headEnd/>
                <a:tailEnd/>
              </a:ln>
            </p:spPr>
            <p:txBody>
              <a:bodyPr/>
              <a:lstStyle/>
              <a:p>
                <a:endParaRPr lang="zh-CN" altLang="en-US">
                  <a:ea typeface="宋体" pitchFamily="2" charset="-122"/>
                </a:endParaRPr>
              </a:p>
            </p:txBody>
          </p:sp>
        </p:grpSp>
        <p:grpSp>
          <p:nvGrpSpPr>
            <p:cNvPr id="45171" name="Group 279"/>
            <p:cNvGrpSpPr>
              <a:grpSpLocks/>
            </p:cNvGrpSpPr>
            <p:nvPr/>
          </p:nvGrpSpPr>
          <p:grpSpPr bwMode="auto">
            <a:xfrm>
              <a:off x="1339" y="2309"/>
              <a:ext cx="160" cy="84"/>
              <a:chOff x="1339" y="2309"/>
              <a:chExt cx="160" cy="84"/>
            </a:xfrm>
            <a:grpFill/>
          </p:grpSpPr>
          <p:sp>
            <p:nvSpPr>
              <p:cNvPr id="45409" name="Freeform 277"/>
              <p:cNvSpPr>
                <a:spLocks noEditPoints="1"/>
              </p:cNvSpPr>
              <p:nvPr/>
            </p:nvSpPr>
            <p:spPr bwMode="auto">
              <a:xfrm>
                <a:off x="1339" y="2309"/>
                <a:ext cx="160" cy="84"/>
              </a:xfrm>
              <a:custGeom>
                <a:avLst/>
                <a:gdLst>
                  <a:gd name="T0" fmla="*/ 0 w 2350"/>
                  <a:gd name="T1" fmla="*/ 0 h 1234"/>
                  <a:gd name="T2" fmla="*/ 0 w 2350"/>
                  <a:gd name="T3" fmla="*/ 0 h 1234"/>
                  <a:gd name="T4" fmla="*/ 0 w 2350"/>
                  <a:gd name="T5" fmla="*/ 0 h 1234"/>
                  <a:gd name="T6" fmla="*/ 0 w 2350"/>
                  <a:gd name="T7" fmla="*/ 0 h 1234"/>
                  <a:gd name="T8" fmla="*/ 0 w 2350"/>
                  <a:gd name="T9" fmla="*/ 0 h 1234"/>
                  <a:gd name="T10" fmla="*/ 0 w 2350"/>
                  <a:gd name="T11" fmla="*/ 0 h 1234"/>
                  <a:gd name="T12" fmla="*/ 0 w 2350"/>
                  <a:gd name="T13" fmla="*/ 0 h 1234"/>
                  <a:gd name="T14" fmla="*/ 0 w 2350"/>
                  <a:gd name="T15" fmla="*/ 0 h 1234"/>
                  <a:gd name="T16" fmla="*/ 0 w 2350"/>
                  <a:gd name="T17" fmla="*/ 0 h 1234"/>
                  <a:gd name="T18" fmla="*/ 0 w 2350"/>
                  <a:gd name="T19" fmla="*/ 0 h 1234"/>
                  <a:gd name="T20" fmla="*/ 0 w 2350"/>
                  <a:gd name="T21" fmla="*/ 0 h 1234"/>
                  <a:gd name="T22" fmla="*/ 0 w 2350"/>
                  <a:gd name="T23" fmla="*/ 0 h 1234"/>
                  <a:gd name="T24" fmla="*/ 0 w 2350"/>
                  <a:gd name="T25" fmla="*/ 0 h 1234"/>
                  <a:gd name="T26" fmla="*/ 0 w 2350"/>
                  <a:gd name="T27" fmla="*/ 0 h 1234"/>
                  <a:gd name="T28" fmla="*/ 0 w 2350"/>
                  <a:gd name="T29" fmla="*/ 0 h 1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50"/>
                  <a:gd name="T46" fmla="*/ 0 h 1234"/>
                  <a:gd name="T47" fmla="*/ 2350 w 2350"/>
                  <a:gd name="T48" fmla="*/ 1234 h 1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50" h="1234">
                    <a:moveTo>
                      <a:pt x="1887" y="351"/>
                    </a:moveTo>
                    <a:lnTo>
                      <a:pt x="555" y="1052"/>
                    </a:lnTo>
                    <a:cubicBezTo>
                      <a:pt x="506" y="1077"/>
                      <a:pt x="449" y="1060"/>
                      <a:pt x="426" y="1012"/>
                    </a:cubicBezTo>
                    <a:cubicBezTo>
                      <a:pt x="400" y="966"/>
                      <a:pt x="417" y="909"/>
                      <a:pt x="466" y="883"/>
                    </a:cubicBezTo>
                    <a:lnTo>
                      <a:pt x="1798" y="183"/>
                    </a:lnTo>
                    <a:cubicBezTo>
                      <a:pt x="1844" y="160"/>
                      <a:pt x="1901" y="177"/>
                      <a:pt x="1927" y="223"/>
                    </a:cubicBezTo>
                    <a:cubicBezTo>
                      <a:pt x="1953" y="271"/>
                      <a:pt x="1933" y="328"/>
                      <a:pt x="1887" y="351"/>
                    </a:cubicBezTo>
                    <a:close/>
                    <a:moveTo>
                      <a:pt x="1493" y="20"/>
                    </a:moveTo>
                    <a:lnTo>
                      <a:pt x="2350" y="0"/>
                    </a:lnTo>
                    <a:lnTo>
                      <a:pt x="1852" y="693"/>
                    </a:lnTo>
                    <a:lnTo>
                      <a:pt x="1493" y="20"/>
                    </a:lnTo>
                    <a:close/>
                    <a:moveTo>
                      <a:pt x="860" y="1214"/>
                    </a:moveTo>
                    <a:lnTo>
                      <a:pt x="0" y="1234"/>
                    </a:lnTo>
                    <a:lnTo>
                      <a:pt x="500" y="545"/>
                    </a:lnTo>
                    <a:lnTo>
                      <a:pt x="860" y="1214"/>
                    </a:lnTo>
                    <a:close/>
                  </a:path>
                </a:pathLst>
              </a:custGeom>
              <a:grpFill/>
              <a:ln w="0">
                <a:solidFill>
                  <a:srgbClr val="000000"/>
                </a:solidFill>
                <a:round/>
                <a:headEnd/>
                <a:tailEnd/>
              </a:ln>
            </p:spPr>
            <p:txBody>
              <a:bodyPr/>
              <a:lstStyle/>
              <a:p>
                <a:endParaRPr lang="zh-CN" altLang="en-US">
                  <a:ea typeface="宋体" pitchFamily="2" charset="-122"/>
                </a:endParaRPr>
              </a:p>
            </p:txBody>
          </p:sp>
          <p:sp>
            <p:nvSpPr>
              <p:cNvPr id="45410" name="Freeform 278"/>
              <p:cNvSpPr>
                <a:spLocks noEditPoints="1"/>
              </p:cNvSpPr>
              <p:nvPr/>
            </p:nvSpPr>
            <p:spPr bwMode="auto">
              <a:xfrm>
                <a:off x="1339" y="2309"/>
                <a:ext cx="160" cy="84"/>
              </a:xfrm>
              <a:custGeom>
                <a:avLst/>
                <a:gdLst>
                  <a:gd name="T0" fmla="*/ 0 w 2350"/>
                  <a:gd name="T1" fmla="*/ 0 h 1234"/>
                  <a:gd name="T2" fmla="*/ 0 w 2350"/>
                  <a:gd name="T3" fmla="*/ 0 h 1234"/>
                  <a:gd name="T4" fmla="*/ 0 w 2350"/>
                  <a:gd name="T5" fmla="*/ 0 h 1234"/>
                  <a:gd name="T6" fmla="*/ 0 w 2350"/>
                  <a:gd name="T7" fmla="*/ 0 h 1234"/>
                  <a:gd name="T8" fmla="*/ 0 w 2350"/>
                  <a:gd name="T9" fmla="*/ 0 h 1234"/>
                  <a:gd name="T10" fmla="*/ 0 w 2350"/>
                  <a:gd name="T11" fmla="*/ 0 h 1234"/>
                  <a:gd name="T12" fmla="*/ 0 w 2350"/>
                  <a:gd name="T13" fmla="*/ 0 h 1234"/>
                  <a:gd name="T14" fmla="*/ 0 w 2350"/>
                  <a:gd name="T15" fmla="*/ 0 h 1234"/>
                  <a:gd name="T16" fmla="*/ 0 w 2350"/>
                  <a:gd name="T17" fmla="*/ 0 h 1234"/>
                  <a:gd name="T18" fmla="*/ 0 w 2350"/>
                  <a:gd name="T19" fmla="*/ 0 h 1234"/>
                  <a:gd name="T20" fmla="*/ 0 w 2350"/>
                  <a:gd name="T21" fmla="*/ 0 h 1234"/>
                  <a:gd name="T22" fmla="*/ 0 w 2350"/>
                  <a:gd name="T23" fmla="*/ 0 h 1234"/>
                  <a:gd name="T24" fmla="*/ 0 w 2350"/>
                  <a:gd name="T25" fmla="*/ 0 h 1234"/>
                  <a:gd name="T26" fmla="*/ 0 w 2350"/>
                  <a:gd name="T27" fmla="*/ 0 h 1234"/>
                  <a:gd name="T28" fmla="*/ 0 w 2350"/>
                  <a:gd name="T29" fmla="*/ 0 h 1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50"/>
                  <a:gd name="T46" fmla="*/ 0 h 1234"/>
                  <a:gd name="T47" fmla="*/ 2350 w 2350"/>
                  <a:gd name="T48" fmla="*/ 1234 h 1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50" h="1234">
                    <a:moveTo>
                      <a:pt x="1887" y="351"/>
                    </a:moveTo>
                    <a:lnTo>
                      <a:pt x="555" y="1052"/>
                    </a:lnTo>
                    <a:cubicBezTo>
                      <a:pt x="506" y="1077"/>
                      <a:pt x="449" y="1060"/>
                      <a:pt x="426" y="1012"/>
                    </a:cubicBezTo>
                    <a:cubicBezTo>
                      <a:pt x="400" y="966"/>
                      <a:pt x="417" y="909"/>
                      <a:pt x="466" y="883"/>
                    </a:cubicBezTo>
                    <a:lnTo>
                      <a:pt x="1798" y="183"/>
                    </a:lnTo>
                    <a:cubicBezTo>
                      <a:pt x="1844" y="160"/>
                      <a:pt x="1901" y="177"/>
                      <a:pt x="1927" y="223"/>
                    </a:cubicBezTo>
                    <a:cubicBezTo>
                      <a:pt x="1953" y="271"/>
                      <a:pt x="1933" y="328"/>
                      <a:pt x="1887" y="351"/>
                    </a:cubicBezTo>
                    <a:close/>
                    <a:moveTo>
                      <a:pt x="1493" y="20"/>
                    </a:moveTo>
                    <a:lnTo>
                      <a:pt x="2350" y="0"/>
                    </a:lnTo>
                    <a:lnTo>
                      <a:pt x="1852" y="693"/>
                    </a:lnTo>
                    <a:lnTo>
                      <a:pt x="1493" y="20"/>
                    </a:lnTo>
                    <a:close/>
                    <a:moveTo>
                      <a:pt x="860" y="1214"/>
                    </a:moveTo>
                    <a:lnTo>
                      <a:pt x="0" y="1234"/>
                    </a:lnTo>
                    <a:lnTo>
                      <a:pt x="500" y="545"/>
                    </a:lnTo>
                    <a:lnTo>
                      <a:pt x="860" y="1214"/>
                    </a:lnTo>
                    <a:close/>
                  </a:path>
                </a:pathLst>
              </a:custGeom>
              <a:grpFill/>
              <a:ln w="4763" cap="rnd">
                <a:solidFill>
                  <a:srgbClr val="000000"/>
                </a:solidFill>
                <a:round/>
                <a:headEnd/>
                <a:tailEnd/>
              </a:ln>
            </p:spPr>
            <p:txBody>
              <a:bodyPr/>
              <a:lstStyle/>
              <a:p>
                <a:endParaRPr lang="zh-CN" altLang="en-US">
                  <a:ea typeface="宋体" pitchFamily="2" charset="-122"/>
                </a:endParaRPr>
              </a:p>
            </p:txBody>
          </p:sp>
        </p:grpSp>
        <p:grpSp>
          <p:nvGrpSpPr>
            <p:cNvPr id="45176" name="Group 282"/>
            <p:cNvGrpSpPr>
              <a:grpSpLocks/>
            </p:cNvGrpSpPr>
            <p:nvPr/>
          </p:nvGrpSpPr>
          <p:grpSpPr bwMode="auto">
            <a:xfrm>
              <a:off x="1376" y="1940"/>
              <a:ext cx="555" cy="411"/>
              <a:chOff x="1376" y="1940"/>
              <a:chExt cx="555" cy="411"/>
            </a:xfrm>
            <a:grpFill/>
          </p:grpSpPr>
          <p:sp>
            <p:nvSpPr>
              <p:cNvPr id="45407" name="Oval 280"/>
              <p:cNvSpPr>
                <a:spLocks noChangeArrowheads="1"/>
              </p:cNvSpPr>
              <p:nvPr/>
            </p:nvSpPr>
            <p:spPr bwMode="auto">
              <a:xfrm>
                <a:off x="1376" y="1940"/>
                <a:ext cx="555"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408" name="Oval 281"/>
              <p:cNvSpPr>
                <a:spLocks noChangeArrowheads="1"/>
              </p:cNvSpPr>
              <p:nvPr/>
            </p:nvSpPr>
            <p:spPr bwMode="auto">
              <a:xfrm>
                <a:off x="1376" y="1940"/>
                <a:ext cx="555" cy="411"/>
              </a:xfrm>
              <a:prstGeom prst="ellipse">
                <a:avLst/>
              </a:prstGeom>
              <a:grpFill/>
              <a:ln w="1588" cap="rnd">
                <a:solidFill>
                  <a:srgbClr val="000000"/>
                </a:solidFill>
                <a:round/>
                <a:headEnd/>
                <a:tailEnd/>
              </a:ln>
            </p:spPr>
            <p:txBody>
              <a:bodyPr/>
              <a:lstStyle/>
              <a:p>
                <a:endParaRPr lang="zh-CN" altLang="en-US">
                  <a:ea typeface="宋体" pitchFamily="2" charset="-122"/>
                </a:endParaRPr>
              </a:p>
            </p:txBody>
          </p:sp>
        </p:grpSp>
        <p:sp>
          <p:nvSpPr>
            <p:cNvPr id="45380" name="Oval 283"/>
            <p:cNvSpPr>
              <a:spLocks noChangeArrowheads="1"/>
            </p:cNvSpPr>
            <p:nvPr/>
          </p:nvSpPr>
          <p:spPr bwMode="auto">
            <a:xfrm>
              <a:off x="1376" y="1940"/>
              <a:ext cx="555" cy="411"/>
            </a:xfrm>
            <a:prstGeom prst="ellipse">
              <a:avLst/>
            </a:prstGeom>
            <a:grpFill/>
            <a:ln w="15875" cap="rnd">
              <a:solidFill>
                <a:srgbClr val="000000"/>
              </a:solidFill>
              <a:round/>
              <a:headEnd/>
              <a:tailEnd/>
            </a:ln>
          </p:spPr>
          <p:txBody>
            <a:bodyPr/>
            <a:lstStyle/>
            <a:p>
              <a:endParaRPr lang="zh-CN" altLang="en-US">
                <a:ea typeface="宋体" pitchFamily="2" charset="-122"/>
              </a:endParaRPr>
            </a:p>
          </p:txBody>
        </p:sp>
        <p:grpSp>
          <p:nvGrpSpPr>
            <p:cNvPr id="45178" name="Group 286"/>
            <p:cNvGrpSpPr>
              <a:grpSpLocks/>
            </p:cNvGrpSpPr>
            <p:nvPr/>
          </p:nvGrpSpPr>
          <p:grpSpPr bwMode="auto">
            <a:xfrm>
              <a:off x="1376" y="1940"/>
              <a:ext cx="555" cy="411"/>
              <a:chOff x="1376" y="1940"/>
              <a:chExt cx="555" cy="411"/>
            </a:xfrm>
            <a:grpFill/>
          </p:grpSpPr>
          <p:sp>
            <p:nvSpPr>
              <p:cNvPr id="45405" name="Oval 284"/>
              <p:cNvSpPr>
                <a:spLocks noChangeArrowheads="1"/>
              </p:cNvSpPr>
              <p:nvPr/>
            </p:nvSpPr>
            <p:spPr bwMode="auto">
              <a:xfrm>
                <a:off x="1376" y="1940"/>
                <a:ext cx="555"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406" name="Oval 285"/>
              <p:cNvSpPr>
                <a:spLocks noChangeArrowheads="1"/>
              </p:cNvSpPr>
              <p:nvPr/>
            </p:nvSpPr>
            <p:spPr bwMode="auto">
              <a:xfrm>
                <a:off x="1376" y="1940"/>
                <a:ext cx="555" cy="411"/>
              </a:xfrm>
              <a:prstGeom prst="ellipse">
                <a:avLst/>
              </a:prstGeom>
              <a:grpFill/>
              <a:ln w="1588" cap="rnd">
                <a:solidFill>
                  <a:srgbClr val="000000"/>
                </a:solidFill>
                <a:round/>
                <a:headEnd/>
                <a:tailEnd/>
              </a:ln>
            </p:spPr>
            <p:txBody>
              <a:bodyPr/>
              <a:lstStyle/>
              <a:p>
                <a:endParaRPr lang="zh-CN" altLang="en-US">
                  <a:ea typeface="宋体" pitchFamily="2" charset="-122"/>
                </a:endParaRPr>
              </a:p>
            </p:txBody>
          </p:sp>
        </p:grpSp>
        <p:sp>
          <p:nvSpPr>
            <p:cNvPr id="45382" name="Oval 287"/>
            <p:cNvSpPr>
              <a:spLocks noChangeArrowheads="1"/>
            </p:cNvSpPr>
            <p:nvPr/>
          </p:nvSpPr>
          <p:spPr bwMode="auto">
            <a:xfrm>
              <a:off x="1376" y="1940"/>
              <a:ext cx="555" cy="411"/>
            </a:xfrm>
            <a:prstGeom prst="ellipse">
              <a:avLst/>
            </a:prstGeom>
            <a:grpFill/>
            <a:ln w="15875" cap="rnd">
              <a:solidFill>
                <a:srgbClr val="000000"/>
              </a:solidFill>
              <a:round/>
              <a:headEnd/>
              <a:tailEnd/>
            </a:ln>
          </p:spPr>
          <p:txBody>
            <a:bodyPr/>
            <a:lstStyle/>
            <a:p>
              <a:endParaRPr lang="zh-CN" altLang="en-US">
                <a:ea typeface="宋体" pitchFamily="2" charset="-122"/>
              </a:endParaRPr>
            </a:p>
          </p:txBody>
        </p:sp>
        <p:sp>
          <p:nvSpPr>
            <p:cNvPr id="45383" name="Rectangle 288"/>
            <p:cNvSpPr>
              <a:spLocks noChangeArrowheads="1"/>
            </p:cNvSpPr>
            <p:nvPr/>
          </p:nvSpPr>
          <p:spPr bwMode="auto">
            <a:xfrm>
              <a:off x="1571" y="2020"/>
              <a:ext cx="263" cy="125"/>
            </a:xfrm>
            <a:prstGeom prst="rect">
              <a:avLst/>
            </a:prstGeom>
            <a:grpFill/>
            <a:ln w="9525">
              <a:noFill/>
              <a:miter lim="800000"/>
              <a:headEnd/>
              <a:tailEnd/>
            </a:ln>
          </p:spPr>
          <p:txBody>
            <a:bodyPr wrap="none" lIns="0" tIns="0" rIns="0" bIns="0">
              <a:spAutoFit/>
            </a:bodyPr>
            <a:lstStyle/>
            <a:p>
              <a:r>
                <a:rPr lang="en-US" altLang="zh-CN" sz="1300">
                  <a:solidFill>
                    <a:srgbClr val="415677"/>
                  </a:solidFill>
                  <a:latin typeface="Times New Roman" pitchFamily="18" charset="0"/>
                  <a:ea typeface="宋体" pitchFamily="2" charset="-122"/>
                </a:rPr>
                <a:t>Local </a:t>
              </a:r>
              <a:endParaRPr lang="en-US" altLang="zh-CN">
                <a:ea typeface="宋体" pitchFamily="2" charset="-122"/>
              </a:endParaRPr>
            </a:p>
          </p:txBody>
        </p:sp>
        <p:sp>
          <p:nvSpPr>
            <p:cNvPr id="45384" name="Rectangle 289"/>
            <p:cNvSpPr>
              <a:spLocks noChangeArrowheads="1"/>
            </p:cNvSpPr>
            <p:nvPr/>
          </p:nvSpPr>
          <p:spPr bwMode="auto">
            <a:xfrm>
              <a:off x="1506" y="2147"/>
              <a:ext cx="381" cy="125"/>
            </a:xfrm>
            <a:prstGeom prst="rect">
              <a:avLst/>
            </a:prstGeom>
            <a:grpFill/>
            <a:ln w="9525">
              <a:noFill/>
              <a:miter lim="800000"/>
              <a:headEnd/>
              <a:tailEnd/>
            </a:ln>
          </p:spPr>
          <p:txBody>
            <a:bodyPr wrap="none" lIns="0" tIns="0" rIns="0" bIns="0">
              <a:spAutoFit/>
            </a:bodyPr>
            <a:lstStyle/>
            <a:p>
              <a:r>
                <a:rPr lang="en-US" altLang="zh-CN" sz="1300">
                  <a:solidFill>
                    <a:srgbClr val="415677"/>
                  </a:solidFill>
                  <a:latin typeface="Times New Roman" pitchFamily="18" charset="0"/>
                  <a:ea typeface="宋体" pitchFamily="2" charset="-122"/>
                </a:rPr>
                <a:t>Observer</a:t>
              </a:r>
              <a:endParaRPr lang="en-US" altLang="zh-CN">
                <a:ea typeface="宋体" pitchFamily="2" charset="-122"/>
              </a:endParaRPr>
            </a:p>
          </p:txBody>
        </p:sp>
        <p:grpSp>
          <p:nvGrpSpPr>
            <p:cNvPr id="45186" name="Group 390"/>
            <p:cNvGrpSpPr>
              <a:grpSpLocks/>
            </p:cNvGrpSpPr>
            <p:nvPr/>
          </p:nvGrpSpPr>
          <p:grpSpPr bwMode="auto">
            <a:xfrm>
              <a:off x="1285" y="1934"/>
              <a:ext cx="122" cy="123"/>
              <a:chOff x="1285" y="1934"/>
              <a:chExt cx="122" cy="123"/>
            </a:xfrm>
            <a:grpFill/>
          </p:grpSpPr>
          <p:sp>
            <p:nvSpPr>
              <p:cNvPr id="45403" name="Freeform 388"/>
              <p:cNvSpPr>
                <a:spLocks noEditPoints="1"/>
              </p:cNvSpPr>
              <p:nvPr/>
            </p:nvSpPr>
            <p:spPr bwMode="auto">
              <a:xfrm>
                <a:off x="1285" y="1934"/>
                <a:ext cx="122" cy="123"/>
              </a:xfrm>
              <a:custGeom>
                <a:avLst/>
                <a:gdLst>
                  <a:gd name="T0" fmla="*/ 0 w 1784"/>
                  <a:gd name="T1" fmla="*/ 0 h 1800"/>
                  <a:gd name="T2" fmla="*/ 0 w 1784"/>
                  <a:gd name="T3" fmla="*/ 0 h 1800"/>
                  <a:gd name="T4" fmla="*/ 0 w 1784"/>
                  <a:gd name="T5" fmla="*/ 0 h 1800"/>
                  <a:gd name="T6" fmla="*/ 0 w 1784"/>
                  <a:gd name="T7" fmla="*/ 0 h 1800"/>
                  <a:gd name="T8" fmla="*/ 0 w 1784"/>
                  <a:gd name="T9" fmla="*/ 0 h 1800"/>
                  <a:gd name="T10" fmla="*/ 0 w 1784"/>
                  <a:gd name="T11" fmla="*/ 0 h 1800"/>
                  <a:gd name="T12" fmla="*/ 0 w 1784"/>
                  <a:gd name="T13" fmla="*/ 0 h 1800"/>
                  <a:gd name="T14" fmla="*/ 0 w 1784"/>
                  <a:gd name="T15" fmla="*/ 0 h 1800"/>
                  <a:gd name="T16" fmla="*/ 0 w 1784"/>
                  <a:gd name="T17" fmla="*/ 0 h 1800"/>
                  <a:gd name="T18" fmla="*/ 0 w 1784"/>
                  <a:gd name="T19" fmla="*/ 0 h 1800"/>
                  <a:gd name="T20" fmla="*/ 0 w 1784"/>
                  <a:gd name="T21" fmla="*/ 0 h 1800"/>
                  <a:gd name="T22" fmla="*/ 0 w 1784"/>
                  <a:gd name="T23" fmla="*/ 0 h 1800"/>
                  <a:gd name="T24" fmla="*/ 0 w 1784"/>
                  <a:gd name="T25" fmla="*/ 0 h 1800"/>
                  <a:gd name="T26" fmla="*/ 0 w 1784"/>
                  <a:gd name="T27" fmla="*/ 0 h 1800"/>
                  <a:gd name="T28" fmla="*/ 0 w 1784"/>
                  <a:gd name="T29" fmla="*/ 0 h 1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4"/>
                  <a:gd name="T46" fmla="*/ 0 h 1800"/>
                  <a:gd name="T47" fmla="*/ 1784 w 1784"/>
                  <a:gd name="T48" fmla="*/ 1800 h 18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4" h="1800">
                    <a:moveTo>
                      <a:pt x="471" y="340"/>
                    </a:moveTo>
                    <a:lnTo>
                      <a:pt x="1450" y="1325"/>
                    </a:lnTo>
                    <a:cubicBezTo>
                      <a:pt x="1487" y="1362"/>
                      <a:pt x="1487" y="1423"/>
                      <a:pt x="1450" y="1460"/>
                    </a:cubicBezTo>
                    <a:cubicBezTo>
                      <a:pt x="1413" y="1498"/>
                      <a:pt x="1350" y="1498"/>
                      <a:pt x="1313" y="1460"/>
                    </a:cubicBezTo>
                    <a:lnTo>
                      <a:pt x="337" y="475"/>
                    </a:lnTo>
                    <a:cubicBezTo>
                      <a:pt x="300" y="438"/>
                      <a:pt x="300" y="377"/>
                      <a:pt x="337" y="340"/>
                    </a:cubicBezTo>
                    <a:cubicBezTo>
                      <a:pt x="374" y="303"/>
                      <a:pt x="434" y="303"/>
                      <a:pt x="471" y="340"/>
                    </a:cubicBezTo>
                    <a:close/>
                    <a:moveTo>
                      <a:pt x="272" y="815"/>
                    </a:moveTo>
                    <a:lnTo>
                      <a:pt x="0" y="0"/>
                    </a:lnTo>
                    <a:lnTo>
                      <a:pt x="808" y="271"/>
                    </a:lnTo>
                    <a:lnTo>
                      <a:pt x="272" y="815"/>
                    </a:lnTo>
                    <a:close/>
                    <a:moveTo>
                      <a:pt x="1516" y="985"/>
                    </a:moveTo>
                    <a:lnTo>
                      <a:pt x="1784" y="1800"/>
                    </a:lnTo>
                    <a:lnTo>
                      <a:pt x="979" y="1529"/>
                    </a:lnTo>
                    <a:lnTo>
                      <a:pt x="1516" y="985"/>
                    </a:lnTo>
                    <a:close/>
                  </a:path>
                </a:pathLst>
              </a:custGeom>
              <a:grpFill/>
              <a:ln w="0">
                <a:solidFill>
                  <a:srgbClr val="000000"/>
                </a:solidFill>
                <a:round/>
                <a:headEnd/>
                <a:tailEnd/>
              </a:ln>
            </p:spPr>
            <p:txBody>
              <a:bodyPr/>
              <a:lstStyle/>
              <a:p>
                <a:endParaRPr lang="zh-CN" altLang="en-US">
                  <a:ea typeface="宋体" pitchFamily="2" charset="-122"/>
                </a:endParaRPr>
              </a:p>
            </p:txBody>
          </p:sp>
          <p:sp>
            <p:nvSpPr>
              <p:cNvPr id="45404" name="Freeform 389"/>
              <p:cNvSpPr>
                <a:spLocks noEditPoints="1"/>
              </p:cNvSpPr>
              <p:nvPr/>
            </p:nvSpPr>
            <p:spPr bwMode="auto">
              <a:xfrm>
                <a:off x="1285" y="1934"/>
                <a:ext cx="122" cy="123"/>
              </a:xfrm>
              <a:custGeom>
                <a:avLst/>
                <a:gdLst>
                  <a:gd name="T0" fmla="*/ 0 w 1784"/>
                  <a:gd name="T1" fmla="*/ 0 h 1800"/>
                  <a:gd name="T2" fmla="*/ 0 w 1784"/>
                  <a:gd name="T3" fmla="*/ 0 h 1800"/>
                  <a:gd name="T4" fmla="*/ 0 w 1784"/>
                  <a:gd name="T5" fmla="*/ 0 h 1800"/>
                  <a:gd name="T6" fmla="*/ 0 w 1784"/>
                  <a:gd name="T7" fmla="*/ 0 h 1800"/>
                  <a:gd name="T8" fmla="*/ 0 w 1784"/>
                  <a:gd name="T9" fmla="*/ 0 h 1800"/>
                  <a:gd name="T10" fmla="*/ 0 w 1784"/>
                  <a:gd name="T11" fmla="*/ 0 h 1800"/>
                  <a:gd name="T12" fmla="*/ 0 w 1784"/>
                  <a:gd name="T13" fmla="*/ 0 h 1800"/>
                  <a:gd name="T14" fmla="*/ 0 w 1784"/>
                  <a:gd name="T15" fmla="*/ 0 h 1800"/>
                  <a:gd name="T16" fmla="*/ 0 w 1784"/>
                  <a:gd name="T17" fmla="*/ 0 h 1800"/>
                  <a:gd name="T18" fmla="*/ 0 w 1784"/>
                  <a:gd name="T19" fmla="*/ 0 h 1800"/>
                  <a:gd name="T20" fmla="*/ 0 w 1784"/>
                  <a:gd name="T21" fmla="*/ 0 h 1800"/>
                  <a:gd name="T22" fmla="*/ 0 w 1784"/>
                  <a:gd name="T23" fmla="*/ 0 h 1800"/>
                  <a:gd name="T24" fmla="*/ 0 w 1784"/>
                  <a:gd name="T25" fmla="*/ 0 h 1800"/>
                  <a:gd name="T26" fmla="*/ 0 w 1784"/>
                  <a:gd name="T27" fmla="*/ 0 h 1800"/>
                  <a:gd name="T28" fmla="*/ 0 w 1784"/>
                  <a:gd name="T29" fmla="*/ 0 h 1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4"/>
                  <a:gd name="T46" fmla="*/ 0 h 1800"/>
                  <a:gd name="T47" fmla="*/ 1784 w 1784"/>
                  <a:gd name="T48" fmla="*/ 1800 h 18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4" h="1800">
                    <a:moveTo>
                      <a:pt x="471" y="340"/>
                    </a:moveTo>
                    <a:lnTo>
                      <a:pt x="1450" y="1325"/>
                    </a:lnTo>
                    <a:cubicBezTo>
                      <a:pt x="1487" y="1362"/>
                      <a:pt x="1487" y="1423"/>
                      <a:pt x="1450" y="1460"/>
                    </a:cubicBezTo>
                    <a:cubicBezTo>
                      <a:pt x="1413" y="1498"/>
                      <a:pt x="1350" y="1498"/>
                      <a:pt x="1313" y="1460"/>
                    </a:cubicBezTo>
                    <a:lnTo>
                      <a:pt x="337" y="475"/>
                    </a:lnTo>
                    <a:cubicBezTo>
                      <a:pt x="300" y="438"/>
                      <a:pt x="300" y="377"/>
                      <a:pt x="337" y="340"/>
                    </a:cubicBezTo>
                    <a:cubicBezTo>
                      <a:pt x="374" y="303"/>
                      <a:pt x="434" y="303"/>
                      <a:pt x="471" y="340"/>
                    </a:cubicBezTo>
                    <a:close/>
                    <a:moveTo>
                      <a:pt x="272" y="815"/>
                    </a:moveTo>
                    <a:lnTo>
                      <a:pt x="0" y="0"/>
                    </a:lnTo>
                    <a:lnTo>
                      <a:pt x="808" y="271"/>
                    </a:lnTo>
                    <a:lnTo>
                      <a:pt x="272" y="815"/>
                    </a:lnTo>
                    <a:close/>
                    <a:moveTo>
                      <a:pt x="1516" y="985"/>
                    </a:moveTo>
                    <a:lnTo>
                      <a:pt x="1784" y="1800"/>
                    </a:lnTo>
                    <a:lnTo>
                      <a:pt x="979" y="1529"/>
                    </a:lnTo>
                    <a:lnTo>
                      <a:pt x="1516" y="985"/>
                    </a:lnTo>
                    <a:close/>
                  </a:path>
                </a:pathLst>
              </a:custGeom>
              <a:grpFill/>
              <a:ln w="4763" cap="rnd">
                <a:solidFill>
                  <a:srgbClr val="415677"/>
                </a:solidFill>
                <a:round/>
                <a:headEnd/>
                <a:tailEnd/>
              </a:ln>
            </p:spPr>
            <p:txBody>
              <a:bodyPr/>
              <a:lstStyle/>
              <a:p>
                <a:endParaRPr lang="zh-CN" altLang="en-US">
                  <a:ea typeface="宋体" pitchFamily="2" charset="-122"/>
                </a:endParaRPr>
              </a:p>
            </p:txBody>
          </p:sp>
        </p:grpSp>
        <p:grpSp>
          <p:nvGrpSpPr>
            <p:cNvPr id="45187" name="Group 393"/>
            <p:cNvGrpSpPr>
              <a:grpSpLocks/>
            </p:cNvGrpSpPr>
            <p:nvPr/>
          </p:nvGrpSpPr>
          <p:grpSpPr bwMode="auto">
            <a:xfrm>
              <a:off x="1339" y="2309"/>
              <a:ext cx="160" cy="84"/>
              <a:chOff x="1339" y="2309"/>
              <a:chExt cx="160" cy="84"/>
            </a:xfrm>
            <a:grpFill/>
          </p:grpSpPr>
          <p:sp>
            <p:nvSpPr>
              <p:cNvPr id="45401" name="Freeform 391"/>
              <p:cNvSpPr>
                <a:spLocks noEditPoints="1"/>
              </p:cNvSpPr>
              <p:nvPr/>
            </p:nvSpPr>
            <p:spPr bwMode="auto">
              <a:xfrm>
                <a:off x="1339" y="2309"/>
                <a:ext cx="160" cy="84"/>
              </a:xfrm>
              <a:custGeom>
                <a:avLst/>
                <a:gdLst>
                  <a:gd name="T0" fmla="*/ 0 w 2350"/>
                  <a:gd name="T1" fmla="*/ 0 h 1234"/>
                  <a:gd name="T2" fmla="*/ 0 w 2350"/>
                  <a:gd name="T3" fmla="*/ 0 h 1234"/>
                  <a:gd name="T4" fmla="*/ 0 w 2350"/>
                  <a:gd name="T5" fmla="*/ 0 h 1234"/>
                  <a:gd name="T6" fmla="*/ 0 w 2350"/>
                  <a:gd name="T7" fmla="*/ 0 h 1234"/>
                  <a:gd name="T8" fmla="*/ 0 w 2350"/>
                  <a:gd name="T9" fmla="*/ 0 h 1234"/>
                  <a:gd name="T10" fmla="*/ 0 w 2350"/>
                  <a:gd name="T11" fmla="*/ 0 h 1234"/>
                  <a:gd name="T12" fmla="*/ 0 w 2350"/>
                  <a:gd name="T13" fmla="*/ 0 h 1234"/>
                  <a:gd name="T14" fmla="*/ 0 w 2350"/>
                  <a:gd name="T15" fmla="*/ 0 h 1234"/>
                  <a:gd name="T16" fmla="*/ 0 w 2350"/>
                  <a:gd name="T17" fmla="*/ 0 h 1234"/>
                  <a:gd name="T18" fmla="*/ 0 w 2350"/>
                  <a:gd name="T19" fmla="*/ 0 h 1234"/>
                  <a:gd name="T20" fmla="*/ 0 w 2350"/>
                  <a:gd name="T21" fmla="*/ 0 h 1234"/>
                  <a:gd name="T22" fmla="*/ 0 w 2350"/>
                  <a:gd name="T23" fmla="*/ 0 h 1234"/>
                  <a:gd name="T24" fmla="*/ 0 w 2350"/>
                  <a:gd name="T25" fmla="*/ 0 h 1234"/>
                  <a:gd name="T26" fmla="*/ 0 w 2350"/>
                  <a:gd name="T27" fmla="*/ 0 h 1234"/>
                  <a:gd name="T28" fmla="*/ 0 w 2350"/>
                  <a:gd name="T29" fmla="*/ 0 h 1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50"/>
                  <a:gd name="T46" fmla="*/ 0 h 1234"/>
                  <a:gd name="T47" fmla="*/ 2350 w 2350"/>
                  <a:gd name="T48" fmla="*/ 1234 h 1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50" h="1234">
                    <a:moveTo>
                      <a:pt x="1887" y="351"/>
                    </a:moveTo>
                    <a:lnTo>
                      <a:pt x="555" y="1052"/>
                    </a:lnTo>
                    <a:cubicBezTo>
                      <a:pt x="506" y="1077"/>
                      <a:pt x="449" y="1060"/>
                      <a:pt x="426" y="1012"/>
                    </a:cubicBezTo>
                    <a:cubicBezTo>
                      <a:pt x="400" y="966"/>
                      <a:pt x="417" y="909"/>
                      <a:pt x="466" y="883"/>
                    </a:cubicBezTo>
                    <a:lnTo>
                      <a:pt x="1798" y="183"/>
                    </a:lnTo>
                    <a:cubicBezTo>
                      <a:pt x="1844" y="160"/>
                      <a:pt x="1901" y="177"/>
                      <a:pt x="1927" y="223"/>
                    </a:cubicBezTo>
                    <a:cubicBezTo>
                      <a:pt x="1953" y="271"/>
                      <a:pt x="1933" y="328"/>
                      <a:pt x="1887" y="351"/>
                    </a:cubicBezTo>
                    <a:close/>
                    <a:moveTo>
                      <a:pt x="1493" y="20"/>
                    </a:moveTo>
                    <a:lnTo>
                      <a:pt x="2350" y="0"/>
                    </a:lnTo>
                    <a:lnTo>
                      <a:pt x="1852" y="693"/>
                    </a:lnTo>
                    <a:lnTo>
                      <a:pt x="1493" y="20"/>
                    </a:lnTo>
                    <a:close/>
                    <a:moveTo>
                      <a:pt x="860" y="1214"/>
                    </a:moveTo>
                    <a:lnTo>
                      <a:pt x="0" y="1234"/>
                    </a:lnTo>
                    <a:lnTo>
                      <a:pt x="500" y="545"/>
                    </a:lnTo>
                    <a:lnTo>
                      <a:pt x="860" y="1214"/>
                    </a:lnTo>
                    <a:close/>
                  </a:path>
                </a:pathLst>
              </a:custGeom>
              <a:grpFill/>
              <a:ln w="0">
                <a:solidFill>
                  <a:srgbClr val="000000"/>
                </a:solidFill>
                <a:round/>
                <a:headEnd/>
                <a:tailEnd/>
              </a:ln>
            </p:spPr>
            <p:txBody>
              <a:bodyPr/>
              <a:lstStyle/>
              <a:p>
                <a:endParaRPr lang="zh-CN" altLang="en-US">
                  <a:ea typeface="宋体" pitchFamily="2" charset="-122"/>
                </a:endParaRPr>
              </a:p>
            </p:txBody>
          </p:sp>
          <p:sp>
            <p:nvSpPr>
              <p:cNvPr id="45402" name="Freeform 392"/>
              <p:cNvSpPr>
                <a:spLocks noEditPoints="1"/>
              </p:cNvSpPr>
              <p:nvPr/>
            </p:nvSpPr>
            <p:spPr bwMode="auto">
              <a:xfrm>
                <a:off x="1339" y="2309"/>
                <a:ext cx="160" cy="84"/>
              </a:xfrm>
              <a:custGeom>
                <a:avLst/>
                <a:gdLst>
                  <a:gd name="T0" fmla="*/ 0 w 2350"/>
                  <a:gd name="T1" fmla="*/ 0 h 1234"/>
                  <a:gd name="T2" fmla="*/ 0 w 2350"/>
                  <a:gd name="T3" fmla="*/ 0 h 1234"/>
                  <a:gd name="T4" fmla="*/ 0 w 2350"/>
                  <a:gd name="T5" fmla="*/ 0 h 1234"/>
                  <a:gd name="T6" fmla="*/ 0 w 2350"/>
                  <a:gd name="T7" fmla="*/ 0 h 1234"/>
                  <a:gd name="T8" fmla="*/ 0 w 2350"/>
                  <a:gd name="T9" fmla="*/ 0 h 1234"/>
                  <a:gd name="T10" fmla="*/ 0 w 2350"/>
                  <a:gd name="T11" fmla="*/ 0 h 1234"/>
                  <a:gd name="T12" fmla="*/ 0 w 2350"/>
                  <a:gd name="T13" fmla="*/ 0 h 1234"/>
                  <a:gd name="T14" fmla="*/ 0 w 2350"/>
                  <a:gd name="T15" fmla="*/ 0 h 1234"/>
                  <a:gd name="T16" fmla="*/ 0 w 2350"/>
                  <a:gd name="T17" fmla="*/ 0 h 1234"/>
                  <a:gd name="T18" fmla="*/ 0 w 2350"/>
                  <a:gd name="T19" fmla="*/ 0 h 1234"/>
                  <a:gd name="T20" fmla="*/ 0 w 2350"/>
                  <a:gd name="T21" fmla="*/ 0 h 1234"/>
                  <a:gd name="T22" fmla="*/ 0 w 2350"/>
                  <a:gd name="T23" fmla="*/ 0 h 1234"/>
                  <a:gd name="T24" fmla="*/ 0 w 2350"/>
                  <a:gd name="T25" fmla="*/ 0 h 1234"/>
                  <a:gd name="T26" fmla="*/ 0 w 2350"/>
                  <a:gd name="T27" fmla="*/ 0 h 1234"/>
                  <a:gd name="T28" fmla="*/ 0 w 2350"/>
                  <a:gd name="T29" fmla="*/ 0 h 1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50"/>
                  <a:gd name="T46" fmla="*/ 0 h 1234"/>
                  <a:gd name="T47" fmla="*/ 2350 w 2350"/>
                  <a:gd name="T48" fmla="*/ 1234 h 1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50" h="1234">
                    <a:moveTo>
                      <a:pt x="1887" y="351"/>
                    </a:moveTo>
                    <a:lnTo>
                      <a:pt x="555" y="1052"/>
                    </a:lnTo>
                    <a:cubicBezTo>
                      <a:pt x="506" y="1077"/>
                      <a:pt x="449" y="1060"/>
                      <a:pt x="426" y="1012"/>
                    </a:cubicBezTo>
                    <a:cubicBezTo>
                      <a:pt x="400" y="966"/>
                      <a:pt x="417" y="909"/>
                      <a:pt x="466" y="883"/>
                    </a:cubicBezTo>
                    <a:lnTo>
                      <a:pt x="1798" y="183"/>
                    </a:lnTo>
                    <a:cubicBezTo>
                      <a:pt x="1844" y="160"/>
                      <a:pt x="1901" y="177"/>
                      <a:pt x="1927" y="223"/>
                    </a:cubicBezTo>
                    <a:cubicBezTo>
                      <a:pt x="1953" y="271"/>
                      <a:pt x="1933" y="328"/>
                      <a:pt x="1887" y="351"/>
                    </a:cubicBezTo>
                    <a:close/>
                    <a:moveTo>
                      <a:pt x="1493" y="20"/>
                    </a:moveTo>
                    <a:lnTo>
                      <a:pt x="2350" y="0"/>
                    </a:lnTo>
                    <a:lnTo>
                      <a:pt x="1852" y="693"/>
                    </a:lnTo>
                    <a:lnTo>
                      <a:pt x="1493" y="20"/>
                    </a:lnTo>
                    <a:close/>
                    <a:moveTo>
                      <a:pt x="860" y="1214"/>
                    </a:moveTo>
                    <a:lnTo>
                      <a:pt x="0" y="1234"/>
                    </a:lnTo>
                    <a:lnTo>
                      <a:pt x="500" y="545"/>
                    </a:lnTo>
                    <a:lnTo>
                      <a:pt x="860" y="1214"/>
                    </a:lnTo>
                    <a:close/>
                  </a:path>
                </a:pathLst>
              </a:custGeom>
              <a:grpFill/>
              <a:ln w="4763" cap="rnd">
                <a:solidFill>
                  <a:srgbClr val="415677"/>
                </a:solidFill>
                <a:round/>
                <a:headEnd/>
                <a:tailEnd/>
              </a:ln>
            </p:spPr>
            <p:txBody>
              <a:bodyPr/>
              <a:lstStyle/>
              <a:p>
                <a:endParaRPr lang="zh-CN" altLang="en-US">
                  <a:ea typeface="宋体" pitchFamily="2" charset="-122"/>
                </a:endParaRPr>
              </a:p>
            </p:txBody>
          </p:sp>
        </p:grpSp>
        <p:grpSp>
          <p:nvGrpSpPr>
            <p:cNvPr id="45189" name="Group 396"/>
            <p:cNvGrpSpPr>
              <a:grpSpLocks/>
            </p:cNvGrpSpPr>
            <p:nvPr/>
          </p:nvGrpSpPr>
          <p:grpSpPr bwMode="auto">
            <a:xfrm>
              <a:off x="1376" y="1940"/>
              <a:ext cx="555" cy="411"/>
              <a:chOff x="1376" y="1940"/>
              <a:chExt cx="555" cy="411"/>
            </a:xfrm>
            <a:grpFill/>
          </p:grpSpPr>
          <p:sp>
            <p:nvSpPr>
              <p:cNvPr id="45399" name="Oval 394"/>
              <p:cNvSpPr>
                <a:spLocks noChangeArrowheads="1"/>
              </p:cNvSpPr>
              <p:nvPr/>
            </p:nvSpPr>
            <p:spPr bwMode="auto">
              <a:xfrm>
                <a:off x="1376" y="1940"/>
                <a:ext cx="555"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400" name="Oval 395"/>
              <p:cNvSpPr>
                <a:spLocks noChangeArrowheads="1"/>
              </p:cNvSpPr>
              <p:nvPr/>
            </p:nvSpPr>
            <p:spPr bwMode="auto">
              <a:xfrm>
                <a:off x="1376" y="1940"/>
                <a:ext cx="555" cy="411"/>
              </a:xfrm>
              <a:prstGeom prst="ellipse">
                <a:avLst/>
              </a:prstGeom>
              <a:grpFill/>
              <a:ln w="1588" cap="rnd">
                <a:solidFill>
                  <a:srgbClr val="003366"/>
                </a:solidFill>
                <a:round/>
                <a:headEnd/>
                <a:tailEnd/>
              </a:ln>
            </p:spPr>
            <p:txBody>
              <a:bodyPr/>
              <a:lstStyle/>
              <a:p>
                <a:endParaRPr lang="zh-CN" altLang="en-US">
                  <a:ea typeface="宋体" pitchFamily="2" charset="-122"/>
                </a:endParaRPr>
              </a:p>
            </p:txBody>
          </p:sp>
        </p:grpSp>
        <p:grpSp>
          <p:nvGrpSpPr>
            <p:cNvPr id="45192" name="Group 399"/>
            <p:cNvGrpSpPr>
              <a:grpSpLocks/>
            </p:cNvGrpSpPr>
            <p:nvPr/>
          </p:nvGrpSpPr>
          <p:grpSpPr bwMode="auto">
            <a:xfrm>
              <a:off x="1376" y="1940"/>
              <a:ext cx="555" cy="411"/>
              <a:chOff x="1376" y="1940"/>
              <a:chExt cx="555" cy="411"/>
            </a:xfrm>
            <a:grpFill/>
          </p:grpSpPr>
          <p:sp>
            <p:nvSpPr>
              <p:cNvPr id="45397" name="Oval 397"/>
              <p:cNvSpPr>
                <a:spLocks noChangeArrowheads="1"/>
              </p:cNvSpPr>
              <p:nvPr/>
            </p:nvSpPr>
            <p:spPr bwMode="auto">
              <a:xfrm>
                <a:off x="1376" y="1940"/>
                <a:ext cx="555"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398" name="Oval 398"/>
              <p:cNvSpPr>
                <a:spLocks noChangeArrowheads="1"/>
              </p:cNvSpPr>
              <p:nvPr/>
            </p:nvSpPr>
            <p:spPr bwMode="auto">
              <a:xfrm>
                <a:off x="1376" y="1940"/>
                <a:ext cx="555" cy="411"/>
              </a:xfrm>
              <a:prstGeom prst="ellipse">
                <a:avLst/>
              </a:prstGeom>
              <a:grpFill/>
              <a:ln w="15875" cap="rnd">
                <a:solidFill>
                  <a:srgbClr val="003366"/>
                </a:solidFill>
                <a:round/>
                <a:headEnd/>
                <a:tailEnd/>
              </a:ln>
            </p:spPr>
            <p:txBody>
              <a:bodyPr/>
              <a:lstStyle/>
              <a:p>
                <a:endParaRPr lang="zh-CN" altLang="en-US">
                  <a:ea typeface="宋体" pitchFamily="2" charset="-122"/>
                </a:endParaRPr>
              </a:p>
            </p:txBody>
          </p:sp>
        </p:grpSp>
        <p:grpSp>
          <p:nvGrpSpPr>
            <p:cNvPr id="45193" name="Group 402"/>
            <p:cNvGrpSpPr>
              <a:grpSpLocks/>
            </p:cNvGrpSpPr>
            <p:nvPr/>
          </p:nvGrpSpPr>
          <p:grpSpPr bwMode="auto">
            <a:xfrm>
              <a:off x="1376" y="1940"/>
              <a:ext cx="555" cy="411"/>
              <a:chOff x="1376" y="1940"/>
              <a:chExt cx="555" cy="411"/>
            </a:xfrm>
            <a:grpFill/>
          </p:grpSpPr>
          <p:sp>
            <p:nvSpPr>
              <p:cNvPr id="45395" name="Oval 400"/>
              <p:cNvSpPr>
                <a:spLocks noChangeArrowheads="1"/>
              </p:cNvSpPr>
              <p:nvPr/>
            </p:nvSpPr>
            <p:spPr bwMode="auto">
              <a:xfrm>
                <a:off x="1376" y="1940"/>
                <a:ext cx="555"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396" name="Oval 401"/>
              <p:cNvSpPr>
                <a:spLocks noChangeArrowheads="1"/>
              </p:cNvSpPr>
              <p:nvPr/>
            </p:nvSpPr>
            <p:spPr bwMode="auto">
              <a:xfrm>
                <a:off x="1376" y="1940"/>
                <a:ext cx="555" cy="411"/>
              </a:xfrm>
              <a:prstGeom prst="ellipse">
                <a:avLst/>
              </a:prstGeom>
              <a:grpFill/>
              <a:ln w="1588" cap="rnd">
                <a:solidFill>
                  <a:srgbClr val="003366"/>
                </a:solidFill>
                <a:round/>
                <a:headEnd/>
                <a:tailEnd/>
              </a:ln>
            </p:spPr>
            <p:txBody>
              <a:bodyPr/>
              <a:lstStyle/>
              <a:p>
                <a:endParaRPr lang="zh-CN" altLang="en-US">
                  <a:ea typeface="宋体" pitchFamily="2" charset="-122"/>
                </a:endParaRPr>
              </a:p>
            </p:txBody>
          </p:sp>
        </p:grpSp>
        <p:grpSp>
          <p:nvGrpSpPr>
            <p:cNvPr id="45195" name="Group 405"/>
            <p:cNvGrpSpPr>
              <a:grpSpLocks/>
            </p:cNvGrpSpPr>
            <p:nvPr/>
          </p:nvGrpSpPr>
          <p:grpSpPr bwMode="auto">
            <a:xfrm>
              <a:off x="1376" y="1940"/>
              <a:ext cx="555" cy="411"/>
              <a:chOff x="1376" y="1940"/>
              <a:chExt cx="555" cy="411"/>
            </a:xfrm>
            <a:grpFill/>
          </p:grpSpPr>
          <p:sp>
            <p:nvSpPr>
              <p:cNvPr id="45393" name="Oval 403"/>
              <p:cNvSpPr>
                <a:spLocks noChangeArrowheads="1"/>
              </p:cNvSpPr>
              <p:nvPr/>
            </p:nvSpPr>
            <p:spPr bwMode="auto">
              <a:xfrm>
                <a:off x="1376" y="1940"/>
                <a:ext cx="555"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394" name="Oval 404"/>
              <p:cNvSpPr>
                <a:spLocks noChangeArrowheads="1"/>
              </p:cNvSpPr>
              <p:nvPr/>
            </p:nvSpPr>
            <p:spPr bwMode="auto">
              <a:xfrm>
                <a:off x="1376" y="1940"/>
                <a:ext cx="555" cy="411"/>
              </a:xfrm>
              <a:prstGeom prst="ellipse">
                <a:avLst/>
              </a:prstGeom>
              <a:grpFill/>
              <a:ln w="15875" cap="rnd">
                <a:solidFill>
                  <a:srgbClr val="003366"/>
                </a:solidFill>
                <a:round/>
                <a:headEnd/>
                <a:tailEnd/>
              </a:ln>
            </p:spPr>
            <p:txBody>
              <a:bodyPr/>
              <a:lstStyle/>
              <a:p>
                <a:endParaRPr lang="zh-CN" altLang="en-US">
                  <a:ea typeface="宋体" pitchFamily="2" charset="-122"/>
                </a:endParaRPr>
              </a:p>
            </p:txBody>
          </p:sp>
        </p:grpSp>
        <p:sp>
          <p:nvSpPr>
            <p:cNvPr id="45391" name="Rectangle 406"/>
            <p:cNvSpPr>
              <a:spLocks noChangeArrowheads="1"/>
            </p:cNvSpPr>
            <p:nvPr/>
          </p:nvSpPr>
          <p:spPr bwMode="auto">
            <a:xfrm>
              <a:off x="1521" y="1984"/>
              <a:ext cx="286" cy="144"/>
            </a:xfrm>
            <a:prstGeom prst="rect">
              <a:avLst/>
            </a:prstGeom>
            <a:grpFill/>
            <a:ln w="9525">
              <a:noFill/>
              <a:miter lim="800000"/>
              <a:headEnd/>
              <a:tailEnd/>
            </a:ln>
          </p:spPr>
          <p:txBody>
            <a:bodyPr wrap="none" lIns="0" tIns="0" rIns="0" bIns="0">
              <a:spAutoFit/>
            </a:bodyPr>
            <a:lstStyle/>
            <a:p>
              <a:r>
                <a:rPr lang="en-US" altLang="zh-CN" sz="1500" b="1">
                  <a:solidFill>
                    <a:srgbClr val="3A4264"/>
                  </a:solidFill>
                  <a:latin typeface="Times New Roman" pitchFamily="18" charset="0"/>
                  <a:ea typeface="宋体" pitchFamily="2" charset="-122"/>
                </a:rPr>
                <a:t>Local</a:t>
              </a:r>
              <a:endParaRPr lang="en-US" altLang="zh-CN">
                <a:ea typeface="宋体" pitchFamily="2" charset="-122"/>
              </a:endParaRPr>
            </a:p>
          </p:txBody>
        </p:sp>
        <p:sp>
          <p:nvSpPr>
            <p:cNvPr id="45392" name="Rectangle 407"/>
            <p:cNvSpPr>
              <a:spLocks noChangeArrowheads="1"/>
            </p:cNvSpPr>
            <p:nvPr/>
          </p:nvSpPr>
          <p:spPr bwMode="auto">
            <a:xfrm>
              <a:off x="1414" y="2127"/>
              <a:ext cx="479" cy="144"/>
            </a:xfrm>
            <a:prstGeom prst="rect">
              <a:avLst/>
            </a:prstGeom>
            <a:grpFill/>
            <a:ln w="9525">
              <a:noFill/>
              <a:miter lim="800000"/>
              <a:headEnd/>
              <a:tailEnd/>
            </a:ln>
          </p:spPr>
          <p:txBody>
            <a:bodyPr wrap="none" lIns="0" tIns="0" rIns="0" bIns="0">
              <a:spAutoFit/>
            </a:bodyPr>
            <a:lstStyle/>
            <a:p>
              <a:r>
                <a:rPr lang="en-US" altLang="zh-CN" sz="1500" b="1">
                  <a:solidFill>
                    <a:srgbClr val="3A4264"/>
                  </a:solidFill>
                  <a:latin typeface="Times New Roman" pitchFamily="18" charset="0"/>
                  <a:ea typeface="宋体" pitchFamily="2" charset="-122"/>
                </a:rPr>
                <a:t>Observer</a:t>
              </a:r>
              <a:endParaRPr lang="en-US" altLang="zh-CN">
                <a:ea typeface="宋体" pitchFamily="2" charset="-122"/>
              </a:endParaRPr>
            </a:p>
          </p:txBody>
        </p:sp>
      </p:grpSp>
      <p:grpSp>
        <p:nvGrpSpPr>
          <p:cNvPr id="45197" name="Group 413"/>
          <p:cNvGrpSpPr>
            <a:grpSpLocks/>
          </p:cNvGrpSpPr>
          <p:nvPr/>
        </p:nvGrpSpPr>
        <p:grpSpPr bwMode="auto">
          <a:xfrm>
            <a:off x="4502150" y="4414838"/>
            <a:ext cx="82550" cy="293687"/>
            <a:chOff x="2836" y="2973"/>
            <a:chExt cx="52" cy="185"/>
          </a:xfrm>
        </p:grpSpPr>
        <p:sp>
          <p:nvSpPr>
            <p:cNvPr id="45365" name="Freeform 411"/>
            <p:cNvSpPr>
              <a:spLocks noEditPoints="1"/>
            </p:cNvSpPr>
            <p:nvPr/>
          </p:nvSpPr>
          <p:spPr bwMode="auto">
            <a:xfrm>
              <a:off x="2836" y="2973"/>
              <a:ext cx="52" cy="185"/>
            </a:xfrm>
            <a:custGeom>
              <a:avLst/>
              <a:gdLst>
                <a:gd name="T0" fmla="*/ 0 w 383"/>
                <a:gd name="T1" fmla="*/ 0 h 1358"/>
                <a:gd name="T2" fmla="*/ 0 w 383"/>
                <a:gd name="T3" fmla="*/ 0 h 1358"/>
                <a:gd name="T4" fmla="*/ 0 w 383"/>
                <a:gd name="T5" fmla="*/ 0 h 1358"/>
                <a:gd name="T6" fmla="*/ 0 w 383"/>
                <a:gd name="T7" fmla="*/ 0 h 1358"/>
                <a:gd name="T8" fmla="*/ 0 w 383"/>
                <a:gd name="T9" fmla="*/ 0 h 1358"/>
                <a:gd name="T10" fmla="*/ 0 w 383"/>
                <a:gd name="T11" fmla="*/ 0 h 1358"/>
                <a:gd name="T12" fmla="*/ 0 w 383"/>
                <a:gd name="T13" fmla="*/ 0 h 1358"/>
                <a:gd name="T14" fmla="*/ 0 w 383"/>
                <a:gd name="T15" fmla="*/ 0 h 1358"/>
                <a:gd name="T16" fmla="*/ 0 w 383"/>
                <a:gd name="T17" fmla="*/ 0 h 1358"/>
                <a:gd name="T18" fmla="*/ 0 w 383"/>
                <a:gd name="T19" fmla="*/ 0 h 1358"/>
                <a:gd name="T20" fmla="*/ 0 w 383"/>
                <a:gd name="T21" fmla="*/ 0 h 1358"/>
                <a:gd name="T22" fmla="*/ 0 w 383"/>
                <a:gd name="T23" fmla="*/ 0 h 1358"/>
                <a:gd name="T24" fmla="*/ 0 w 383"/>
                <a:gd name="T25" fmla="*/ 0 h 1358"/>
                <a:gd name="T26" fmla="*/ 0 w 383"/>
                <a:gd name="T27" fmla="*/ 0 h 1358"/>
                <a:gd name="T28" fmla="*/ 0 w 383"/>
                <a:gd name="T29" fmla="*/ 0 h 13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1358"/>
                <a:gd name="T47" fmla="*/ 383 w 383"/>
                <a:gd name="T48" fmla="*/ 1358 h 13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1358">
                  <a:moveTo>
                    <a:pt x="240" y="288"/>
                  </a:moveTo>
                  <a:lnTo>
                    <a:pt x="240" y="1070"/>
                  </a:lnTo>
                  <a:cubicBezTo>
                    <a:pt x="240" y="1097"/>
                    <a:pt x="218" y="1117"/>
                    <a:pt x="191" y="1117"/>
                  </a:cubicBezTo>
                  <a:cubicBezTo>
                    <a:pt x="165" y="1117"/>
                    <a:pt x="144" y="1097"/>
                    <a:pt x="144" y="1070"/>
                  </a:cubicBezTo>
                  <a:lnTo>
                    <a:pt x="144" y="288"/>
                  </a:lnTo>
                  <a:cubicBezTo>
                    <a:pt x="144" y="262"/>
                    <a:pt x="165" y="241"/>
                    <a:pt x="191" y="241"/>
                  </a:cubicBezTo>
                  <a:cubicBezTo>
                    <a:pt x="218" y="241"/>
                    <a:pt x="240" y="262"/>
                    <a:pt x="240" y="288"/>
                  </a:cubicBezTo>
                  <a:close/>
                  <a:moveTo>
                    <a:pt x="0" y="385"/>
                  </a:moveTo>
                  <a:lnTo>
                    <a:pt x="191" y="0"/>
                  </a:lnTo>
                  <a:lnTo>
                    <a:pt x="383" y="385"/>
                  </a:lnTo>
                  <a:lnTo>
                    <a:pt x="0" y="385"/>
                  </a:lnTo>
                  <a:close/>
                  <a:moveTo>
                    <a:pt x="383" y="973"/>
                  </a:moveTo>
                  <a:lnTo>
                    <a:pt x="191" y="1358"/>
                  </a:lnTo>
                  <a:lnTo>
                    <a:pt x="0" y="973"/>
                  </a:lnTo>
                  <a:lnTo>
                    <a:pt x="383" y="973"/>
                  </a:lnTo>
                  <a:close/>
                </a:path>
              </a:pathLst>
            </a:custGeom>
            <a:solidFill>
              <a:srgbClr val="415677"/>
            </a:solidFill>
            <a:ln w="0">
              <a:solidFill>
                <a:srgbClr val="000000"/>
              </a:solidFill>
              <a:round/>
              <a:headEnd/>
              <a:tailEnd/>
            </a:ln>
          </p:spPr>
          <p:txBody>
            <a:bodyPr/>
            <a:lstStyle/>
            <a:p>
              <a:endParaRPr lang="zh-CN" altLang="en-US">
                <a:ea typeface="宋体" pitchFamily="2" charset="-122"/>
              </a:endParaRPr>
            </a:p>
          </p:txBody>
        </p:sp>
        <p:sp>
          <p:nvSpPr>
            <p:cNvPr id="45366" name="Freeform 412"/>
            <p:cNvSpPr>
              <a:spLocks noEditPoints="1"/>
            </p:cNvSpPr>
            <p:nvPr/>
          </p:nvSpPr>
          <p:spPr bwMode="auto">
            <a:xfrm>
              <a:off x="2836" y="2973"/>
              <a:ext cx="52" cy="185"/>
            </a:xfrm>
            <a:custGeom>
              <a:avLst/>
              <a:gdLst>
                <a:gd name="T0" fmla="*/ 0 w 383"/>
                <a:gd name="T1" fmla="*/ 0 h 1358"/>
                <a:gd name="T2" fmla="*/ 0 w 383"/>
                <a:gd name="T3" fmla="*/ 0 h 1358"/>
                <a:gd name="T4" fmla="*/ 0 w 383"/>
                <a:gd name="T5" fmla="*/ 0 h 1358"/>
                <a:gd name="T6" fmla="*/ 0 w 383"/>
                <a:gd name="T7" fmla="*/ 0 h 1358"/>
                <a:gd name="T8" fmla="*/ 0 w 383"/>
                <a:gd name="T9" fmla="*/ 0 h 1358"/>
                <a:gd name="T10" fmla="*/ 0 w 383"/>
                <a:gd name="T11" fmla="*/ 0 h 1358"/>
                <a:gd name="T12" fmla="*/ 0 w 383"/>
                <a:gd name="T13" fmla="*/ 0 h 1358"/>
                <a:gd name="T14" fmla="*/ 0 w 383"/>
                <a:gd name="T15" fmla="*/ 0 h 1358"/>
                <a:gd name="T16" fmla="*/ 0 w 383"/>
                <a:gd name="T17" fmla="*/ 0 h 1358"/>
                <a:gd name="T18" fmla="*/ 0 w 383"/>
                <a:gd name="T19" fmla="*/ 0 h 1358"/>
                <a:gd name="T20" fmla="*/ 0 w 383"/>
                <a:gd name="T21" fmla="*/ 0 h 1358"/>
                <a:gd name="T22" fmla="*/ 0 w 383"/>
                <a:gd name="T23" fmla="*/ 0 h 1358"/>
                <a:gd name="T24" fmla="*/ 0 w 383"/>
                <a:gd name="T25" fmla="*/ 0 h 1358"/>
                <a:gd name="T26" fmla="*/ 0 w 383"/>
                <a:gd name="T27" fmla="*/ 0 h 1358"/>
                <a:gd name="T28" fmla="*/ 0 w 383"/>
                <a:gd name="T29" fmla="*/ 0 h 13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1358"/>
                <a:gd name="T47" fmla="*/ 383 w 383"/>
                <a:gd name="T48" fmla="*/ 1358 h 13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1358">
                  <a:moveTo>
                    <a:pt x="240" y="288"/>
                  </a:moveTo>
                  <a:lnTo>
                    <a:pt x="240" y="1070"/>
                  </a:lnTo>
                  <a:cubicBezTo>
                    <a:pt x="240" y="1097"/>
                    <a:pt x="218" y="1117"/>
                    <a:pt x="191" y="1117"/>
                  </a:cubicBezTo>
                  <a:cubicBezTo>
                    <a:pt x="165" y="1117"/>
                    <a:pt x="144" y="1097"/>
                    <a:pt x="144" y="1070"/>
                  </a:cubicBezTo>
                  <a:lnTo>
                    <a:pt x="144" y="288"/>
                  </a:lnTo>
                  <a:cubicBezTo>
                    <a:pt x="144" y="262"/>
                    <a:pt x="165" y="241"/>
                    <a:pt x="191" y="241"/>
                  </a:cubicBezTo>
                  <a:cubicBezTo>
                    <a:pt x="218" y="241"/>
                    <a:pt x="240" y="262"/>
                    <a:pt x="240" y="288"/>
                  </a:cubicBezTo>
                  <a:close/>
                  <a:moveTo>
                    <a:pt x="0" y="385"/>
                  </a:moveTo>
                  <a:lnTo>
                    <a:pt x="191" y="0"/>
                  </a:lnTo>
                  <a:lnTo>
                    <a:pt x="383" y="385"/>
                  </a:lnTo>
                  <a:lnTo>
                    <a:pt x="0" y="385"/>
                  </a:lnTo>
                  <a:close/>
                  <a:moveTo>
                    <a:pt x="383" y="973"/>
                  </a:moveTo>
                  <a:lnTo>
                    <a:pt x="191" y="1358"/>
                  </a:lnTo>
                  <a:lnTo>
                    <a:pt x="0" y="973"/>
                  </a:lnTo>
                  <a:lnTo>
                    <a:pt x="383" y="973"/>
                  </a:lnTo>
                  <a:close/>
                </a:path>
              </a:pathLst>
            </a:custGeom>
            <a:noFill/>
            <a:ln w="4763" cap="rnd">
              <a:solidFill>
                <a:srgbClr val="415677"/>
              </a:solidFill>
              <a:round/>
              <a:headEnd/>
              <a:tailEnd/>
            </a:ln>
          </p:spPr>
          <p:txBody>
            <a:bodyPr/>
            <a:lstStyle/>
            <a:p>
              <a:endParaRPr lang="zh-CN" altLang="en-US">
                <a:ea typeface="宋体" pitchFamily="2" charset="-122"/>
              </a:endParaRPr>
            </a:p>
          </p:txBody>
        </p:sp>
      </p:grpSp>
      <p:grpSp>
        <p:nvGrpSpPr>
          <p:cNvPr id="45198" name="Group 540"/>
          <p:cNvGrpSpPr>
            <a:grpSpLocks/>
          </p:cNvGrpSpPr>
          <p:nvPr/>
        </p:nvGrpSpPr>
        <p:grpSpPr bwMode="auto">
          <a:xfrm>
            <a:off x="3381375" y="1898650"/>
            <a:ext cx="2349500" cy="2255838"/>
            <a:chOff x="2130" y="1388"/>
            <a:chExt cx="1480" cy="1421"/>
          </a:xfrm>
        </p:grpSpPr>
        <p:grpSp>
          <p:nvGrpSpPr>
            <p:cNvPr id="45199" name="Group 59"/>
            <p:cNvGrpSpPr>
              <a:grpSpLocks/>
            </p:cNvGrpSpPr>
            <p:nvPr/>
          </p:nvGrpSpPr>
          <p:grpSpPr bwMode="auto">
            <a:xfrm>
              <a:off x="2433" y="1786"/>
              <a:ext cx="857" cy="662"/>
              <a:chOff x="2433" y="1786"/>
              <a:chExt cx="857" cy="662"/>
            </a:xfrm>
          </p:grpSpPr>
          <p:grpSp>
            <p:nvGrpSpPr>
              <p:cNvPr id="45200" name="Group 55"/>
              <p:cNvGrpSpPr>
                <a:grpSpLocks/>
              </p:cNvGrpSpPr>
              <p:nvPr/>
            </p:nvGrpSpPr>
            <p:grpSpPr bwMode="auto">
              <a:xfrm>
                <a:off x="2433" y="1786"/>
                <a:ext cx="857" cy="662"/>
                <a:chOff x="2433" y="1786"/>
                <a:chExt cx="857" cy="662"/>
              </a:xfrm>
            </p:grpSpPr>
            <p:sp>
              <p:nvSpPr>
                <p:cNvPr id="45363" name="Oval 53"/>
                <p:cNvSpPr>
                  <a:spLocks noChangeArrowheads="1"/>
                </p:cNvSpPr>
                <p:nvPr/>
              </p:nvSpPr>
              <p:spPr bwMode="auto">
                <a:xfrm>
                  <a:off x="2433" y="1786"/>
                  <a:ext cx="857" cy="662"/>
                </a:xfrm>
                <a:prstGeom prst="ellipse">
                  <a:avLst/>
                </a:prstGeom>
                <a:solidFill>
                  <a:srgbClr val="66FFFF"/>
                </a:solidFill>
                <a:ln w="0">
                  <a:solidFill>
                    <a:srgbClr val="000000"/>
                  </a:solidFill>
                  <a:round/>
                  <a:headEnd/>
                  <a:tailEnd/>
                </a:ln>
              </p:spPr>
              <p:txBody>
                <a:bodyPr/>
                <a:lstStyle/>
                <a:p>
                  <a:endParaRPr lang="zh-CN" altLang="en-US">
                    <a:ea typeface="宋体" pitchFamily="2" charset="-122"/>
                  </a:endParaRPr>
                </a:p>
              </p:txBody>
            </p:sp>
            <p:sp>
              <p:nvSpPr>
                <p:cNvPr id="45364" name="Oval 54"/>
                <p:cNvSpPr>
                  <a:spLocks noChangeArrowheads="1"/>
                </p:cNvSpPr>
                <p:nvPr/>
              </p:nvSpPr>
              <p:spPr bwMode="auto">
                <a:xfrm>
                  <a:off x="2433" y="1786"/>
                  <a:ext cx="857" cy="662"/>
                </a:xfrm>
                <a:prstGeom prst="ellipse">
                  <a:avLst/>
                </a:prstGeom>
                <a:noFill/>
                <a:ln w="1588" cap="rnd">
                  <a:solidFill>
                    <a:srgbClr val="003366"/>
                  </a:solidFill>
                  <a:round/>
                  <a:headEnd/>
                  <a:tailEnd/>
                </a:ln>
              </p:spPr>
              <p:txBody>
                <a:bodyPr/>
                <a:lstStyle/>
                <a:p>
                  <a:endParaRPr lang="zh-CN" altLang="en-US">
                    <a:ea typeface="宋体" pitchFamily="2" charset="-122"/>
                  </a:endParaRPr>
                </a:p>
              </p:txBody>
            </p:sp>
          </p:grpSp>
          <p:grpSp>
            <p:nvGrpSpPr>
              <p:cNvPr id="45203" name="Group 58"/>
              <p:cNvGrpSpPr>
                <a:grpSpLocks/>
              </p:cNvGrpSpPr>
              <p:nvPr/>
            </p:nvGrpSpPr>
            <p:grpSpPr bwMode="auto">
              <a:xfrm>
                <a:off x="2433" y="1786"/>
                <a:ext cx="857" cy="662"/>
                <a:chOff x="2433" y="1786"/>
                <a:chExt cx="857" cy="662"/>
              </a:xfrm>
            </p:grpSpPr>
            <p:sp>
              <p:nvSpPr>
                <p:cNvPr id="45361" name="Oval 56"/>
                <p:cNvSpPr>
                  <a:spLocks noChangeArrowheads="1"/>
                </p:cNvSpPr>
                <p:nvPr/>
              </p:nvSpPr>
              <p:spPr bwMode="auto">
                <a:xfrm>
                  <a:off x="2433" y="1786"/>
                  <a:ext cx="857" cy="662"/>
                </a:xfrm>
                <a:prstGeom prst="ellipse">
                  <a:avLst/>
                </a:prstGeom>
                <a:solidFill>
                  <a:srgbClr val="66FFFF"/>
                </a:solidFill>
                <a:ln w="0">
                  <a:solidFill>
                    <a:srgbClr val="000000"/>
                  </a:solidFill>
                  <a:round/>
                  <a:headEnd/>
                  <a:tailEnd/>
                </a:ln>
              </p:spPr>
              <p:txBody>
                <a:bodyPr/>
                <a:lstStyle/>
                <a:p>
                  <a:endParaRPr lang="zh-CN" altLang="en-US">
                    <a:ea typeface="宋体" pitchFamily="2" charset="-122"/>
                  </a:endParaRPr>
                </a:p>
              </p:txBody>
            </p:sp>
            <p:sp>
              <p:nvSpPr>
                <p:cNvPr id="45362" name="Oval 57"/>
                <p:cNvSpPr>
                  <a:spLocks noChangeArrowheads="1"/>
                </p:cNvSpPr>
                <p:nvPr/>
              </p:nvSpPr>
              <p:spPr bwMode="auto">
                <a:xfrm>
                  <a:off x="2433" y="1786"/>
                  <a:ext cx="857" cy="662"/>
                </a:xfrm>
                <a:prstGeom prst="ellipse">
                  <a:avLst/>
                </a:prstGeom>
                <a:noFill/>
                <a:ln w="15875" cap="rnd">
                  <a:solidFill>
                    <a:srgbClr val="003366"/>
                  </a:solidFill>
                  <a:round/>
                  <a:headEnd/>
                  <a:tailEnd/>
                </a:ln>
              </p:spPr>
              <p:txBody>
                <a:bodyPr/>
                <a:lstStyle/>
                <a:p>
                  <a:endParaRPr lang="zh-CN" altLang="en-US">
                    <a:ea typeface="宋体" pitchFamily="2" charset="-122"/>
                  </a:endParaRPr>
                </a:p>
              </p:txBody>
            </p:sp>
          </p:grpSp>
        </p:grpSp>
        <p:grpSp>
          <p:nvGrpSpPr>
            <p:cNvPr id="45204" name="Group 65"/>
            <p:cNvGrpSpPr>
              <a:grpSpLocks/>
            </p:cNvGrpSpPr>
            <p:nvPr/>
          </p:nvGrpSpPr>
          <p:grpSpPr bwMode="auto">
            <a:xfrm>
              <a:off x="2836" y="2438"/>
              <a:ext cx="52" cy="371"/>
              <a:chOff x="2836" y="2438"/>
              <a:chExt cx="52" cy="371"/>
            </a:xfrm>
          </p:grpSpPr>
          <p:sp>
            <p:nvSpPr>
              <p:cNvPr id="45357" name="Freeform 63"/>
              <p:cNvSpPr>
                <a:spLocks noEditPoints="1"/>
              </p:cNvSpPr>
              <p:nvPr/>
            </p:nvSpPr>
            <p:spPr bwMode="auto">
              <a:xfrm>
                <a:off x="2836" y="2438"/>
                <a:ext cx="52" cy="371"/>
              </a:xfrm>
              <a:custGeom>
                <a:avLst/>
                <a:gdLst>
                  <a:gd name="T0" fmla="*/ 0 w 383"/>
                  <a:gd name="T1" fmla="*/ 0 h 2717"/>
                  <a:gd name="T2" fmla="*/ 0 w 383"/>
                  <a:gd name="T3" fmla="*/ 0 h 2717"/>
                  <a:gd name="T4" fmla="*/ 0 w 383"/>
                  <a:gd name="T5" fmla="*/ 0 h 2717"/>
                  <a:gd name="T6" fmla="*/ 0 w 383"/>
                  <a:gd name="T7" fmla="*/ 0 h 2717"/>
                  <a:gd name="T8" fmla="*/ 0 w 383"/>
                  <a:gd name="T9" fmla="*/ 0 h 2717"/>
                  <a:gd name="T10" fmla="*/ 0 w 383"/>
                  <a:gd name="T11" fmla="*/ 0 h 2717"/>
                  <a:gd name="T12" fmla="*/ 0 w 383"/>
                  <a:gd name="T13" fmla="*/ 0 h 2717"/>
                  <a:gd name="T14" fmla="*/ 0 w 383"/>
                  <a:gd name="T15" fmla="*/ 0 h 2717"/>
                  <a:gd name="T16" fmla="*/ 0 w 383"/>
                  <a:gd name="T17" fmla="*/ 0 h 2717"/>
                  <a:gd name="T18" fmla="*/ 0 w 383"/>
                  <a:gd name="T19" fmla="*/ 0 h 2717"/>
                  <a:gd name="T20" fmla="*/ 0 w 383"/>
                  <a:gd name="T21" fmla="*/ 0 h 2717"/>
                  <a:gd name="T22" fmla="*/ 0 w 383"/>
                  <a:gd name="T23" fmla="*/ 0 h 2717"/>
                  <a:gd name="T24" fmla="*/ 0 w 383"/>
                  <a:gd name="T25" fmla="*/ 0 h 2717"/>
                  <a:gd name="T26" fmla="*/ 0 w 383"/>
                  <a:gd name="T27" fmla="*/ 0 h 2717"/>
                  <a:gd name="T28" fmla="*/ 0 w 383"/>
                  <a:gd name="T29" fmla="*/ 0 h 27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2717"/>
                  <a:gd name="T47" fmla="*/ 383 w 383"/>
                  <a:gd name="T48" fmla="*/ 2717 h 27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2717">
                    <a:moveTo>
                      <a:pt x="240" y="480"/>
                    </a:moveTo>
                    <a:lnTo>
                      <a:pt x="240" y="2239"/>
                    </a:lnTo>
                    <a:cubicBezTo>
                      <a:pt x="240" y="2265"/>
                      <a:pt x="218" y="2286"/>
                      <a:pt x="191" y="2286"/>
                    </a:cubicBezTo>
                    <a:cubicBezTo>
                      <a:pt x="165" y="2286"/>
                      <a:pt x="144" y="2265"/>
                      <a:pt x="144" y="2239"/>
                    </a:cubicBezTo>
                    <a:lnTo>
                      <a:pt x="144" y="480"/>
                    </a:lnTo>
                    <a:cubicBezTo>
                      <a:pt x="144" y="452"/>
                      <a:pt x="165" y="431"/>
                      <a:pt x="191" y="431"/>
                    </a:cubicBezTo>
                    <a:cubicBezTo>
                      <a:pt x="218" y="431"/>
                      <a:pt x="240" y="452"/>
                      <a:pt x="240" y="480"/>
                    </a:cubicBezTo>
                    <a:close/>
                    <a:moveTo>
                      <a:pt x="0" y="574"/>
                    </a:moveTo>
                    <a:lnTo>
                      <a:pt x="191" y="0"/>
                    </a:lnTo>
                    <a:lnTo>
                      <a:pt x="383" y="574"/>
                    </a:lnTo>
                    <a:lnTo>
                      <a:pt x="0" y="574"/>
                    </a:lnTo>
                    <a:close/>
                    <a:moveTo>
                      <a:pt x="383" y="2142"/>
                    </a:moveTo>
                    <a:lnTo>
                      <a:pt x="191" y="2717"/>
                    </a:lnTo>
                    <a:lnTo>
                      <a:pt x="0" y="2142"/>
                    </a:lnTo>
                    <a:lnTo>
                      <a:pt x="383" y="2142"/>
                    </a:lnTo>
                    <a:close/>
                  </a:path>
                </a:pathLst>
              </a:custGeom>
              <a:solidFill>
                <a:srgbClr val="000000"/>
              </a:solidFill>
              <a:ln w="0">
                <a:solidFill>
                  <a:srgbClr val="000000"/>
                </a:solidFill>
                <a:round/>
                <a:headEnd/>
                <a:tailEnd/>
              </a:ln>
            </p:spPr>
            <p:txBody>
              <a:bodyPr/>
              <a:lstStyle/>
              <a:p>
                <a:endParaRPr lang="zh-CN" altLang="en-US">
                  <a:ea typeface="宋体" pitchFamily="2" charset="-122"/>
                </a:endParaRPr>
              </a:p>
            </p:txBody>
          </p:sp>
          <p:sp>
            <p:nvSpPr>
              <p:cNvPr id="45358" name="Freeform 64"/>
              <p:cNvSpPr>
                <a:spLocks noEditPoints="1"/>
              </p:cNvSpPr>
              <p:nvPr/>
            </p:nvSpPr>
            <p:spPr bwMode="auto">
              <a:xfrm>
                <a:off x="2836" y="2438"/>
                <a:ext cx="52" cy="371"/>
              </a:xfrm>
              <a:custGeom>
                <a:avLst/>
                <a:gdLst>
                  <a:gd name="T0" fmla="*/ 0 w 383"/>
                  <a:gd name="T1" fmla="*/ 0 h 2717"/>
                  <a:gd name="T2" fmla="*/ 0 w 383"/>
                  <a:gd name="T3" fmla="*/ 0 h 2717"/>
                  <a:gd name="T4" fmla="*/ 0 w 383"/>
                  <a:gd name="T5" fmla="*/ 0 h 2717"/>
                  <a:gd name="T6" fmla="*/ 0 w 383"/>
                  <a:gd name="T7" fmla="*/ 0 h 2717"/>
                  <a:gd name="T8" fmla="*/ 0 w 383"/>
                  <a:gd name="T9" fmla="*/ 0 h 2717"/>
                  <a:gd name="T10" fmla="*/ 0 w 383"/>
                  <a:gd name="T11" fmla="*/ 0 h 2717"/>
                  <a:gd name="T12" fmla="*/ 0 w 383"/>
                  <a:gd name="T13" fmla="*/ 0 h 2717"/>
                  <a:gd name="T14" fmla="*/ 0 w 383"/>
                  <a:gd name="T15" fmla="*/ 0 h 2717"/>
                  <a:gd name="T16" fmla="*/ 0 w 383"/>
                  <a:gd name="T17" fmla="*/ 0 h 2717"/>
                  <a:gd name="T18" fmla="*/ 0 w 383"/>
                  <a:gd name="T19" fmla="*/ 0 h 2717"/>
                  <a:gd name="T20" fmla="*/ 0 w 383"/>
                  <a:gd name="T21" fmla="*/ 0 h 2717"/>
                  <a:gd name="T22" fmla="*/ 0 w 383"/>
                  <a:gd name="T23" fmla="*/ 0 h 2717"/>
                  <a:gd name="T24" fmla="*/ 0 w 383"/>
                  <a:gd name="T25" fmla="*/ 0 h 2717"/>
                  <a:gd name="T26" fmla="*/ 0 w 383"/>
                  <a:gd name="T27" fmla="*/ 0 h 2717"/>
                  <a:gd name="T28" fmla="*/ 0 w 383"/>
                  <a:gd name="T29" fmla="*/ 0 h 27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2717"/>
                  <a:gd name="T47" fmla="*/ 383 w 383"/>
                  <a:gd name="T48" fmla="*/ 2717 h 27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2717">
                    <a:moveTo>
                      <a:pt x="240" y="480"/>
                    </a:moveTo>
                    <a:lnTo>
                      <a:pt x="240" y="2239"/>
                    </a:lnTo>
                    <a:cubicBezTo>
                      <a:pt x="240" y="2265"/>
                      <a:pt x="218" y="2286"/>
                      <a:pt x="191" y="2286"/>
                    </a:cubicBezTo>
                    <a:cubicBezTo>
                      <a:pt x="165" y="2286"/>
                      <a:pt x="144" y="2265"/>
                      <a:pt x="144" y="2239"/>
                    </a:cubicBezTo>
                    <a:lnTo>
                      <a:pt x="144" y="480"/>
                    </a:lnTo>
                    <a:cubicBezTo>
                      <a:pt x="144" y="452"/>
                      <a:pt x="165" y="431"/>
                      <a:pt x="191" y="431"/>
                    </a:cubicBezTo>
                    <a:cubicBezTo>
                      <a:pt x="218" y="431"/>
                      <a:pt x="240" y="452"/>
                      <a:pt x="240" y="480"/>
                    </a:cubicBezTo>
                    <a:close/>
                    <a:moveTo>
                      <a:pt x="0" y="574"/>
                    </a:moveTo>
                    <a:lnTo>
                      <a:pt x="191" y="0"/>
                    </a:lnTo>
                    <a:lnTo>
                      <a:pt x="383" y="574"/>
                    </a:lnTo>
                    <a:lnTo>
                      <a:pt x="0" y="574"/>
                    </a:lnTo>
                    <a:close/>
                    <a:moveTo>
                      <a:pt x="383" y="2142"/>
                    </a:moveTo>
                    <a:lnTo>
                      <a:pt x="191" y="2717"/>
                    </a:lnTo>
                    <a:lnTo>
                      <a:pt x="0" y="2142"/>
                    </a:lnTo>
                    <a:lnTo>
                      <a:pt x="383" y="2142"/>
                    </a:lnTo>
                    <a:close/>
                  </a:path>
                </a:pathLst>
              </a:custGeom>
              <a:noFill/>
              <a:ln w="4763" cap="rnd">
                <a:solidFill>
                  <a:srgbClr val="000000"/>
                </a:solidFill>
                <a:round/>
                <a:headEnd/>
                <a:tailEnd/>
              </a:ln>
            </p:spPr>
            <p:txBody>
              <a:bodyPr/>
              <a:lstStyle/>
              <a:p>
                <a:endParaRPr lang="zh-CN" altLang="en-US">
                  <a:ea typeface="宋体" pitchFamily="2" charset="-122"/>
                </a:endParaRPr>
              </a:p>
            </p:txBody>
          </p:sp>
        </p:grpSp>
        <p:sp>
          <p:nvSpPr>
            <p:cNvPr id="45326" name="Rectangle 133"/>
            <p:cNvSpPr>
              <a:spLocks noChangeArrowheads="1"/>
            </p:cNvSpPr>
            <p:nvPr/>
          </p:nvSpPr>
          <p:spPr bwMode="auto">
            <a:xfrm>
              <a:off x="2607" y="1853"/>
              <a:ext cx="508" cy="173"/>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Central </a:t>
              </a:r>
              <a:endParaRPr lang="en-US" altLang="zh-CN">
                <a:ea typeface="宋体" pitchFamily="2" charset="-122"/>
              </a:endParaRPr>
            </a:p>
          </p:txBody>
        </p:sp>
        <p:sp>
          <p:nvSpPr>
            <p:cNvPr id="45327" name="Rectangle 134"/>
            <p:cNvSpPr>
              <a:spLocks noChangeArrowheads="1"/>
            </p:cNvSpPr>
            <p:nvPr/>
          </p:nvSpPr>
          <p:spPr bwMode="auto">
            <a:xfrm>
              <a:off x="2639" y="2028"/>
              <a:ext cx="444" cy="173"/>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Graph </a:t>
              </a:r>
              <a:endParaRPr lang="en-US" altLang="zh-CN">
                <a:ea typeface="宋体" pitchFamily="2" charset="-122"/>
              </a:endParaRPr>
            </a:p>
          </p:txBody>
        </p:sp>
        <p:sp>
          <p:nvSpPr>
            <p:cNvPr id="45328" name="Rectangle 135"/>
            <p:cNvSpPr>
              <a:spLocks noChangeArrowheads="1"/>
            </p:cNvSpPr>
            <p:nvPr/>
          </p:nvSpPr>
          <p:spPr bwMode="auto">
            <a:xfrm>
              <a:off x="2602" y="2204"/>
              <a:ext cx="520" cy="173"/>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Checker</a:t>
              </a:r>
              <a:endParaRPr lang="en-US" altLang="zh-CN">
                <a:ea typeface="宋体" pitchFamily="2" charset="-122"/>
              </a:endParaRPr>
            </a:p>
          </p:txBody>
        </p:sp>
        <p:grpSp>
          <p:nvGrpSpPr>
            <p:cNvPr id="45205" name="Group 141"/>
            <p:cNvGrpSpPr>
              <a:grpSpLocks/>
            </p:cNvGrpSpPr>
            <p:nvPr/>
          </p:nvGrpSpPr>
          <p:grpSpPr bwMode="auto">
            <a:xfrm>
              <a:off x="2836" y="2438"/>
              <a:ext cx="52" cy="371"/>
              <a:chOff x="2836" y="2438"/>
              <a:chExt cx="52" cy="371"/>
            </a:xfrm>
          </p:grpSpPr>
          <p:sp>
            <p:nvSpPr>
              <p:cNvPr id="45355" name="Freeform 139"/>
              <p:cNvSpPr>
                <a:spLocks noEditPoints="1"/>
              </p:cNvSpPr>
              <p:nvPr/>
            </p:nvSpPr>
            <p:spPr bwMode="auto">
              <a:xfrm>
                <a:off x="2836" y="2438"/>
                <a:ext cx="52" cy="371"/>
              </a:xfrm>
              <a:custGeom>
                <a:avLst/>
                <a:gdLst>
                  <a:gd name="T0" fmla="*/ 0 w 383"/>
                  <a:gd name="T1" fmla="*/ 0 h 2717"/>
                  <a:gd name="T2" fmla="*/ 0 w 383"/>
                  <a:gd name="T3" fmla="*/ 0 h 2717"/>
                  <a:gd name="T4" fmla="*/ 0 w 383"/>
                  <a:gd name="T5" fmla="*/ 0 h 2717"/>
                  <a:gd name="T6" fmla="*/ 0 w 383"/>
                  <a:gd name="T7" fmla="*/ 0 h 2717"/>
                  <a:gd name="T8" fmla="*/ 0 w 383"/>
                  <a:gd name="T9" fmla="*/ 0 h 2717"/>
                  <a:gd name="T10" fmla="*/ 0 w 383"/>
                  <a:gd name="T11" fmla="*/ 0 h 2717"/>
                  <a:gd name="T12" fmla="*/ 0 w 383"/>
                  <a:gd name="T13" fmla="*/ 0 h 2717"/>
                  <a:gd name="T14" fmla="*/ 0 w 383"/>
                  <a:gd name="T15" fmla="*/ 0 h 2717"/>
                  <a:gd name="T16" fmla="*/ 0 w 383"/>
                  <a:gd name="T17" fmla="*/ 0 h 2717"/>
                  <a:gd name="T18" fmla="*/ 0 w 383"/>
                  <a:gd name="T19" fmla="*/ 0 h 2717"/>
                  <a:gd name="T20" fmla="*/ 0 w 383"/>
                  <a:gd name="T21" fmla="*/ 0 h 2717"/>
                  <a:gd name="T22" fmla="*/ 0 w 383"/>
                  <a:gd name="T23" fmla="*/ 0 h 2717"/>
                  <a:gd name="T24" fmla="*/ 0 w 383"/>
                  <a:gd name="T25" fmla="*/ 0 h 2717"/>
                  <a:gd name="T26" fmla="*/ 0 w 383"/>
                  <a:gd name="T27" fmla="*/ 0 h 2717"/>
                  <a:gd name="T28" fmla="*/ 0 w 383"/>
                  <a:gd name="T29" fmla="*/ 0 h 27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2717"/>
                  <a:gd name="T47" fmla="*/ 383 w 383"/>
                  <a:gd name="T48" fmla="*/ 2717 h 27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2717">
                    <a:moveTo>
                      <a:pt x="240" y="480"/>
                    </a:moveTo>
                    <a:lnTo>
                      <a:pt x="240" y="2239"/>
                    </a:lnTo>
                    <a:cubicBezTo>
                      <a:pt x="240" y="2265"/>
                      <a:pt x="218" y="2286"/>
                      <a:pt x="191" y="2286"/>
                    </a:cubicBezTo>
                    <a:cubicBezTo>
                      <a:pt x="165" y="2286"/>
                      <a:pt x="144" y="2265"/>
                      <a:pt x="144" y="2239"/>
                    </a:cubicBezTo>
                    <a:lnTo>
                      <a:pt x="144" y="480"/>
                    </a:lnTo>
                    <a:cubicBezTo>
                      <a:pt x="144" y="452"/>
                      <a:pt x="165" y="431"/>
                      <a:pt x="191" y="431"/>
                    </a:cubicBezTo>
                    <a:cubicBezTo>
                      <a:pt x="218" y="431"/>
                      <a:pt x="240" y="452"/>
                      <a:pt x="240" y="480"/>
                    </a:cubicBezTo>
                    <a:close/>
                    <a:moveTo>
                      <a:pt x="0" y="574"/>
                    </a:moveTo>
                    <a:lnTo>
                      <a:pt x="191" y="0"/>
                    </a:lnTo>
                    <a:lnTo>
                      <a:pt x="383" y="574"/>
                    </a:lnTo>
                    <a:lnTo>
                      <a:pt x="0" y="574"/>
                    </a:lnTo>
                    <a:close/>
                    <a:moveTo>
                      <a:pt x="383" y="2142"/>
                    </a:moveTo>
                    <a:lnTo>
                      <a:pt x="191" y="2717"/>
                    </a:lnTo>
                    <a:lnTo>
                      <a:pt x="0" y="2142"/>
                    </a:lnTo>
                    <a:lnTo>
                      <a:pt x="383" y="2142"/>
                    </a:lnTo>
                    <a:close/>
                  </a:path>
                </a:pathLst>
              </a:custGeom>
              <a:solidFill>
                <a:srgbClr val="415677"/>
              </a:solidFill>
              <a:ln w="0">
                <a:solidFill>
                  <a:srgbClr val="000000"/>
                </a:solidFill>
                <a:round/>
                <a:headEnd/>
                <a:tailEnd/>
              </a:ln>
            </p:spPr>
            <p:txBody>
              <a:bodyPr/>
              <a:lstStyle/>
              <a:p>
                <a:endParaRPr lang="zh-CN" altLang="en-US">
                  <a:ea typeface="宋体" pitchFamily="2" charset="-122"/>
                </a:endParaRPr>
              </a:p>
            </p:txBody>
          </p:sp>
          <p:sp>
            <p:nvSpPr>
              <p:cNvPr id="45356" name="Freeform 140"/>
              <p:cNvSpPr>
                <a:spLocks noEditPoints="1"/>
              </p:cNvSpPr>
              <p:nvPr/>
            </p:nvSpPr>
            <p:spPr bwMode="auto">
              <a:xfrm>
                <a:off x="2836" y="2438"/>
                <a:ext cx="52" cy="371"/>
              </a:xfrm>
              <a:custGeom>
                <a:avLst/>
                <a:gdLst>
                  <a:gd name="T0" fmla="*/ 0 w 383"/>
                  <a:gd name="T1" fmla="*/ 0 h 2717"/>
                  <a:gd name="T2" fmla="*/ 0 w 383"/>
                  <a:gd name="T3" fmla="*/ 0 h 2717"/>
                  <a:gd name="T4" fmla="*/ 0 w 383"/>
                  <a:gd name="T5" fmla="*/ 0 h 2717"/>
                  <a:gd name="T6" fmla="*/ 0 w 383"/>
                  <a:gd name="T7" fmla="*/ 0 h 2717"/>
                  <a:gd name="T8" fmla="*/ 0 w 383"/>
                  <a:gd name="T9" fmla="*/ 0 h 2717"/>
                  <a:gd name="T10" fmla="*/ 0 w 383"/>
                  <a:gd name="T11" fmla="*/ 0 h 2717"/>
                  <a:gd name="T12" fmla="*/ 0 w 383"/>
                  <a:gd name="T13" fmla="*/ 0 h 2717"/>
                  <a:gd name="T14" fmla="*/ 0 w 383"/>
                  <a:gd name="T15" fmla="*/ 0 h 2717"/>
                  <a:gd name="T16" fmla="*/ 0 w 383"/>
                  <a:gd name="T17" fmla="*/ 0 h 2717"/>
                  <a:gd name="T18" fmla="*/ 0 w 383"/>
                  <a:gd name="T19" fmla="*/ 0 h 2717"/>
                  <a:gd name="T20" fmla="*/ 0 w 383"/>
                  <a:gd name="T21" fmla="*/ 0 h 2717"/>
                  <a:gd name="T22" fmla="*/ 0 w 383"/>
                  <a:gd name="T23" fmla="*/ 0 h 2717"/>
                  <a:gd name="T24" fmla="*/ 0 w 383"/>
                  <a:gd name="T25" fmla="*/ 0 h 2717"/>
                  <a:gd name="T26" fmla="*/ 0 w 383"/>
                  <a:gd name="T27" fmla="*/ 0 h 2717"/>
                  <a:gd name="T28" fmla="*/ 0 w 383"/>
                  <a:gd name="T29" fmla="*/ 0 h 27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2717"/>
                  <a:gd name="T47" fmla="*/ 383 w 383"/>
                  <a:gd name="T48" fmla="*/ 2717 h 27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2717">
                    <a:moveTo>
                      <a:pt x="240" y="480"/>
                    </a:moveTo>
                    <a:lnTo>
                      <a:pt x="240" y="2239"/>
                    </a:lnTo>
                    <a:cubicBezTo>
                      <a:pt x="240" y="2265"/>
                      <a:pt x="218" y="2286"/>
                      <a:pt x="191" y="2286"/>
                    </a:cubicBezTo>
                    <a:cubicBezTo>
                      <a:pt x="165" y="2286"/>
                      <a:pt x="144" y="2265"/>
                      <a:pt x="144" y="2239"/>
                    </a:cubicBezTo>
                    <a:lnTo>
                      <a:pt x="144" y="480"/>
                    </a:lnTo>
                    <a:cubicBezTo>
                      <a:pt x="144" y="452"/>
                      <a:pt x="165" y="431"/>
                      <a:pt x="191" y="431"/>
                    </a:cubicBezTo>
                    <a:cubicBezTo>
                      <a:pt x="218" y="431"/>
                      <a:pt x="240" y="452"/>
                      <a:pt x="240" y="480"/>
                    </a:cubicBezTo>
                    <a:close/>
                    <a:moveTo>
                      <a:pt x="0" y="574"/>
                    </a:moveTo>
                    <a:lnTo>
                      <a:pt x="191" y="0"/>
                    </a:lnTo>
                    <a:lnTo>
                      <a:pt x="383" y="574"/>
                    </a:lnTo>
                    <a:lnTo>
                      <a:pt x="0" y="574"/>
                    </a:lnTo>
                    <a:close/>
                    <a:moveTo>
                      <a:pt x="383" y="2142"/>
                    </a:moveTo>
                    <a:lnTo>
                      <a:pt x="191" y="2717"/>
                    </a:lnTo>
                    <a:lnTo>
                      <a:pt x="0" y="2142"/>
                    </a:lnTo>
                    <a:lnTo>
                      <a:pt x="383" y="2142"/>
                    </a:lnTo>
                    <a:close/>
                  </a:path>
                </a:pathLst>
              </a:custGeom>
              <a:noFill/>
              <a:ln w="4763" cap="rnd">
                <a:solidFill>
                  <a:srgbClr val="415677"/>
                </a:solidFill>
                <a:round/>
                <a:headEnd/>
                <a:tailEnd/>
              </a:ln>
            </p:spPr>
            <p:txBody>
              <a:bodyPr/>
              <a:lstStyle/>
              <a:p>
                <a:endParaRPr lang="zh-CN" altLang="en-US">
                  <a:ea typeface="宋体" pitchFamily="2" charset="-122"/>
                </a:endParaRPr>
              </a:p>
            </p:txBody>
          </p:sp>
        </p:grpSp>
        <p:sp>
          <p:nvSpPr>
            <p:cNvPr id="45330" name="Rectangle 142"/>
            <p:cNvSpPr>
              <a:spLocks noChangeArrowheads="1"/>
            </p:cNvSpPr>
            <p:nvPr/>
          </p:nvSpPr>
          <p:spPr bwMode="auto">
            <a:xfrm>
              <a:off x="2193" y="1388"/>
              <a:ext cx="1389" cy="173"/>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Arial Narrow" pitchFamily="34" charset="0"/>
                  <a:ea typeface="宋体" pitchFamily="2" charset="-122"/>
                </a:rPr>
                <a:t>DFS search based cycle </a:t>
              </a:r>
              <a:endParaRPr lang="en-US" altLang="zh-CN">
                <a:ea typeface="宋体" pitchFamily="2" charset="-122"/>
              </a:endParaRPr>
            </a:p>
          </p:txBody>
        </p:sp>
        <p:sp>
          <p:nvSpPr>
            <p:cNvPr id="45331" name="Rectangle 143"/>
            <p:cNvSpPr>
              <a:spLocks noChangeArrowheads="1"/>
            </p:cNvSpPr>
            <p:nvPr/>
          </p:nvSpPr>
          <p:spPr bwMode="auto">
            <a:xfrm>
              <a:off x="2130" y="1563"/>
              <a:ext cx="1480" cy="173"/>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Arial Narrow" pitchFamily="34" charset="0"/>
                  <a:ea typeface="宋体" pitchFamily="2" charset="-122"/>
                </a:rPr>
                <a:t>checker for sparse graphs</a:t>
              </a:r>
              <a:endParaRPr lang="en-US" altLang="zh-CN">
                <a:ea typeface="宋体" pitchFamily="2" charset="-122"/>
              </a:endParaRPr>
            </a:p>
          </p:txBody>
        </p:sp>
        <p:grpSp>
          <p:nvGrpSpPr>
            <p:cNvPr id="45206" name="Group 292"/>
            <p:cNvGrpSpPr>
              <a:grpSpLocks/>
            </p:cNvGrpSpPr>
            <p:nvPr/>
          </p:nvGrpSpPr>
          <p:grpSpPr bwMode="auto">
            <a:xfrm>
              <a:off x="2433" y="1786"/>
              <a:ext cx="857" cy="662"/>
              <a:chOff x="2433" y="1786"/>
              <a:chExt cx="857" cy="662"/>
            </a:xfrm>
          </p:grpSpPr>
          <p:sp>
            <p:nvSpPr>
              <p:cNvPr id="45353" name="Oval 290"/>
              <p:cNvSpPr>
                <a:spLocks noChangeArrowheads="1"/>
              </p:cNvSpPr>
              <p:nvPr/>
            </p:nvSpPr>
            <p:spPr bwMode="auto">
              <a:xfrm>
                <a:off x="2433" y="1786"/>
                <a:ext cx="857" cy="662"/>
              </a:xfrm>
              <a:prstGeom prst="ellipse">
                <a:avLst/>
              </a:prstGeom>
              <a:solidFill>
                <a:srgbClr val="66FFFF"/>
              </a:solidFill>
              <a:ln w="0">
                <a:solidFill>
                  <a:srgbClr val="000000"/>
                </a:solidFill>
                <a:round/>
                <a:headEnd/>
                <a:tailEnd/>
              </a:ln>
            </p:spPr>
            <p:txBody>
              <a:bodyPr/>
              <a:lstStyle/>
              <a:p>
                <a:endParaRPr lang="zh-CN" altLang="en-US">
                  <a:ea typeface="宋体" pitchFamily="2" charset="-122"/>
                </a:endParaRPr>
              </a:p>
            </p:txBody>
          </p:sp>
          <p:sp>
            <p:nvSpPr>
              <p:cNvPr id="45354" name="Oval 291"/>
              <p:cNvSpPr>
                <a:spLocks noChangeArrowheads="1"/>
              </p:cNvSpPr>
              <p:nvPr/>
            </p:nvSpPr>
            <p:spPr bwMode="auto">
              <a:xfrm>
                <a:off x="2433" y="1786"/>
                <a:ext cx="857" cy="662"/>
              </a:xfrm>
              <a:prstGeom prst="ellipse">
                <a:avLst/>
              </a:prstGeom>
              <a:noFill/>
              <a:ln w="1588" cap="rnd">
                <a:solidFill>
                  <a:srgbClr val="003366"/>
                </a:solidFill>
                <a:round/>
                <a:headEnd/>
                <a:tailEnd/>
              </a:ln>
            </p:spPr>
            <p:txBody>
              <a:bodyPr/>
              <a:lstStyle/>
              <a:p>
                <a:endParaRPr lang="zh-CN" altLang="en-US">
                  <a:ea typeface="宋体" pitchFamily="2" charset="-122"/>
                </a:endParaRPr>
              </a:p>
            </p:txBody>
          </p:sp>
        </p:grpSp>
        <p:grpSp>
          <p:nvGrpSpPr>
            <p:cNvPr id="45208" name="Group 295"/>
            <p:cNvGrpSpPr>
              <a:grpSpLocks/>
            </p:cNvGrpSpPr>
            <p:nvPr/>
          </p:nvGrpSpPr>
          <p:grpSpPr bwMode="auto">
            <a:xfrm>
              <a:off x="2433" y="1786"/>
              <a:ext cx="857" cy="662"/>
              <a:chOff x="2433" y="1786"/>
              <a:chExt cx="857" cy="662"/>
            </a:xfrm>
          </p:grpSpPr>
          <p:sp>
            <p:nvSpPr>
              <p:cNvPr id="45351" name="Oval 293"/>
              <p:cNvSpPr>
                <a:spLocks noChangeArrowheads="1"/>
              </p:cNvSpPr>
              <p:nvPr/>
            </p:nvSpPr>
            <p:spPr bwMode="auto">
              <a:xfrm>
                <a:off x="2433" y="1786"/>
                <a:ext cx="857" cy="662"/>
              </a:xfrm>
              <a:prstGeom prst="ellipse">
                <a:avLst/>
              </a:prstGeom>
              <a:solidFill>
                <a:srgbClr val="66FFFF"/>
              </a:solidFill>
              <a:ln w="0">
                <a:solidFill>
                  <a:srgbClr val="000000"/>
                </a:solidFill>
                <a:round/>
                <a:headEnd/>
                <a:tailEnd/>
              </a:ln>
            </p:spPr>
            <p:txBody>
              <a:bodyPr/>
              <a:lstStyle/>
              <a:p>
                <a:endParaRPr lang="zh-CN" altLang="en-US">
                  <a:ea typeface="宋体" pitchFamily="2" charset="-122"/>
                </a:endParaRPr>
              </a:p>
            </p:txBody>
          </p:sp>
          <p:sp>
            <p:nvSpPr>
              <p:cNvPr id="45352" name="Oval 294"/>
              <p:cNvSpPr>
                <a:spLocks noChangeArrowheads="1"/>
              </p:cNvSpPr>
              <p:nvPr/>
            </p:nvSpPr>
            <p:spPr bwMode="auto">
              <a:xfrm>
                <a:off x="2433" y="1786"/>
                <a:ext cx="857" cy="662"/>
              </a:xfrm>
              <a:prstGeom prst="ellipse">
                <a:avLst/>
              </a:prstGeom>
              <a:noFill/>
              <a:ln w="15875" cap="rnd">
                <a:solidFill>
                  <a:srgbClr val="003366"/>
                </a:solidFill>
                <a:round/>
                <a:headEnd/>
                <a:tailEnd/>
              </a:ln>
            </p:spPr>
            <p:txBody>
              <a:bodyPr/>
              <a:lstStyle/>
              <a:p>
                <a:endParaRPr lang="zh-CN" altLang="en-US">
                  <a:ea typeface="宋体" pitchFamily="2" charset="-122"/>
                </a:endParaRPr>
              </a:p>
            </p:txBody>
          </p:sp>
        </p:grpSp>
        <p:grpSp>
          <p:nvGrpSpPr>
            <p:cNvPr id="45209" name="Group 298"/>
            <p:cNvGrpSpPr>
              <a:grpSpLocks/>
            </p:cNvGrpSpPr>
            <p:nvPr/>
          </p:nvGrpSpPr>
          <p:grpSpPr bwMode="auto">
            <a:xfrm>
              <a:off x="2433" y="1786"/>
              <a:ext cx="857" cy="662"/>
              <a:chOff x="2433" y="1786"/>
              <a:chExt cx="857" cy="662"/>
            </a:xfrm>
          </p:grpSpPr>
          <p:sp>
            <p:nvSpPr>
              <p:cNvPr id="45349" name="Oval 296"/>
              <p:cNvSpPr>
                <a:spLocks noChangeArrowheads="1"/>
              </p:cNvSpPr>
              <p:nvPr/>
            </p:nvSpPr>
            <p:spPr bwMode="auto">
              <a:xfrm>
                <a:off x="2433" y="1786"/>
                <a:ext cx="857" cy="662"/>
              </a:xfrm>
              <a:prstGeom prst="ellipse">
                <a:avLst/>
              </a:prstGeom>
              <a:solidFill>
                <a:srgbClr val="66FFFF"/>
              </a:solidFill>
              <a:ln w="0">
                <a:solidFill>
                  <a:srgbClr val="000000"/>
                </a:solidFill>
                <a:round/>
                <a:headEnd/>
                <a:tailEnd/>
              </a:ln>
            </p:spPr>
            <p:txBody>
              <a:bodyPr/>
              <a:lstStyle/>
              <a:p>
                <a:endParaRPr lang="zh-CN" altLang="en-US">
                  <a:ea typeface="宋体" pitchFamily="2" charset="-122"/>
                </a:endParaRPr>
              </a:p>
            </p:txBody>
          </p:sp>
          <p:sp>
            <p:nvSpPr>
              <p:cNvPr id="45350" name="Oval 297"/>
              <p:cNvSpPr>
                <a:spLocks noChangeArrowheads="1"/>
              </p:cNvSpPr>
              <p:nvPr/>
            </p:nvSpPr>
            <p:spPr bwMode="auto">
              <a:xfrm>
                <a:off x="2433" y="1786"/>
                <a:ext cx="857" cy="662"/>
              </a:xfrm>
              <a:prstGeom prst="ellipse">
                <a:avLst/>
              </a:prstGeom>
              <a:noFill/>
              <a:ln w="1588" cap="rnd">
                <a:solidFill>
                  <a:srgbClr val="003366"/>
                </a:solidFill>
                <a:round/>
                <a:headEnd/>
                <a:tailEnd/>
              </a:ln>
            </p:spPr>
            <p:txBody>
              <a:bodyPr/>
              <a:lstStyle/>
              <a:p>
                <a:endParaRPr lang="zh-CN" altLang="en-US">
                  <a:ea typeface="宋体" pitchFamily="2" charset="-122"/>
                </a:endParaRPr>
              </a:p>
            </p:txBody>
          </p:sp>
        </p:grpSp>
        <p:grpSp>
          <p:nvGrpSpPr>
            <p:cNvPr id="45210" name="Group 301"/>
            <p:cNvGrpSpPr>
              <a:grpSpLocks/>
            </p:cNvGrpSpPr>
            <p:nvPr/>
          </p:nvGrpSpPr>
          <p:grpSpPr bwMode="auto">
            <a:xfrm>
              <a:off x="2433" y="1786"/>
              <a:ext cx="857" cy="662"/>
              <a:chOff x="2433" y="1786"/>
              <a:chExt cx="857" cy="662"/>
            </a:xfrm>
          </p:grpSpPr>
          <p:sp>
            <p:nvSpPr>
              <p:cNvPr id="45347" name="Oval 299"/>
              <p:cNvSpPr>
                <a:spLocks noChangeArrowheads="1"/>
              </p:cNvSpPr>
              <p:nvPr/>
            </p:nvSpPr>
            <p:spPr bwMode="auto">
              <a:xfrm>
                <a:off x="2433" y="1786"/>
                <a:ext cx="857" cy="662"/>
              </a:xfrm>
              <a:prstGeom prst="ellipse">
                <a:avLst/>
              </a:prstGeom>
              <a:solidFill>
                <a:schemeClr val="accent4">
                  <a:lumMod val="20000"/>
                  <a:lumOff val="80000"/>
                </a:schemeClr>
              </a:solidFill>
              <a:ln w="0">
                <a:solidFill>
                  <a:srgbClr val="000000"/>
                </a:solidFill>
                <a:round/>
                <a:headEnd/>
                <a:tailEnd/>
              </a:ln>
            </p:spPr>
            <p:txBody>
              <a:bodyPr/>
              <a:lstStyle/>
              <a:p>
                <a:endParaRPr lang="zh-CN" altLang="en-US">
                  <a:ea typeface="宋体" pitchFamily="2" charset="-122"/>
                </a:endParaRPr>
              </a:p>
            </p:txBody>
          </p:sp>
          <p:sp>
            <p:nvSpPr>
              <p:cNvPr id="45348" name="Oval 300"/>
              <p:cNvSpPr>
                <a:spLocks noChangeArrowheads="1"/>
              </p:cNvSpPr>
              <p:nvPr/>
            </p:nvSpPr>
            <p:spPr bwMode="auto">
              <a:xfrm>
                <a:off x="2433" y="1786"/>
                <a:ext cx="857" cy="662"/>
              </a:xfrm>
              <a:prstGeom prst="ellipse">
                <a:avLst/>
              </a:prstGeom>
              <a:noFill/>
              <a:ln w="15875" cap="rnd">
                <a:solidFill>
                  <a:srgbClr val="003366"/>
                </a:solidFill>
                <a:round/>
                <a:headEnd/>
                <a:tailEnd/>
              </a:ln>
            </p:spPr>
            <p:txBody>
              <a:bodyPr/>
              <a:lstStyle/>
              <a:p>
                <a:endParaRPr lang="zh-CN" altLang="en-US">
                  <a:ea typeface="宋体" pitchFamily="2" charset="-122"/>
                </a:endParaRPr>
              </a:p>
            </p:txBody>
          </p:sp>
        </p:grpSp>
        <p:grpSp>
          <p:nvGrpSpPr>
            <p:cNvPr id="45211" name="Group 307"/>
            <p:cNvGrpSpPr>
              <a:grpSpLocks/>
            </p:cNvGrpSpPr>
            <p:nvPr/>
          </p:nvGrpSpPr>
          <p:grpSpPr bwMode="auto">
            <a:xfrm>
              <a:off x="2836" y="2438"/>
              <a:ext cx="52" cy="371"/>
              <a:chOff x="2836" y="2438"/>
              <a:chExt cx="52" cy="371"/>
            </a:xfrm>
          </p:grpSpPr>
          <p:sp>
            <p:nvSpPr>
              <p:cNvPr id="45345" name="Freeform 305"/>
              <p:cNvSpPr>
                <a:spLocks noEditPoints="1"/>
              </p:cNvSpPr>
              <p:nvPr/>
            </p:nvSpPr>
            <p:spPr bwMode="auto">
              <a:xfrm>
                <a:off x="2836" y="2438"/>
                <a:ext cx="52" cy="371"/>
              </a:xfrm>
              <a:custGeom>
                <a:avLst/>
                <a:gdLst>
                  <a:gd name="T0" fmla="*/ 0 w 383"/>
                  <a:gd name="T1" fmla="*/ 0 h 2717"/>
                  <a:gd name="T2" fmla="*/ 0 w 383"/>
                  <a:gd name="T3" fmla="*/ 0 h 2717"/>
                  <a:gd name="T4" fmla="*/ 0 w 383"/>
                  <a:gd name="T5" fmla="*/ 0 h 2717"/>
                  <a:gd name="T6" fmla="*/ 0 w 383"/>
                  <a:gd name="T7" fmla="*/ 0 h 2717"/>
                  <a:gd name="T8" fmla="*/ 0 w 383"/>
                  <a:gd name="T9" fmla="*/ 0 h 2717"/>
                  <a:gd name="T10" fmla="*/ 0 w 383"/>
                  <a:gd name="T11" fmla="*/ 0 h 2717"/>
                  <a:gd name="T12" fmla="*/ 0 w 383"/>
                  <a:gd name="T13" fmla="*/ 0 h 2717"/>
                  <a:gd name="T14" fmla="*/ 0 w 383"/>
                  <a:gd name="T15" fmla="*/ 0 h 2717"/>
                  <a:gd name="T16" fmla="*/ 0 w 383"/>
                  <a:gd name="T17" fmla="*/ 0 h 2717"/>
                  <a:gd name="T18" fmla="*/ 0 w 383"/>
                  <a:gd name="T19" fmla="*/ 0 h 2717"/>
                  <a:gd name="T20" fmla="*/ 0 w 383"/>
                  <a:gd name="T21" fmla="*/ 0 h 2717"/>
                  <a:gd name="T22" fmla="*/ 0 w 383"/>
                  <a:gd name="T23" fmla="*/ 0 h 2717"/>
                  <a:gd name="T24" fmla="*/ 0 w 383"/>
                  <a:gd name="T25" fmla="*/ 0 h 2717"/>
                  <a:gd name="T26" fmla="*/ 0 w 383"/>
                  <a:gd name="T27" fmla="*/ 0 h 2717"/>
                  <a:gd name="T28" fmla="*/ 0 w 383"/>
                  <a:gd name="T29" fmla="*/ 0 h 27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2717"/>
                  <a:gd name="T47" fmla="*/ 383 w 383"/>
                  <a:gd name="T48" fmla="*/ 2717 h 27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2717">
                    <a:moveTo>
                      <a:pt x="240" y="480"/>
                    </a:moveTo>
                    <a:lnTo>
                      <a:pt x="240" y="2239"/>
                    </a:lnTo>
                    <a:cubicBezTo>
                      <a:pt x="240" y="2265"/>
                      <a:pt x="218" y="2286"/>
                      <a:pt x="191" y="2286"/>
                    </a:cubicBezTo>
                    <a:cubicBezTo>
                      <a:pt x="165" y="2286"/>
                      <a:pt x="144" y="2265"/>
                      <a:pt x="144" y="2239"/>
                    </a:cubicBezTo>
                    <a:lnTo>
                      <a:pt x="144" y="480"/>
                    </a:lnTo>
                    <a:cubicBezTo>
                      <a:pt x="144" y="452"/>
                      <a:pt x="165" y="431"/>
                      <a:pt x="191" y="431"/>
                    </a:cubicBezTo>
                    <a:cubicBezTo>
                      <a:pt x="218" y="431"/>
                      <a:pt x="240" y="452"/>
                      <a:pt x="240" y="480"/>
                    </a:cubicBezTo>
                    <a:close/>
                    <a:moveTo>
                      <a:pt x="0" y="574"/>
                    </a:moveTo>
                    <a:lnTo>
                      <a:pt x="191" y="0"/>
                    </a:lnTo>
                    <a:lnTo>
                      <a:pt x="383" y="574"/>
                    </a:lnTo>
                    <a:lnTo>
                      <a:pt x="0" y="574"/>
                    </a:lnTo>
                    <a:close/>
                    <a:moveTo>
                      <a:pt x="383" y="2142"/>
                    </a:moveTo>
                    <a:lnTo>
                      <a:pt x="191" y="2717"/>
                    </a:lnTo>
                    <a:lnTo>
                      <a:pt x="0" y="2142"/>
                    </a:lnTo>
                    <a:lnTo>
                      <a:pt x="383" y="2142"/>
                    </a:lnTo>
                    <a:close/>
                  </a:path>
                </a:pathLst>
              </a:custGeom>
              <a:solidFill>
                <a:srgbClr val="000000"/>
              </a:solidFill>
              <a:ln w="0">
                <a:solidFill>
                  <a:srgbClr val="000000"/>
                </a:solidFill>
                <a:round/>
                <a:headEnd/>
                <a:tailEnd/>
              </a:ln>
            </p:spPr>
            <p:txBody>
              <a:bodyPr/>
              <a:lstStyle/>
              <a:p>
                <a:endParaRPr lang="zh-CN" altLang="en-US">
                  <a:ea typeface="宋体" pitchFamily="2" charset="-122"/>
                </a:endParaRPr>
              </a:p>
            </p:txBody>
          </p:sp>
          <p:sp>
            <p:nvSpPr>
              <p:cNvPr id="45346" name="Freeform 306"/>
              <p:cNvSpPr>
                <a:spLocks noEditPoints="1"/>
              </p:cNvSpPr>
              <p:nvPr/>
            </p:nvSpPr>
            <p:spPr bwMode="auto">
              <a:xfrm>
                <a:off x="2836" y="2438"/>
                <a:ext cx="52" cy="371"/>
              </a:xfrm>
              <a:custGeom>
                <a:avLst/>
                <a:gdLst>
                  <a:gd name="T0" fmla="*/ 0 w 383"/>
                  <a:gd name="T1" fmla="*/ 0 h 2717"/>
                  <a:gd name="T2" fmla="*/ 0 w 383"/>
                  <a:gd name="T3" fmla="*/ 0 h 2717"/>
                  <a:gd name="T4" fmla="*/ 0 w 383"/>
                  <a:gd name="T5" fmla="*/ 0 h 2717"/>
                  <a:gd name="T6" fmla="*/ 0 w 383"/>
                  <a:gd name="T7" fmla="*/ 0 h 2717"/>
                  <a:gd name="T8" fmla="*/ 0 w 383"/>
                  <a:gd name="T9" fmla="*/ 0 h 2717"/>
                  <a:gd name="T10" fmla="*/ 0 w 383"/>
                  <a:gd name="T11" fmla="*/ 0 h 2717"/>
                  <a:gd name="T12" fmla="*/ 0 w 383"/>
                  <a:gd name="T13" fmla="*/ 0 h 2717"/>
                  <a:gd name="T14" fmla="*/ 0 w 383"/>
                  <a:gd name="T15" fmla="*/ 0 h 2717"/>
                  <a:gd name="T16" fmla="*/ 0 w 383"/>
                  <a:gd name="T17" fmla="*/ 0 h 2717"/>
                  <a:gd name="T18" fmla="*/ 0 w 383"/>
                  <a:gd name="T19" fmla="*/ 0 h 2717"/>
                  <a:gd name="T20" fmla="*/ 0 w 383"/>
                  <a:gd name="T21" fmla="*/ 0 h 2717"/>
                  <a:gd name="T22" fmla="*/ 0 w 383"/>
                  <a:gd name="T23" fmla="*/ 0 h 2717"/>
                  <a:gd name="T24" fmla="*/ 0 w 383"/>
                  <a:gd name="T25" fmla="*/ 0 h 2717"/>
                  <a:gd name="T26" fmla="*/ 0 w 383"/>
                  <a:gd name="T27" fmla="*/ 0 h 2717"/>
                  <a:gd name="T28" fmla="*/ 0 w 383"/>
                  <a:gd name="T29" fmla="*/ 0 h 27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2717"/>
                  <a:gd name="T47" fmla="*/ 383 w 383"/>
                  <a:gd name="T48" fmla="*/ 2717 h 27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2717">
                    <a:moveTo>
                      <a:pt x="240" y="480"/>
                    </a:moveTo>
                    <a:lnTo>
                      <a:pt x="240" y="2239"/>
                    </a:lnTo>
                    <a:cubicBezTo>
                      <a:pt x="240" y="2265"/>
                      <a:pt x="218" y="2286"/>
                      <a:pt x="191" y="2286"/>
                    </a:cubicBezTo>
                    <a:cubicBezTo>
                      <a:pt x="165" y="2286"/>
                      <a:pt x="144" y="2265"/>
                      <a:pt x="144" y="2239"/>
                    </a:cubicBezTo>
                    <a:lnTo>
                      <a:pt x="144" y="480"/>
                    </a:lnTo>
                    <a:cubicBezTo>
                      <a:pt x="144" y="452"/>
                      <a:pt x="165" y="431"/>
                      <a:pt x="191" y="431"/>
                    </a:cubicBezTo>
                    <a:cubicBezTo>
                      <a:pt x="218" y="431"/>
                      <a:pt x="240" y="452"/>
                      <a:pt x="240" y="480"/>
                    </a:cubicBezTo>
                    <a:close/>
                    <a:moveTo>
                      <a:pt x="0" y="574"/>
                    </a:moveTo>
                    <a:lnTo>
                      <a:pt x="191" y="0"/>
                    </a:lnTo>
                    <a:lnTo>
                      <a:pt x="383" y="574"/>
                    </a:lnTo>
                    <a:lnTo>
                      <a:pt x="0" y="574"/>
                    </a:lnTo>
                    <a:close/>
                    <a:moveTo>
                      <a:pt x="383" y="2142"/>
                    </a:moveTo>
                    <a:lnTo>
                      <a:pt x="191" y="2717"/>
                    </a:lnTo>
                    <a:lnTo>
                      <a:pt x="0" y="2142"/>
                    </a:lnTo>
                    <a:lnTo>
                      <a:pt x="383" y="2142"/>
                    </a:lnTo>
                    <a:close/>
                  </a:path>
                </a:pathLst>
              </a:custGeom>
              <a:noFill/>
              <a:ln w="4763" cap="rnd">
                <a:solidFill>
                  <a:srgbClr val="000000"/>
                </a:solidFill>
                <a:round/>
                <a:headEnd/>
                <a:tailEnd/>
              </a:ln>
            </p:spPr>
            <p:txBody>
              <a:bodyPr/>
              <a:lstStyle/>
              <a:p>
                <a:endParaRPr lang="zh-CN" altLang="en-US">
                  <a:ea typeface="宋体" pitchFamily="2" charset="-122"/>
                </a:endParaRPr>
              </a:p>
            </p:txBody>
          </p:sp>
        </p:grpSp>
        <p:sp>
          <p:nvSpPr>
            <p:cNvPr id="45337" name="Rectangle 408"/>
            <p:cNvSpPr>
              <a:spLocks noChangeArrowheads="1"/>
            </p:cNvSpPr>
            <p:nvPr/>
          </p:nvSpPr>
          <p:spPr bwMode="auto">
            <a:xfrm>
              <a:off x="2607" y="1853"/>
              <a:ext cx="508" cy="173"/>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Central </a:t>
              </a:r>
              <a:endParaRPr lang="en-US" altLang="zh-CN">
                <a:ea typeface="宋体" pitchFamily="2" charset="-122"/>
              </a:endParaRPr>
            </a:p>
          </p:txBody>
        </p:sp>
        <p:sp>
          <p:nvSpPr>
            <p:cNvPr id="45338" name="Rectangle 409"/>
            <p:cNvSpPr>
              <a:spLocks noChangeArrowheads="1"/>
            </p:cNvSpPr>
            <p:nvPr/>
          </p:nvSpPr>
          <p:spPr bwMode="auto">
            <a:xfrm>
              <a:off x="2639" y="2028"/>
              <a:ext cx="444" cy="173"/>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Graph </a:t>
              </a:r>
              <a:endParaRPr lang="en-US" altLang="zh-CN">
                <a:ea typeface="宋体" pitchFamily="2" charset="-122"/>
              </a:endParaRPr>
            </a:p>
          </p:txBody>
        </p:sp>
        <p:sp>
          <p:nvSpPr>
            <p:cNvPr id="45339" name="Rectangle 410"/>
            <p:cNvSpPr>
              <a:spLocks noChangeArrowheads="1"/>
            </p:cNvSpPr>
            <p:nvPr/>
          </p:nvSpPr>
          <p:spPr bwMode="auto">
            <a:xfrm>
              <a:off x="2602" y="2204"/>
              <a:ext cx="520" cy="173"/>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Checker</a:t>
              </a:r>
              <a:endParaRPr lang="en-US" altLang="zh-CN">
                <a:ea typeface="宋体" pitchFamily="2" charset="-122"/>
              </a:endParaRPr>
            </a:p>
          </p:txBody>
        </p:sp>
        <p:grpSp>
          <p:nvGrpSpPr>
            <p:cNvPr id="45212" name="Group 416"/>
            <p:cNvGrpSpPr>
              <a:grpSpLocks/>
            </p:cNvGrpSpPr>
            <p:nvPr/>
          </p:nvGrpSpPr>
          <p:grpSpPr bwMode="auto">
            <a:xfrm>
              <a:off x="2836" y="2438"/>
              <a:ext cx="52" cy="371"/>
              <a:chOff x="2836" y="2438"/>
              <a:chExt cx="52" cy="371"/>
            </a:xfrm>
          </p:grpSpPr>
          <p:sp>
            <p:nvSpPr>
              <p:cNvPr id="45343" name="Freeform 414"/>
              <p:cNvSpPr>
                <a:spLocks noEditPoints="1"/>
              </p:cNvSpPr>
              <p:nvPr/>
            </p:nvSpPr>
            <p:spPr bwMode="auto">
              <a:xfrm>
                <a:off x="2836" y="2438"/>
                <a:ext cx="52" cy="371"/>
              </a:xfrm>
              <a:custGeom>
                <a:avLst/>
                <a:gdLst>
                  <a:gd name="T0" fmla="*/ 0 w 383"/>
                  <a:gd name="T1" fmla="*/ 0 h 2717"/>
                  <a:gd name="T2" fmla="*/ 0 w 383"/>
                  <a:gd name="T3" fmla="*/ 0 h 2717"/>
                  <a:gd name="T4" fmla="*/ 0 w 383"/>
                  <a:gd name="T5" fmla="*/ 0 h 2717"/>
                  <a:gd name="T6" fmla="*/ 0 w 383"/>
                  <a:gd name="T7" fmla="*/ 0 h 2717"/>
                  <a:gd name="T8" fmla="*/ 0 w 383"/>
                  <a:gd name="T9" fmla="*/ 0 h 2717"/>
                  <a:gd name="T10" fmla="*/ 0 w 383"/>
                  <a:gd name="T11" fmla="*/ 0 h 2717"/>
                  <a:gd name="T12" fmla="*/ 0 w 383"/>
                  <a:gd name="T13" fmla="*/ 0 h 2717"/>
                  <a:gd name="T14" fmla="*/ 0 w 383"/>
                  <a:gd name="T15" fmla="*/ 0 h 2717"/>
                  <a:gd name="T16" fmla="*/ 0 w 383"/>
                  <a:gd name="T17" fmla="*/ 0 h 2717"/>
                  <a:gd name="T18" fmla="*/ 0 w 383"/>
                  <a:gd name="T19" fmla="*/ 0 h 2717"/>
                  <a:gd name="T20" fmla="*/ 0 w 383"/>
                  <a:gd name="T21" fmla="*/ 0 h 2717"/>
                  <a:gd name="T22" fmla="*/ 0 w 383"/>
                  <a:gd name="T23" fmla="*/ 0 h 2717"/>
                  <a:gd name="T24" fmla="*/ 0 w 383"/>
                  <a:gd name="T25" fmla="*/ 0 h 2717"/>
                  <a:gd name="T26" fmla="*/ 0 w 383"/>
                  <a:gd name="T27" fmla="*/ 0 h 2717"/>
                  <a:gd name="T28" fmla="*/ 0 w 383"/>
                  <a:gd name="T29" fmla="*/ 0 h 27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2717"/>
                  <a:gd name="T47" fmla="*/ 383 w 383"/>
                  <a:gd name="T48" fmla="*/ 2717 h 27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2717">
                    <a:moveTo>
                      <a:pt x="240" y="480"/>
                    </a:moveTo>
                    <a:lnTo>
                      <a:pt x="240" y="2239"/>
                    </a:lnTo>
                    <a:cubicBezTo>
                      <a:pt x="240" y="2265"/>
                      <a:pt x="218" y="2286"/>
                      <a:pt x="191" y="2286"/>
                    </a:cubicBezTo>
                    <a:cubicBezTo>
                      <a:pt x="165" y="2286"/>
                      <a:pt x="144" y="2265"/>
                      <a:pt x="144" y="2239"/>
                    </a:cubicBezTo>
                    <a:lnTo>
                      <a:pt x="144" y="480"/>
                    </a:lnTo>
                    <a:cubicBezTo>
                      <a:pt x="144" y="452"/>
                      <a:pt x="165" y="431"/>
                      <a:pt x="191" y="431"/>
                    </a:cubicBezTo>
                    <a:cubicBezTo>
                      <a:pt x="218" y="431"/>
                      <a:pt x="240" y="452"/>
                      <a:pt x="240" y="480"/>
                    </a:cubicBezTo>
                    <a:close/>
                    <a:moveTo>
                      <a:pt x="0" y="574"/>
                    </a:moveTo>
                    <a:lnTo>
                      <a:pt x="191" y="0"/>
                    </a:lnTo>
                    <a:lnTo>
                      <a:pt x="383" y="574"/>
                    </a:lnTo>
                    <a:lnTo>
                      <a:pt x="0" y="574"/>
                    </a:lnTo>
                    <a:close/>
                    <a:moveTo>
                      <a:pt x="383" y="2142"/>
                    </a:moveTo>
                    <a:lnTo>
                      <a:pt x="191" y="2717"/>
                    </a:lnTo>
                    <a:lnTo>
                      <a:pt x="0" y="2142"/>
                    </a:lnTo>
                    <a:lnTo>
                      <a:pt x="383" y="2142"/>
                    </a:lnTo>
                    <a:close/>
                  </a:path>
                </a:pathLst>
              </a:custGeom>
              <a:solidFill>
                <a:srgbClr val="415677"/>
              </a:solidFill>
              <a:ln w="0">
                <a:solidFill>
                  <a:srgbClr val="000000"/>
                </a:solidFill>
                <a:round/>
                <a:headEnd/>
                <a:tailEnd/>
              </a:ln>
            </p:spPr>
            <p:txBody>
              <a:bodyPr/>
              <a:lstStyle/>
              <a:p>
                <a:endParaRPr lang="zh-CN" altLang="en-US">
                  <a:ea typeface="宋体" pitchFamily="2" charset="-122"/>
                </a:endParaRPr>
              </a:p>
            </p:txBody>
          </p:sp>
          <p:sp>
            <p:nvSpPr>
              <p:cNvPr id="45344" name="Freeform 415"/>
              <p:cNvSpPr>
                <a:spLocks noEditPoints="1"/>
              </p:cNvSpPr>
              <p:nvPr/>
            </p:nvSpPr>
            <p:spPr bwMode="auto">
              <a:xfrm>
                <a:off x="2836" y="2438"/>
                <a:ext cx="52" cy="371"/>
              </a:xfrm>
              <a:custGeom>
                <a:avLst/>
                <a:gdLst>
                  <a:gd name="T0" fmla="*/ 0 w 383"/>
                  <a:gd name="T1" fmla="*/ 0 h 2717"/>
                  <a:gd name="T2" fmla="*/ 0 w 383"/>
                  <a:gd name="T3" fmla="*/ 0 h 2717"/>
                  <a:gd name="T4" fmla="*/ 0 w 383"/>
                  <a:gd name="T5" fmla="*/ 0 h 2717"/>
                  <a:gd name="T6" fmla="*/ 0 w 383"/>
                  <a:gd name="T7" fmla="*/ 0 h 2717"/>
                  <a:gd name="T8" fmla="*/ 0 w 383"/>
                  <a:gd name="T9" fmla="*/ 0 h 2717"/>
                  <a:gd name="T10" fmla="*/ 0 w 383"/>
                  <a:gd name="T11" fmla="*/ 0 h 2717"/>
                  <a:gd name="T12" fmla="*/ 0 w 383"/>
                  <a:gd name="T13" fmla="*/ 0 h 2717"/>
                  <a:gd name="T14" fmla="*/ 0 w 383"/>
                  <a:gd name="T15" fmla="*/ 0 h 2717"/>
                  <a:gd name="T16" fmla="*/ 0 w 383"/>
                  <a:gd name="T17" fmla="*/ 0 h 2717"/>
                  <a:gd name="T18" fmla="*/ 0 w 383"/>
                  <a:gd name="T19" fmla="*/ 0 h 2717"/>
                  <a:gd name="T20" fmla="*/ 0 w 383"/>
                  <a:gd name="T21" fmla="*/ 0 h 2717"/>
                  <a:gd name="T22" fmla="*/ 0 w 383"/>
                  <a:gd name="T23" fmla="*/ 0 h 2717"/>
                  <a:gd name="T24" fmla="*/ 0 w 383"/>
                  <a:gd name="T25" fmla="*/ 0 h 2717"/>
                  <a:gd name="T26" fmla="*/ 0 w 383"/>
                  <a:gd name="T27" fmla="*/ 0 h 2717"/>
                  <a:gd name="T28" fmla="*/ 0 w 383"/>
                  <a:gd name="T29" fmla="*/ 0 h 27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2717"/>
                  <a:gd name="T47" fmla="*/ 383 w 383"/>
                  <a:gd name="T48" fmla="*/ 2717 h 27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2717">
                    <a:moveTo>
                      <a:pt x="240" y="480"/>
                    </a:moveTo>
                    <a:lnTo>
                      <a:pt x="240" y="2239"/>
                    </a:lnTo>
                    <a:cubicBezTo>
                      <a:pt x="240" y="2265"/>
                      <a:pt x="218" y="2286"/>
                      <a:pt x="191" y="2286"/>
                    </a:cubicBezTo>
                    <a:cubicBezTo>
                      <a:pt x="165" y="2286"/>
                      <a:pt x="144" y="2265"/>
                      <a:pt x="144" y="2239"/>
                    </a:cubicBezTo>
                    <a:lnTo>
                      <a:pt x="144" y="480"/>
                    </a:lnTo>
                    <a:cubicBezTo>
                      <a:pt x="144" y="452"/>
                      <a:pt x="165" y="431"/>
                      <a:pt x="191" y="431"/>
                    </a:cubicBezTo>
                    <a:cubicBezTo>
                      <a:pt x="218" y="431"/>
                      <a:pt x="240" y="452"/>
                      <a:pt x="240" y="480"/>
                    </a:cubicBezTo>
                    <a:close/>
                    <a:moveTo>
                      <a:pt x="0" y="574"/>
                    </a:moveTo>
                    <a:lnTo>
                      <a:pt x="191" y="0"/>
                    </a:lnTo>
                    <a:lnTo>
                      <a:pt x="383" y="574"/>
                    </a:lnTo>
                    <a:lnTo>
                      <a:pt x="0" y="574"/>
                    </a:lnTo>
                    <a:close/>
                    <a:moveTo>
                      <a:pt x="383" y="2142"/>
                    </a:moveTo>
                    <a:lnTo>
                      <a:pt x="191" y="2717"/>
                    </a:lnTo>
                    <a:lnTo>
                      <a:pt x="0" y="2142"/>
                    </a:lnTo>
                    <a:lnTo>
                      <a:pt x="383" y="2142"/>
                    </a:lnTo>
                    <a:close/>
                  </a:path>
                </a:pathLst>
              </a:custGeom>
              <a:noFill/>
              <a:ln w="4763" cap="rnd">
                <a:solidFill>
                  <a:srgbClr val="415677"/>
                </a:solidFill>
                <a:round/>
                <a:headEnd/>
                <a:tailEnd/>
              </a:ln>
            </p:spPr>
            <p:txBody>
              <a:bodyPr/>
              <a:lstStyle/>
              <a:p>
                <a:endParaRPr lang="zh-CN" altLang="en-US">
                  <a:ea typeface="宋体" pitchFamily="2" charset="-122"/>
                </a:endParaRPr>
              </a:p>
            </p:txBody>
          </p:sp>
        </p:grpSp>
        <p:sp>
          <p:nvSpPr>
            <p:cNvPr id="45341" name="Rectangle 417"/>
            <p:cNvSpPr>
              <a:spLocks noChangeArrowheads="1"/>
            </p:cNvSpPr>
            <p:nvPr/>
          </p:nvSpPr>
          <p:spPr bwMode="auto">
            <a:xfrm>
              <a:off x="2193" y="1388"/>
              <a:ext cx="1389" cy="173"/>
            </a:xfrm>
            <a:prstGeom prst="rect">
              <a:avLst/>
            </a:prstGeom>
            <a:noFill/>
            <a:ln w="9525">
              <a:noFill/>
              <a:miter lim="800000"/>
              <a:headEnd/>
              <a:tailEnd/>
            </a:ln>
          </p:spPr>
          <p:txBody>
            <a:bodyPr wrap="none" lIns="0" tIns="0" rIns="0" bIns="0">
              <a:spAutoFit/>
            </a:bodyPr>
            <a:lstStyle/>
            <a:p>
              <a:r>
                <a:rPr lang="en-US" altLang="zh-CN" b="1" dirty="0">
                  <a:solidFill>
                    <a:srgbClr val="3A4264"/>
                  </a:solidFill>
                  <a:latin typeface="Arial Narrow" pitchFamily="34" charset="0"/>
                  <a:ea typeface="宋体" pitchFamily="2" charset="-122"/>
                </a:rPr>
                <a:t>DFS search based cycle </a:t>
              </a:r>
              <a:endParaRPr lang="en-US" altLang="zh-CN" dirty="0">
                <a:ea typeface="宋体" pitchFamily="2" charset="-122"/>
              </a:endParaRPr>
            </a:p>
          </p:txBody>
        </p:sp>
        <p:sp>
          <p:nvSpPr>
            <p:cNvPr id="45342" name="Rectangle 418"/>
            <p:cNvSpPr>
              <a:spLocks noChangeArrowheads="1"/>
            </p:cNvSpPr>
            <p:nvPr/>
          </p:nvSpPr>
          <p:spPr bwMode="auto">
            <a:xfrm>
              <a:off x="2130" y="1563"/>
              <a:ext cx="1480" cy="173"/>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Arial Narrow" pitchFamily="34" charset="0"/>
                  <a:ea typeface="宋体" pitchFamily="2" charset="-122"/>
                </a:rPr>
                <a:t>checker for sparse graphs</a:t>
              </a:r>
              <a:endParaRPr lang="en-US" altLang="zh-CN">
                <a:ea typeface="宋体" pitchFamily="2" charset="-122"/>
              </a:endParaRPr>
            </a:p>
          </p:txBody>
        </p:sp>
      </p:grpSp>
      <p:sp>
        <p:nvSpPr>
          <p:cNvPr id="45172" name="Rectangle 419"/>
          <p:cNvSpPr>
            <a:spLocks noChangeArrowheads="1"/>
          </p:cNvSpPr>
          <p:nvPr/>
        </p:nvSpPr>
        <p:spPr bwMode="auto">
          <a:xfrm>
            <a:off x="5980113" y="2036763"/>
            <a:ext cx="2527300" cy="174942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173" name="Rectangle 420"/>
          <p:cNvSpPr>
            <a:spLocks noChangeArrowheads="1"/>
          </p:cNvSpPr>
          <p:nvPr/>
        </p:nvSpPr>
        <p:spPr bwMode="auto">
          <a:xfrm>
            <a:off x="5980113" y="2036763"/>
            <a:ext cx="2527300" cy="1749425"/>
          </a:xfrm>
          <a:prstGeom prst="rect">
            <a:avLst/>
          </a:prstGeom>
          <a:noFill/>
          <a:ln w="15875" cap="rnd">
            <a:solidFill>
              <a:srgbClr val="000000"/>
            </a:solidFill>
            <a:miter lim="800000"/>
            <a:headEnd/>
            <a:tailEnd/>
          </a:ln>
        </p:spPr>
        <p:txBody>
          <a:bodyPr/>
          <a:lstStyle/>
          <a:p>
            <a:endParaRPr lang="zh-CN" altLang="en-US">
              <a:ea typeface="宋体" pitchFamily="2" charset="-122"/>
            </a:endParaRPr>
          </a:p>
        </p:txBody>
      </p:sp>
      <p:sp>
        <p:nvSpPr>
          <p:cNvPr id="45174" name="Rectangle 421"/>
          <p:cNvSpPr>
            <a:spLocks noChangeArrowheads="1"/>
          </p:cNvSpPr>
          <p:nvPr/>
        </p:nvSpPr>
        <p:spPr bwMode="auto">
          <a:xfrm>
            <a:off x="5980113" y="2036763"/>
            <a:ext cx="2527300" cy="174942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175" name="Rectangle 422"/>
          <p:cNvSpPr>
            <a:spLocks noChangeArrowheads="1"/>
          </p:cNvSpPr>
          <p:nvPr/>
        </p:nvSpPr>
        <p:spPr bwMode="auto">
          <a:xfrm>
            <a:off x="5980113" y="2036763"/>
            <a:ext cx="2527300" cy="1749425"/>
          </a:xfrm>
          <a:prstGeom prst="rect">
            <a:avLst/>
          </a:prstGeom>
          <a:noFill/>
          <a:ln w="15875" cap="rnd">
            <a:solidFill>
              <a:srgbClr val="000000"/>
            </a:solidFill>
            <a:miter lim="800000"/>
            <a:headEnd/>
            <a:tailEnd/>
          </a:ln>
        </p:spPr>
        <p:txBody>
          <a:bodyPr/>
          <a:lstStyle/>
          <a:p>
            <a:endParaRPr lang="zh-CN" altLang="en-US">
              <a:ea typeface="宋体" pitchFamily="2" charset="-122"/>
            </a:endParaRPr>
          </a:p>
        </p:txBody>
      </p:sp>
      <p:grpSp>
        <p:nvGrpSpPr>
          <p:cNvPr id="45214" name="Group 425"/>
          <p:cNvGrpSpPr>
            <a:grpSpLocks/>
          </p:cNvGrpSpPr>
          <p:nvPr/>
        </p:nvGrpSpPr>
        <p:grpSpPr bwMode="auto">
          <a:xfrm>
            <a:off x="6153150" y="2089150"/>
            <a:ext cx="1360488" cy="684213"/>
            <a:chOff x="3876" y="1508"/>
            <a:chExt cx="857" cy="431"/>
          </a:xfrm>
        </p:grpSpPr>
        <p:sp>
          <p:nvSpPr>
            <p:cNvPr id="45322" name="Freeform 423"/>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solidFill>
              <a:srgbClr val="FFFFFF"/>
            </a:solidFill>
            <a:ln w="0">
              <a:solidFill>
                <a:srgbClr val="000000"/>
              </a:solidFill>
              <a:round/>
              <a:headEnd/>
              <a:tailEnd/>
            </a:ln>
          </p:spPr>
          <p:txBody>
            <a:bodyPr/>
            <a:lstStyle/>
            <a:p>
              <a:endParaRPr lang="zh-CN" altLang="en-US">
                <a:ea typeface="宋体" pitchFamily="2" charset="-122"/>
              </a:endParaRPr>
            </a:p>
          </p:txBody>
        </p:sp>
        <p:sp>
          <p:nvSpPr>
            <p:cNvPr id="45323" name="Freeform 424"/>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noFill/>
            <a:ln w="1588" cap="rnd">
              <a:solidFill>
                <a:srgbClr val="000000"/>
              </a:solidFill>
              <a:round/>
              <a:headEnd/>
              <a:tailEnd/>
            </a:ln>
          </p:spPr>
          <p:txBody>
            <a:bodyPr/>
            <a:lstStyle/>
            <a:p>
              <a:endParaRPr lang="zh-CN" altLang="en-US">
                <a:ea typeface="宋体" pitchFamily="2" charset="-122"/>
              </a:endParaRPr>
            </a:p>
          </p:txBody>
        </p:sp>
      </p:grpSp>
      <p:sp>
        <p:nvSpPr>
          <p:cNvPr id="45177" name="Freeform 426"/>
          <p:cNvSpPr>
            <a:spLocks/>
          </p:cNvSpPr>
          <p:nvPr/>
        </p:nvSpPr>
        <p:spPr bwMode="auto">
          <a:xfrm>
            <a:off x="6153150" y="2089150"/>
            <a:ext cx="1360488" cy="684213"/>
          </a:xfrm>
          <a:custGeom>
            <a:avLst/>
            <a:gdLst>
              <a:gd name="T0" fmla="*/ 2147483647 w 3137"/>
              <a:gd name="T1" fmla="*/ 0 h 1575"/>
              <a:gd name="T2" fmla="*/ 0 w 3137"/>
              <a:gd name="T3" fmla="*/ 2147483647 h 1575"/>
              <a:gd name="T4" fmla="*/ 0 w 3137"/>
              <a:gd name="T5" fmla="*/ 2147483647 h 1575"/>
              <a:gd name="T6" fmla="*/ 2147483647 w 3137"/>
              <a:gd name="T7" fmla="*/ 2147483647 h 1575"/>
              <a:gd name="T8" fmla="*/ 2147483647 w 3137"/>
              <a:gd name="T9" fmla="*/ 2147483647 h 1575"/>
              <a:gd name="T10" fmla="*/ 2147483647 w 3137"/>
              <a:gd name="T11" fmla="*/ 2147483647 h 1575"/>
              <a:gd name="T12" fmla="*/ 2147483647 w 3137"/>
              <a:gd name="T13" fmla="*/ 2147483647 h 1575"/>
              <a:gd name="T14" fmla="*/ 2147483647 w 3137"/>
              <a:gd name="T15" fmla="*/ 0 h 1575"/>
              <a:gd name="T16" fmla="*/ 2147483647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noFill/>
          <a:ln w="15875" cap="rnd">
            <a:solidFill>
              <a:srgbClr val="000000"/>
            </a:solidFill>
            <a:round/>
            <a:headEnd/>
            <a:tailEnd/>
          </a:ln>
        </p:spPr>
        <p:txBody>
          <a:bodyPr/>
          <a:lstStyle/>
          <a:p>
            <a:endParaRPr lang="zh-CN" altLang="en-US">
              <a:ea typeface="宋体" pitchFamily="2" charset="-122"/>
            </a:endParaRPr>
          </a:p>
        </p:txBody>
      </p:sp>
      <p:grpSp>
        <p:nvGrpSpPr>
          <p:cNvPr id="45215" name="Group 429"/>
          <p:cNvGrpSpPr>
            <a:grpSpLocks/>
          </p:cNvGrpSpPr>
          <p:nvPr/>
        </p:nvGrpSpPr>
        <p:grpSpPr bwMode="auto">
          <a:xfrm>
            <a:off x="6153150" y="2089150"/>
            <a:ext cx="1360488" cy="684213"/>
            <a:chOff x="3876" y="1508"/>
            <a:chExt cx="857" cy="431"/>
          </a:xfrm>
        </p:grpSpPr>
        <p:sp>
          <p:nvSpPr>
            <p:cNvPr id="45320" name="Freeform 427"/>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solidFill>
              <a:srgbClr val="FFFFFF"/>
            </a:solidFill>
            <a:ln w="0">
              <a:solidFill>
                <a:srgbClr val="000000"/>
              </a:solidFill>
              <a:round/>
              <a:headEnd/>
              <a:tailEnd/>
            </a:ln>
          </p:spPr>
          <p:txBody>
            <a:bodyPr/>
            <a:lstStyle/>
            <a:p>
              <a:endParaRPr lang="zh-CN" altLang="en-US">
                <a:ea typeface="宋体" pitchFamily="2" charset="-122"/>
              </a:endParaRPr>
            </a:p>
          </p:txBody>
        </p:sp>
        <p:sp>
          <p:nvSpPr>
            <p:cNvPr id="45321" name="Freeform 428"/>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noFill/>
            <a:ln w="1588" cap="rnd">
              <a:solidFill>
                <a:srgbClr val="000000"/>
              </a:solidFill>
              <a:round/>
              <a:headEnd/>
              <a:tailEnd/>
            </a:ln>
          </p:spPr>
          <p:txBody>
            <a:bodyPr/>
            <a:lstStyle/>
            <a:p>
              <a:endParaRPr lang="zh-CN" altLang="en-US">
                <a:ea typeface="宋体" pitchFamily="2" charset="-122"/>
              </a:endParaRPr>
            </a:p>
          </p:txBody>
        </p:sp>
      </p:grpSp>
      <p:sp>
        <p:nvSpPr>
          <p:cNvPr id="45179" name="Freeform 430"/>
          <p:cNvSpPr>
            <a:spLocks/>
          </p:cNvSpPr>
          <p:nvPr/>
        </p:nvSpPr>
        <p:spPr bwMode="auto">
          <a:xfrm>
            <a:off x="6153150" y="2089150"/>
            <a:ext cx="1360488" cy="684213"/>
          </a:xfrm>
          <a:custGeom>
            <a:avLst/>
            <a:gdLst>
              <a:gd name="T0" fmla="*/ 2147483647 w 3137"/>
              <a:gd name="T1" fmla="*/ 0 h 1575"/>
              <a:gd name="T2" fmla="*/ 0 w 3137"/>
              <a:gd name="T3" fmla="*/ 2147483647 h 1575"/>
              <a:gd name="T4" fmla="*/ 0 w 3137"/>
              <a:gd name="T5" fmla="*/ 2147483647 h 1575"/>
              <a:gd name="T6" fmla="*/ 2147483647 w 3137"/>
              <a:gd name="T7" fmla="*/ 2147483647 h 1575"/>
              <a:gd name="T8" fmla="*/ 2147483647 w 3137"/>
              <a:gd name="T9" fmla="*/ 2147483647 h 1575"/>
              <a:gd name="T10" fmla="*/ 2147483647 w 3137"/>
              <a:gd name="T11" fmla="*/ 2147483647 h 1575"/>
              <a:gd name="T12" fmla="*/ 2147483647 w 3137"/>
              <a:gd name="T13" fmla="*/ 2147483647 h 1575"/>
              <a:gd name="T14" fmla="*/ 2147483647 w 3137"/>
              <a:gd name="T15" fmla="*/ 0 h 1575"/>
              <a:gd name="T16" fmla="*/ 2147483647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noFill/>
          <a:ln w="15875" cap="rnd">
            <a:solidFill>
              <a:srgbClr val="000000"/>
            </a:solidFill>
            <a:round/>
            <a:headEnd/>
            <a:tailEnd/>
          </a:ln>
        </p:spPr>
        <p:txBody>
          <a:bodyPr/>
          <a:lstStyle/>
          <a:p>
            <a:endParaRPr lang="zh-CN" altLang="en-US">
              <a:ea typeface="宋体" pitchFamily="2" charset="-122"/>
            </a:endParaRPr>
          </a:p>
        </p:txBody>
      </p:sp>
      <p:sp>
        <p:nvSpPr>
          <p:cNvPr id="45180" name="Rectangle 431"/>
          <p:cNvSpPr>
            <a:spLocks noChangeArrowheads="1"/>
          </p:cNvSpPr>
          <p:nvPr/>
        </p:nvSpPr>
        <p:spPr bwMode="auto">
          <a:xfrm>
            <a:off x="6240463" y="2287588"/>
            <a:ext cx="1311275" cy="258762"/>
          </a:xfrm>
          <a:prstGeom prst="rect">
            <a:avLst/>
          </a:prstGeom>
          <a:noFill/>
          <a:ln w="9525">
            <a:noFill/>
            <a:miter lim="800000"/>
            <a:headEnd/>
            <a:tailEnd/>
          </a:ln>
        </p:spPr>
        <p:txBody>
          <a:bodyPr wrap="none" lIns="0" tIns="0" rIns="0" bIns="0">
            <a:spAutoFit/>
          </a:bodyPr>
          <a:lstStyle/>
          <a:p>
            <a:r>
              <a:rPr lang="en-US" altLang="zh-CN" sz="1700">
                <a:solidFill>
                  <a:srgbClr val="415677"/>
                </a:solidFill>
                <a:latin typeface="Times New Roman" pitchFamily="18" charset="0"/>
                <a:ea typeface="宋体" pitchFamily="2" charset="-122"/>
              </a:rPr>
              <a:t>Processor Core</a:t>
            </a:r>
            <a:endParaRPr lang="en-US" altLang="zh-CN">
              <a:ea typeface="宋体" pitchFamily="2" charset="-122"/>
            </a:endParaRPr>
          </a:p>
        </p:txBody>
      </p:sp>
      <p:sp>
        <p:nvSpPr>
          <p:cNvPr id="45181" name="Rectangle 432"/>
          <p:cNvSpPr>
            <a:spLocks noChangeArrowheads="1"/>
          </p:cNvSpPr>
          <p:nvPr/>
        </p:nvSpPr>
        <p:spPr bwMode="auto">
          <a:xfrm>
            <a:off x="6342063" y="3095625"/>
            <a:ext cx="971550" cy="39052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182" name="Rectangle 433"/>
          <p:cNvSpPr>
            <a:spLocks noChangeArrowheads="1"/>
          </p:cNvSpPr>
          <p:nvPr/>
        </p:nvSpPr>
        <p:spPr bwMode="auto">
          <a:xfrm>
            <a:off x="6342063" y="3095625"/>
            <a:ext cx="971550" cy="390525"/>
          </a:xfrm>
          <a:prstGeom prst="rect">
            <a:avLst/>
          </a:prstGeom>
          <a:noFill/>
          <a:ln w="15875" cap="rnd">
            <a:solidFill>
              <a:srgbClr val="000000"/>
            </a:solidFill>
            <a:miter lim="800000"/>
            <a:headEnd/>
            <a:tailEnd/>
          </a:ln>
        </p:spPr>
        <p:txBody>
          <a:bodyPr/>
          <a:lstStyle/>
          <a:p>
            <a:endParaRPr lang="zh-CN" altLang="en-US">
              <a:ea typeface="宋体" pitchFamily="2" charset="-122"/>
            </a:endParaRPr>
          </a:p>
        </p:txBody>
      </p:sp>
      <p:sp>
        <p:nvSpPr>
          <p:cNvPr id="45183" name="Rectangle 434"/>
          <p:cNvSpPr>
            <a:spLocks noChangeArrowheads="1"/>
          </p:cNvSpPr>
          <p:nvPr/>
        </p:nvSpPr>
        <p:spPr bwMode="auto">
          <a:xfrm>
            <a:off x="6342063" y="3095625"/>
            <a:ext cx="971550" cy="390525"/>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184" name="Rectangle 435"/>
          <p:cNvSpPr>
            <a:spLocks noChangeArrowheads="1"/>
          </p:cNvSpPr>
          <p:nvPr/>
        </p:nvSpPr>
        <p:spPr bwMode="auto">
          <a:xfrm>
            <a:off x="6342063" y="3095625"/>
            <a:ext cx="971550" cy="390525"/>
          </a:xfrm>
          <a:prstGeom prst="rect">
            <a:avLst/>
          </a:prstGeom>
          <a:noFill/>
          <a:ln w="15875" cap="rnd">
            <a:solidFill>
              <a:srgbClr val="000000"/>
            </a:solidFill>
            <a:miter lim="800000"/>
            <a:headEnd/>
            <a:tailEnd/>
          </a:ln>
        </p:spPr>
        <p:txBody>
          <a:bodyPr/>
          <a:lstStyle/>
          <a:p>
            <a:endParaRPr lang="zh-CN" altLang="en-US">
              <a:ea typeface="宋体" pitchFamily="2" charset="-122"/>
            </a:endParaRPr>
          </a:p>
        </p:txBody>
      </p:sp>
      <p:sp>
        <p:nvSpPr>
          <p:cNvPr id="45185" name="Rectangle 436"/>
          <p:cNvSpPr>
            <a:spLocks noChangeArrowheads="1"/>
          </p:cNvSpPr>
          <p:nvPr/>
        </p:nvSpPr>
        <p:spPr bwMode="auto">
          <a:xfrm>
            <a:off x="6470650" y="3213100"/>
            <a:ext cx="831850" cy="258763"/>
          </a:xfrm>
          <a:prstGeom prst="rect">
            <a:avLst/>
          </a:prstGeom>
          <a:noFill/>
          <a:ln w="9525">
            <a:noFill/>
            <a:miter lim="800000"/>
            <a:headEnd/>
            <a:tailEnd/>
          </a:ln>
        </p:spPr>
        <p:txBody>
          <a:bodyPr wrap="none" lIns="0" tIns="0" rIns="0" bIns="0">
            <a:spAutoFit/>
          </a:bodyPr>
          <a:lstStyle/>
          <a:p>
            <a:r>
              <a:rPr lang="en-US" altLang="zh-CN" sz="1700">
                <a:solidFill>
                  <a:srgbClr val="415677"/>
                </a:solidFill>
                <a:latin typeface="Times New Roman" pitchFamily="18" charset="0"/>
                <a:ea typeface="宋体" pitchFamily="2" charset="-122"/>
              </a:rPr>
              <a:t>L1 Cache</a:t>
            </a:r>
            <a:endParaRPr lang="en-US" altLang="zh-CN">
              <a:ea typeface="宋体" pitchFamily="2" charset="-122"/>
            </a:endParaRPr>
          </a:p>
        </p:txBody>
      </p:sp>
      <p:grpSp>
        <p:nvGrpSpPr>
          <p:cNvPr id="45216" name="Group 439"/>
          <p:cNvGrpSpPr>
            <a:grpSpLocks/>
          </p:cNvGrpSpPr>
          <p:nvPr/>
        </p:nvGrpSpPr>
        <p:grpSpPr bwMode="auto">
          <a:xfrm>
            <a:off x="6786563" y="2786063"/>
            <a:ext cx="84137" cy="295275"/>
            <a:chOff x="4275" y="1947"/>
            <a:chExt cx="53" cy="186"/>
          </a:xfrm>
        </p:grpSpPr>
        <p:sp>
          <p:nvSpPr>
            <p:cNvPr id="45318" name="Freeform 437"/>
            <p:cNvSpPr>
              <a:spLocks noEditPoints="1"/>
            </p:cNvSpPr>
            <p:nvPr/>
          </p:nvSpPr>
          <p:spPr bwMode="auto">
            <a:xfrm>
              <a:off x="4275" y="1947"/>
              <a:ext cx="53" cy="186"/>
            </a:xfrm>
            <a:custGeom>
              <a:avLst/>
              <a:gdLst>
                <a:gd name="T0" fmla="*/ 0 w 192"/>
                <a:gd name="T1" fmla="*/ 0 h 680"/>
                <a:gd name="T2" fmla="*/ 0 w 192"/>
                <a:gd name="T3" fmla="*/ 0 h 680"/>
                <a:gd name="T4" fmla="*/ 0 w 192"/>
                <a:gd name="T5" fmla="*/ 0 h 680"/>
                <a:gd name="T6" fmla="*/ 0 w 192"/>
                <a:gd name="T7" fmla="*/ 0 h 680"/>
                <a:gd name="T8" fmla="*/ 0 w 192"/>
                <a:gd name="T9" fmla="*/ 0 h 680"/>
                <a:gd name="T10" fmla="*/ 0 w 192"/>
                <a:gd name="T11" fmla="*/ 0 h 680"/>
                <a:gd name="T12" fmla="*/ 0 w 192"/>
                <a:gd name="T13" fmla="*/ 0 h 680"/>
                <a:gd name="T14" fmla="*/ 0 w 192"/>
                <a:gd name="T15" fmla="*/ 0 h 680"/>
                <a:gd name="T16" fmla="*/ 0 w 192"/>
                <a:gd name="T17" fmla="*/ 0 h 680"/>
                <a:gd name="T18" fmla="*/ 0 w 192"/>
                <a:gd name="T19" fmla="*/ 0 h 680"/>
                <a:gd name="T20" fmla="*/ 0 w 192"/>
                <a:gd name="T21" fmla="*/ 0 h 680"/>
                <a:gd name="T22" fmla="*/ 0 w 192"/>
                <a:gd name="T23" fmla="*/ 0 h 680"/>
                <a:gd name="T24" fmla="*/ 0 w 192"/>
                <a:gd name="T25" fmla="*/ 0 h 680"/>
                <a:gd name="T26" fmla="*/ 0 w 192"/>
                <a:gd name="T27" fmla="*/ 0 h 680"/>
                <a:gd name="T28" fmla="*/ 0 w 192"/>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80"/>
                <a:gd name="T47" fmla="*/ 192 w 192"/>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80">
                  <a:moveTo>
                    <a:pt x="120" y="145"/>
                  </a:moveTo>
                  <a:lnTo>
                    <a:pt x="120" y="535"/>
                  </a:lnTo>
                  <a:cubicBezTo>
                    <a:pt x="120" y="549"/>
                    <a:pt x="110" y="559"/>
                    <a:pt x="96" y="559"/>
                  </a:cubicBezTo>
                  <a:cubicBezTo>
                    <a:pt x="83" y="559"/>
                    <a:pt x="73" y="549"/>
                    <a:pt x="73" y="535"/>
                  </a:cubicBezTo>
                  <a:lnTo>
                    <a:pt x="73" y="145"/>
                  </a:lnTo>
                  <a:cubicBezTo>
                    <a:pt x="73" y="132"/>
                    <a:pt x="83" y="121"/>
                    <a:pt x="96" y="121"/>
                  </a:cubicBezTo>
                  <a:cubicBezTo>
                    <a:pt x="110" y="121"/>
                    <a:pt x="120" y="132"/>
                    <a:pt x="120" y="145"/>
                  </a:cubicBezTo>
                  <a:close/>
                  <a:moveTo>
                    <a:pt x="0" y="193"/>
                  </a:moveTo>
                  <a:lnTo>
                    <a:pt x="96" y="0"/>
                  </a:lnTo>
                  <a:lnTo>
                    <a:pt x="192" y="193"/>
                  </a:lnTo>
                  <a:lnTo>
                    <a:pt x="0" y="193"/>
                  </a:lnTo>
                  <a:close/>
                  <a:moveTo>
                    <a:pt x="192" y="487"/>
                  </a:moveTo>
                  <a:lnTo>
                    <a:pt x="96" y="680"/>
                  </a:lnTo>
                  <a:lnTo>
                    <a:pt x="0" y="487"/>
                  </a:lnTo>
                  <a:lnTo>
                    <a:pt x="192" y="487"/>
                  </a:lnTo>
                  <a:close/>
                </a:path>
              </a:pathLst>
            </a:custGeom>
            <a:solidFill>
              <a:srgbClr val="000000"/>
            </a:solidFill>
            <a:ln w="0">
              <a:solidFill>
                <a:srgbClr val="000000"/>
              </a:solidFill>
              <a:round/>
              <a:headEnd/>
              <a:tailEnd/>
            </a:ln>
          </p:spPr>
          <p:txBody>
            <a:bodyPr/>
            <a:lstStyle/>
            <a:p>
              <a:endParaRPr lang="zh-CN" altLang="en-US">
                <a:ea typeface="宋体" pitchFamily="2" charset="-122"/>
              </a:endParaRPr>
            </a:p>
          </p:txBody>
        </p:sp>
        <p:sp>
          <p:nvSpPr>
            <p:cNvPr id="45319" name="Freeform 438"/>
            <p:cNvSpPr>
              <a:spLocks noEditPoints="1"/>
            </p:cNvSpPr>
            <p:nvPr/>
          </p:nvSpPr>
          <p:spPr bwMode="auto">
            <a:xfrm>
              <a:off x="4275" y="1947"/>
              <a:ext cx="53" cy="186"/>
            </a:xfrm>
            <a:custGeom>
              <a:avLst/>
              <a:gdLst>
                <a:gd name="T0" fmla="*/ 0 w 192"/>
                <a:gd name="T1" fmla="*/ 0 h 680"/>
                <a:gd name="T2" fmla="*/ 0 w 192"/>
                <a:gd name="T3" fmla="*/ 0 h 680"/>
                <a:gd name="T4" fmla="*/ 0 w 192"/>
                <a:gd name="T5" fmla="*/ 0 h 680"/>
                <a:gd name="T6" fmla="*/ 0 w 192"/>
                <a:gd name="T7" fmla="*/ 0 h 680"/>
                <a:gd name="T8" fmla="*/ 0 w 192"/>
                <a:gd name="T9" fmla="*/ 0 h 680"/>
                <a:gd name="T10" fmla="*/ 0 w 192"/>
                <a:gd name="T11" fmla="*/ 0 h 680"/>
                <a:gd name="T12" fmla="*/ 0 w 192"/>
                <a:gd name="T13" fmla="*/ 0 h 680"/>
                <a:gd name="T14" fmla="*/ 0 w 192"/>
                <a:gd name="T15" fmla="*/ 0 h 680"/>
                <a:gd name="T16" fmla="*/ 0 w 192"/>
                <a:gd name="T17" fmla="*/ 0 h 680"/>
                <a:gd name="T18" fmla="*/ 0 w 192"/>
                <a:gd name="T19" fmla="*/ 0 h 680"/>
                <a:gd name="T20" fmla="*/ 0 w 192"/>
                <a:gd name="T21" fmla="*/ 0 h 680"/>
                <a:gd name="T22" fmla="*/ 0 w 192"/>
                <a:gd name="T23" fmla="*/ 0 h 680"/>
                <a:gd name="T24" fmla="*/ 0 w 192"/>
                <a:gd name="T25" fmla="*/ 0 h 680"/>
                <a:gd name="T26" fmla="*/ 0 w 192"/>
                <a:gd name="T27" fmla="*/ 0 h 680"/>
                <a:gd name="T28" fmla="*/ 0 w 192"/>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80"/>
                <a:gd name="T47" fmla="*/ 192 w 192"/>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80">
                  <a:moveTo>
                    <a:pt x="120" y="145"/>
                  </a:moveTo>
                  <a:lnTo>
                    <a:pt x="120" y="535"/>
                  </a:lnTo>
                  <a:cubicBezTo>
                    <a:pt x="120" y="549"/>
                    <a:pt x="110" y="559"/>
                    <a:pt x="96" y="559"/>
                  </a:cubicBezTo>
                  <a:cubicBezTo>
                    <a:pt x="83" y="559"/>
                    <a:pt x="73" y="549"/>
                    <a:pt x="73" y="535"/>
                  </a:cubicBezTo>
                  <a:lnTo>
                    <a:pt x="73" y="145"/>
                  </a:lnTo>
                  <a:cubicBezTo>
                    <a:pt x="73" y="132"/>
                    <a:pt x="83" y="121"/>
                    <a:pt x="96" y="121"/>
                  </a:cubicBezTo>
                  <a:cubicBezTo>
                    <a:pt x="110" y="121"/>
                    <a:pt x="120" y="132"/>
                    <a:pt x="120" y="145"/>
                  </a:cubicBezTo>
                  <a:close/>
                  <a:moveTo>
                    <a:pt x="0" y="193"/>
                  </a:moveTo>
                  <a:lnTo>
                    <a:pt x="96" y="0"/>
                  </a:lnTo>
                  <a:lnTo>
                    <a:pt x="192" y="193"/>
                  </a:lnTo>
                  <a:lnTo>
                    <a:pt x="0" y="193"/>
                  </a:lnTo>
                  <a:close/>
                  <a:moveTo>
                    <a:pt x="192" y="487"/>
                  </a:moveTo>
                  <a:lnTo>
                    <a:pt x="96" y="680"/>
                  </a:lnTo>
                  <a:lnTo>
                    <a:pt x="0" y="487"/>
                  </a:lnTo>
                  <a:lnTo>
                    <a:pt x="192" y="487"/>
                  </a:lnTo>
                  <a:close/>
                </a:path>
              </a:pathLst>
            </a:custGeom>
            <a:noFill/>
            <a:ln w="4763" cap="rnd">
              <a:solidFill>
                <a:srgbClr val="000000"/>
              </a:solidFill>
              <a:round/>
              <a:headEnd/>
              <a:tailEnd/>
            </a:ln>
          </p:spPr>
          <p:txBody>
            <a:bodyPr/>
            <a:lstStyle/>
            <a:p>
              <a:endParaRPr lang="zh-CN" altLang="en-US">
                <a:ea typeface="宋体" pitchFamily="2" charset="-122"/>
              </a:endParaRPr>
            </a:p>
          </p:txBody>
        </p:sp>
      </p:grpSp>
      <p:grpSp>
        <p:nvGrpSpPr>
          <p:cNvPr id="45218" name="Group 442"/>
          <p:cNvGrpSpPr>
            <a:grpSpLocks/>
          </p:cNvGrpSpPr>
          <p:nvPr/>
        </p:nvGrpSpPr>
        <p:grpSpPr bwMode="auto">
          <a:xfrm>
            <a:off x="6142038" y="3481388"/>
            <a:ext cx="1393825" cy="261937"/>
            <a:chOff x="3869" y="2385"/>
            <a:chExt cx="878" cy="165"/>
          </a:xfrm>
        </p:grpSpPr>
        <p:sp>
          <p:nvSpPr>
            <p:cNvPr id="45316" name="Freeform 440"/>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solidFill>
              <a:srgbClr val="FFFFFF"/>
            </a:solidFill>
            <a:ln w="0">
              <a:solidFill>
                <a:srgbClr val="000000"/>
              </a:solidFill>
              <a:round/>
              <a:headEnd/>
              <a:tailEnd/>
            </a:ln>
          </p:spPr>
          <p:txBody>
            <a:bodyPr/>
            <a:lstStyle/>
            <a:p>
              <a:endParaRPr lang="zh-CN" altLang="en-US">
                <a:ea typeface="宋体" pitchFamily="2" charset="-122"/>
              </a:endParaRPr>
            </a:p>
          </p:txBody>
        </p:sp>
        <p:sp>
          <p:nvSpPr>
            <p:cNvPr id="45317" name="Freeform 441"/>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noFill/>
            <a:ln w="1588" cap="rnd">
              <a:solidFill>
                <a:srgbClr val="000000"/>
              </a:solidFill>
              <a:round/>
              <a:headEnd/>
              <a:tailEnd/>
            </a:ln>
          </p:spPr>
          <p:txBody>
            <a:bodyPr/>
            <a:lstStyle/>
            <a:p>
              <a:endParaRPr lang="zh-CN" altLang="en-US">
                <a:ea typeface="宋体" pitchFamily="2" charset="-122"/>
              </a:endParaRPr>
            </a:p>
          </p:txBody>
        </p:sp>
      </p:grpSp>
      <p:sp>
        <p:nvSpPr>
          <p:cNvPr id="45188" name="Freeform 443"/>
          <p:cNvSpPr>
            <a:spLocks/>
          </p:cNvSpPr>
          <p:nvPr/>
        </p:nvSpPr>
        <p:spPr bwMode="auto">
          <a:xfrm>
            <a:off x="6142038" y="3481388"/>
            <a:ext cx="1393825" cy="261937"/>
          </a:xfrm>
          <a:custGeom>
            <a:avLst/>
            <a:gdLst>
              <a:gd name="T0" fmla="*/ 2147483647 w 3212"/>
              <a:gd name="T1" fmla="*/ 0 h 604"/>
              <a:gd name="T2" fmla="*/ 0 w 3212"/>
              <a:gd name="T3" fmla="*/ 2147483647 h 604"/>
              <a:gd name="T4" fmla="*/ 0 w 3212"/>
              <a:gd name="T5" fmla="*/ 2147483647 h 604"/>
              <a:gd name="T6" fmla="*/ 2147483647 w 3212"/>
              <a:gd name="T7" fmla="*/ 2147483647 h 604"/>
              <a:gd name="T8" fmla="*/ 2147483647 w 3212"/>
              <a:gd name="T9" fmla="*/ 2147483647 h 604"/>
              <a:gd name="T10" fmla="*/ 2147483647 w 3212"/>
              <a:gd name="T11" fmla="*/ 2147483647 h 604"/>
              <a:gd name="T12" fmla="*/ 2147483647 w 3212"/>
              <a:gd name="T13" fmla="*/ 2147483647 h 604"/>
              <a:gd name="T14" fmla="*/ 2147483647 w 3212"/>
              <a:gd name="T15" fmla="*/ 0 h 604"/>
              <a:gd name="T16" fmla="*/ 2147483647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noFill/>
          <a:ln w="15875" cap="rnd">
            <a:solidFill>
              <a:srgbClr val="000000"/>
            </a:solidFill>
            <a:round/>
            <a:headEnd/>
            <a:tailEnd/>
          </a:ln>
        </p:spPr>
        <p:txBody>
          <a:bodyPr/>
          <a:lstStyle/>
          <a:p>
            <a:endParaRPr lang="zh-CN" altLang="en-US">
              <a:ea typeface="宋体" pitchFamily="2" charset="-122"/>
            </a:endParaRPr>
          </a:p>
        </p:txBody>
      </p:sp>
      <p:grpSp>
        <p:nvGrpSpPr>
          <p:cNvPr id="45219" name="Group 446"/>
          <p:cNvGrpSpPr>
            <a:grpSpLocks/>
          </p:cNvGrpSpPr>
          <p:nvPr/>
        </p:nvGrpSpPr>
        <p:grpSpPr bwMode="auto">
          <a:xfrm>
            <a:off x="6142038" y="3481388"/>
            <a:ext cx="1393825" cy="261937"/>
            <a:chOff x="3869" y="2385"/>
            <a:chExt cx="878" cy="165"/>
          </a:xfrm>
        </p:grpSpPr>
        <p:sp>
          <p:nvSpPr>
            <p:cNvPr id="45314" name="Freeform 444"/>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solidFill>
              <a:srgbClr val="FFFFFF"/>
            </a:solidFill>
            <a:ln w="0">
              <a:solidFill>
                <a:srgbClr val="000000"/>
              </a:solidFill>
              <a:round/>
              <a:headEnd/>
              <a:tailEnd/>
            </a:ln>
          </p:spPr>
          <p:txBody>
            <a:bodyPr/>
            <a:lstStyle/>
            <a:p>
              <a:endParaRPr lang="zh-CN" altLang="en-US">
                <a:ea typeface="宋体" pitchFamily="2" charset="-122"/>
              </a:endParaRPr>
            </a:p>
          </p:txBody>
        </p:sp>
        <p:sp>
          <p:nvSpPr>
            <p:cNvPr id="45315" name="Freeform 445"/>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noFill/>
            <a:ln w="1588" cap="rnd">
              <a:solidFill>
                <a:srgbClr val="000000"/>
              </a:solidFill>
              <a:round/>
              <a:headEnd/>
              <a:tailEnd/>
            </a:ln>
          </p:spPr>
          <p:txBody>
            <a:bodyPr/>
            <a:lstStyle/>
            <a:p>
              <a:endParaRPr lang="zh-CN" altLang="en-US">
                <a:ea typeface="宋体" pitchFamily="2" charset="-122"/>
              </a:endParaRPr>
            </a:p>
          </p:txBody>
        </p:sp>
      </p:grpSp>
      <p:sp>
        <p:nvSpPr>
          <p:cNvPr id="45190" name="Freeform 447"/>
          <p:cNvSpPr>
            <a:spLocks/>
          </p:cNvSpPr>
          <p:nvPr/>
        </p:nvSpPr>
        <p:spPr bwMode="auto">
          <a:xfrm>
            <a:off x="6142038" y="3481388"/>
            <a:ext cx="1393825" cy="261937"/>
          </a:xfrm>
          <a:custGeom>
            <a:avLst/>
            <a:gdLst>
              <a:gd name="T0" fmla="*/ 2147483647 w 3212"/>
              <a:gd name="T1" fmla="*/ 0 h 604"/>
              <a:gd name="T2" fmla="*/ 0 w 3212"/>
              <a:gd name="T3" fmla="*/ 2147483647 h 604"/>
              <a:gd name="T4" fmla="*/ 0 w 3212"/>
              <a:gd name="T5" fmla="*/ 2147483647 h 604"/>
              <a:gd name="T6" fmla="*/ 2147483647 w 3212"/>
              <a:gd name="T7" fmla="*/ 2147483647 h 604"/>
              <a:gd name="T8" fmla="*/ 2147483647 w 3212"/>
              <a:gd name="T9" fmla="*/ 2147483647 h 604"/>
              <a:gd name="T10" fmla="*/ 2147483647 w 3212"/>
              <a:gd name="T11" fmla="*/ 2147483647 h 604"/>
              <a:gd name="T12" fmla="*/ 2147483647 w 3212"/>
              <a:gd name="T13" fmla="*/ 2147483647 h 604"/>
              <a:gd name="T14" fmla="*/ 2147483647 w 3212"/>
              <a:gd name="T15" fmla="*/ 0 h 604"/>
              <a:gd name="T16" fmla="*/ 2147483647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noFill/>
          <a:ln w="15875" cap="rnd">
            <a:solidFill>
              <a:srgbClr val="000000"/>
            </a:solidFill>
            <a:round/>
            <a:headEnd/>
            <a:tailEnd/>
          </a:ln>
        </p:spPr>
        <p:txBody>
          <a:bodyPr/>
          <a:lstStyle/>
          <a:p>
            <a:endParaRPr lang="zh-CN" altLang="en-US">
              <a:ea typeface="宋体" pitchFamily="2" charset="-122"/>
            </a:endParaRPr>
          </a:p>
        </p:txBody>
      </p:sp>
      <p:sp>
        <p:nvSpPr>
          <p:cNvPr id="45191" name="Rectangle 448"/>
          <p:cNvSpPr>
            <a:spLocks noChangeArrowheads="1"/>
          </p:cNvSpPr>
          <p:nvPr/>
        </p:nvSpPr>
        <p:spPr bwMode="auto">
          <a:xfrm>
            <a:off x="6259513" y="3532188"/>
            <a:ext cx="1303337" cy="228600"/>
          </a:xfrm>
          <a:prstGeom prst="rect">
            <a:avLst/>
          </a:prstGeom>
          <a:noFill/>
          <a:ln w="9525">
            <a:noFill/>
            <a:miter lim="800000"/>
            <a:headEnd/>
            <a:tailEnd/>
          </a:ln>
        </p:spPr>
        <p:txBody>
          <a:bodyPr wrap="none" lIns="0" tIns="0" rIns="0" bIns="0">
            <a:spAutoFit/>
          </a:bodyPr>
          <a:lstStyle/>
          <a:p>
            <a:r>
              <a:rPr lang="en-US" altLang="zh-CN" sz="1500">
                <a:solidFill>
                  <a:srgbClr val="415677"/>
                </a:solidFill>
                <a:latin typeface="Times New Roman" pitchFamily="18" charset="0"/>
                <a:ea typeface="宋体" pitchFamily="2" charset="-122"/>
              </a:rPr>
              <a:t>Cache Controller</a:t>
            </a:r>
            <a:endParaRPr lang="en-US" altLang="zh-CN">
              <a:ea typeface="宋体" pitchFamily="2" charset="-122"/>
            </a:endParaRPr>
          </a:p>
        </p:txBody>
      </p:sp>
      <p:grpSp>
        <p:nvGrpSpPr>
          <p:cNvPr id="45220" name="Group 467"/>
          <p:cNvGrpSpPr>
            <a:grpSpLocks/>
          </p:cNvGrpSpPr>
          <p:nvPr/>
        </p:nvGrpSpPr>
        <p:grpSpPr bwMode="auto">
          <a:xfrm>
            <a:off x="7440613" y="3797300"/>
            <a:ext cx="82550" cy="385763"/>
            <a:chOff x="4687" y="2584"/>
            <a:chExt cx="52" cy="243"/>
          </a:xfrm>
        </p:grpSpPr>
        <p:sp>
          <p:nvSpPr>
            <p:cNvPr id="45312" name="Freeform 465"/>
            <p:cNvSpPr>
              <a:spLocks noEditPoints="1"/>
            </p:cNvSpPr>
            <p:nvPr/>
          </p:nvSpPr>
          <p:spPr bwMode="auto">
            <a:xfrm>
              <a:off x="4687" y="2584"/>
              <a:ext cx="52" cy="243"/>
            </a:xfrm>
            <a:custGeom>
              <a:avLst/>
              <a:gdLst>
                <a:gd name="T0" fmla="*/ 0 w 191"/>
                <a:gd name="T1" fmla="*/ 0 h 891"/>
                <a:gd name="T2" fmla="*/ 0 w 191"/>
                <a:gd name="T3" fmla="*/ 0 h 891"/>
                <a:gd name="T4" fmla="*/ 0 w 191"/>
                <a:gd name="T5" fmla="*/ 0 h 891"/>
                <a:gd name="T6" fmla="*/ 0 w 191"/>
                <a:gd name="T7" fmla="*/ 0 h 891"/>
                <a:gd name="T8" fmla="*/ 0 w 191"/>
                <a:gd name="T9" fmla="*/ 0 h 891"/>
                <a:gd name="T10" fmla="*/ 0 w 191"/>
                <a:gd name="T11" fmla="*/ 0 h 891"/>
                <a:gd name="T12" fmla="*/ 0 w 191"/>
                <a:gd name="T13" fmla="*/ 0 h 891"/>
                <a:gd name="T14" fmla="*/ 0 w 191"/>
                <a:gd name="T15" fmla="*/ 0 h 891"/>
                <a:gd name="T16" fmla="*/ 0 w 191"/>
                <a:gd name="T17" fmla="*/ 0 h 891"/>
                <a:gd name="T18" fmla="*/ 0 w 191"/>
                <a:gd name="T19" fmla="*/ 0 h 891"/>
                <a:gd name="T20" fmla="*/ 0 w 191"/>
                <a:gd name="T21" fmla="*/ 0 h 891"/>
                <a:gd name="T22" fmla="*/ 0 w 191"/>
                <a:gd name="T23" fmla="*/ 0 h 891"/>
                <a:gd name="T24" fmla="*/ 0 w 191"/>
                <a:gd name="T25" fmla="*/ 0 h 891"/>
                <a:gd name="T26" fmla="*/ 0 w 191"/>
                <a:gd name="T27" fmla="*/ 0 h 891"/>
                <a:gd name="T28" fmla="*/ 0 w 191"/>
                <a:gd name="T29" fmla="*/ 0 h 8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1"/>
                <a:gd name="T46" fmla="*/ 0 h 891"/>
                <a:gd name="T47" fmla="*/ 191 w 191"/>
                <a:gd name="T48" fmla="*/ 891 h 8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1" h="891">
                  <a:moveTo>
                    <a:pt x="119" y="239"/>
                  </a:moveTo>
                  <a:lnTo>
                    <a:pt x="119" y="652"/>
                  </a:lnTo>
                  <a:cubicBezTo>
                    <a:pt x="119" y="665"/>
                    <a:pt x="109" y="676"/>
                    <a:pt x="95" y="676"/>
                  </a:cubicBezTo>
                  <a:cubicBezTo>
                    <a:pt x="82" y="676"/>
                    <a:pt x="72" y="665"/>
                    <a:pt x="72" y="652"/>
                  </a:cubicBezTo>
                  <a:lnTo>
                    <a:pt x="72" y="239"/>
                  </a:lnTo>
                  <a:cubicBezTo>
                    <a:pt x="72" y="226"/>
                    <a:pt x="82" y="215"/>
                    <a:pt x="95" y="215"/>
                  </a:cubicBezTo>
                  <a:cubicBezTo>
                    <a:pt x="109" y="215"/>
                    <a:pt x="119" y="226"/>
                    <a:pt x="119" y="239"/>
                  </a:cubicBezTo>
                  <a:close/>
                  <a:moveTo>
                    <a:pt x="0" y="287"/>
                  </a:moveTo>
                  <a:lnTo>
                    <a:pt x="95" y="0"/>
                  </a:lnTo>
                  <a:lnTo>
                    <a:pt x="191" y="287"/>
                  </a:lnTo>
                  <a:lnTo>
                    <a:pt x="0" y="287"/>
                  </a:lnTo>
                  <a:close/>
                  <a:moveTo>
                    <a:pt x="191" y="604"/>
                  </a:moveTo>
                  <a:lnTo>
                    <a:pt x="95" y="891"/>
                  </a:lnTo>
                  <a:lnTo>
                    <a:pt x="0" y="604"/>
                  </a:lnTo>
                  <a:lnTo>
                    <a:pt x="191" y="604"/>
                  </a:lnTo>
                  <a:close/>
                </a:path>
              </a:pathLst>
            </a:custGeom>
            <a:solidFill>
              <a:srgbClr val="415677"/>
            </a:solidFill>
            <a:ln w="0">
              <a:solidFill>
                <a:srgbClr val="000000"/>
              </a:solidFill>
              <a:round/>
              <a:headEnd/>
              <a:tailEnd/>
            </a:ln>
          </p:spPr>
          <p:txBody>
            <a:bodyPr/>
            <a:lstStyle/>
            <a:p>
              <a:endParaRPr lang="zh-CN" altLang="en-US">
                <a:ea typeface="宋体" pitchFamily="2" charset="-122"/>
              </a:endParaRPr>
            </a:p>
          </p:txBody>
        </p:sp>
        <p:sp>
          <p:nvSpPr>
            <p:cNvPr id="45313" name="Freeform 466"/>
            <p:cNvSpPr>
              <a:spLocks noEditPoints="1"/>
            </p:cNvSpPr>
            <p:nvPr/>
          </p:nvSpPr>
          <p:spPr bwMode="auto">
            <a:xfrm>
              <a:off x="4687" y="2584"/>
              <a:ext cx="52" cy="243"/>
            </a:xfrm>
            <a:custGeom>
              <a:avLst/>
              <a:gdLst>
                <a:gd name="T0" fmla="*/ 0 w 191"/>
                <a:gd name="T1" fmla="*/ 0 h 891"/>
                <a:gd name="T2" fmla="*/ 0 w 191"/>
                <a:gd name="T3" fmla="*/ 0 h 891"/>
                <a:gd name="T4" fmla="*/ 0 w 191"/>
                <a:gd name="T5" fmla="*/ 0 h 891"/>
                <a:gd name="T6" fmla="*/ 0 w 191"/>
                <a:gd name="T7" fmla="*/ 0 h 891"/>
                <a:gd name="T8" fmla="*/ 0 w 191"/>
                <a:gd name="T9" fmla="*/ 0 h 891"/>
                <a:gd name="T10" fmla="*/ 0 w 191"/>
                <a:gd name="T11" fmla="*/ 0 h 891"/>
                <a:gd name="T12" fmla="*/ 0 w 191"/>
                <a:gd name="T13" fmla="*/ 0 h 891"/>
                <a:gd name="T14" fmla="*/ 0 w 191"/>
                <a:gd name="T15" fmla="*/ 0 h 891"/>
                <a:gd name="T16" fmla="*/ 0 w 191"/>
                <a:gd name="T17" fmla="*/ 0 h 891"/>
                <a:gd name="T18" fmla="*/ 0 w 191"/>
                <a:gd name="T19" fmla="*/ 0 h 891"/>
                <a:gd name="T20" fmla="*/ 0 w 191"/>
                <a:gd name="T21" fmla="*/ 0 h 891"/>
                <a:gd name="T22" fmla="*/ 0 w 191"/>
                <a:gd name="T23" fmla="*/ 0 h 891"/>
                <a:gd name="T24" fmla="*/ 0 w 191"/>
                <a:gd name="T25" fmla="*/ 0 h 891"/>
                <a:gd name="T26" fmla="*/ 0 w 191"/>
                <a:gd name="T27" fmla="*/ 0 h 891"/>
                <a:gd name="T28" fmla="*/ 0 w 191"/>
                <a:gd name="T29" fmla="*/ 0 h 8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1"/>
                <a:gd name="T46" fmla="*/ 0 h 891"/>
                <a:gd name="T47" fmla="*/ 191 w 191"/>
                <a:gd name="T48" fmla="*/ 891 h 8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1" h="891">
                  <a:moveTo>
                    <a:pt x="119" y="239"/>
                  </a:moveTo>
                  <a:lnTo>
                    <a:pt x="119" y="652"/>
                  </a:lnTo>
                  <a:cubicBezTo>
                    <a:pt x="119" y="665"/>
                    <a:pt x="109" y="676"/>
                    <a:pt x="95" y="676"/>
                  </a:cubicBezTo>
                  <a:cubicBezTo>
                    <a:pt x="82" y="676"/>
                    <a:pt x="72" y="665"/>
                    <a:pt x="72" y="652"/>
                  </a:cubicBezTo>
                  <a:lnTo>
                    <a:pt x="72" y="239"/>
                  </a:lnTo>
                  <a:cubicBezTo>
                    <a:pt x="72" y="226"/>
                    <a:pt x="82" y="215"/>
                    <a:pt x="95" y="215"/>
                  </a:cubicBezTo>
                  <a:cubicBezTo>
                    <a:pt x="109" y="215"/>
                    <a:pt x="119" y="226"/>
                    <a:pt x="119" y="239"/>
                  </a:cubicBezTo>
                  <a:close/>
                  <a:moveTo>
                    <a:pt x="0" y="287"/>
                  </a:moveTo>
                  <a:lnTo>
                    <a:pt x="95" y="0"/>
                  </a:lnTo>
                  <a:lnTo>
                    <a:pt x="191" y="287"/>
                  </a:lnTo>
                  <a:lnTo>
                    <a:pt x="0" y="287"/>
                  </a:lnTo>
                  <a:close/>
                  <a:moveTo>
                    <a:pt x="191" y="604"/>
                  </a:moveTo>
                  <a:lnTo>
                    <a:pt x="95" y="891"/>
                  </a:lnTo>
                  <a:lnTo>
                    <a:pt x="0" y="604"/>
                  </a:lnTo>
                  <a:lnTo>
                    <a:pt x="191" y="604"/>
                  </a:lnTo>
                  <a:close/>
                </a:path>
              </a:pathLst>
            </a:custGeom>
            <a:noFill/>
            <a:ln w="4763" cap="rnd">
              <a:solidFill>
                <a:srgbClr val="415677"/>
              </a:solidFill>
              <a:round/>
              <a:headEnd/>
              <a:tailEnd/>
            </a:ln>
          </p:spPr>
          <p:txBody>
            <a:bodyPr/>
            <a:lstStyle/>
            <a:p>
              <a:endParaRPr lang="zh-CN" altLang="en-US">
                <a:ea typeface="宋体" pitchFamily="2" charset="-122"/>
              </a:endParaRPr>
            </a:p>
          </p:txBody>
        </p:sp>
      </p:grpSp>
      <p:grpSp>
        <p:nvGrpSpPr>
          <p:cNvPr id="45223" name="Group 470"/>
          <p:cNvGrpSpPr>
            <a:grpSpLocks/>
          </p:cNvGrpSpPr>
          <p:nvPr/>
        </p:nvGrpSpPr>
        <p:grpSpPr bwMode="auto">
          <a:xfrm>
            <a:off x="5980113" y="2036763"/>
            <a:ext cx="2527300" cy="1749425"/>
            <a:chOff x="3767" y="1475"/>
            <a:chExt cx="1592" cy="1102"/>
          </a:xfrm>
        </p:grpSpPr>
        <p:sp>
          <p:nvSpPr>
            <p:cNvPr id="45310" name="Rectangle 468"/>
            <p:cNvSpPr>
              <a:spLocks noChangeArrowheads="1"/>
            </p:cNvSpPr>
            <p:nvPr/>
          </p:nvSpPr>
          <p:spPr bwMode="auto">
            <a:xfrm>
              <a:off x="3767" y="1475"/>
              <a:ext cx="1592" cy="1102"/>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311" name="Rectangle 469"/>
            <p:cNvSpPr>
              <a:spLocks noChangeArrowheads="1"/>
            </p:cNvSpPr>
            <p:nvPr/>
          </p:nvSpPr>
          <p:spPr bwMode="auto">
            <a:xfrm>
              <a:off x="3767" y="1475"/>
              <a:ext cx="1592" cy="1102"/>
            </a:xfrm>
            <a:prstGeom prst="rect">
              <a:avLst/>
            </a:prstGeom>
            <a:noFill/>
            <a:ln w="22225" cap="rnd">
              <a:solidFill>
                <a:srgbClr val="4C5677"/>
              </a:solidFill>
              <a:miter lim="800000"/>
              <a:headEnd/>
              <a:tailEnd/>
            </a:ln>
          </p:spPr>
          <p:txBody>
            <a:bodyPr/>
            <a:lstStyle/>
            <a:p>
              <a:endParaRPr lang="zh-CN" altLang="en-US">
                <a:ea typeface="宋体" pitchFamily="2" charset="-122"/>
              </a:endParaRPr>
            </a:p>
          </p:txBody>
        </p:sp>
      </p:grpSp>
      <p:sp>
        <p:nvSpPr>
          <p:cNvPr id="45194" name="Rectangle 471"/>
          <p:cNvSpPr>
            <a:spLocks noChangeArrowheads="1"/>
          </p:cNvSpPr>
          <p:nvPr/>
        </p:nvSpPr>
        <p:spPr bwMode="auto">
          <a:xfrm>
            <a:off x="5980113" y="2036763"/>
            <a:ext cx="2527300" cy="1749425"/>
          </a:xfrm>
          <a:prstGeom prst="rect">
            <a:avLst/>
          </a:prstGeom>
          <a:noFill/>
          <a:ln w="22225" cap="rnd">
            <a:solidFill>
              <a:srgbClr val="4C5677"/>
            </a:solidFill>
            <a:miter lim="800000"/>
            <a:headEnd/>
            <a:tailEnd/>
          </a:ln>
        </p:spPr>
        <p:txBody>
          <a:bodyPr/>
          <a:lstStyle/>
          <a:p>
            <a:endParaRPr lang="zh-CN" altLang="en-US">
              <a:ea typeface="宋体" pitchFamily="2" charset="-122"/>
            </a:endParaRPr>
          </a:p>
        </p:txBody>
      </p:sp>
      <p:grpSp>
        <p:nvGrpSpPr>
          <p:cNvPr id="45224" name="Group 474"/>
          <p:cNvGrpSpPr>
            <a:grpSpLocks/>
          </p:cNvGrpSpPr>
          <p:nvPr/>
        </p:nvGrpSpPr>
        <p:grpSpPr bwMode="auto">
          <a:xfrm>
            <a:off x="5980113" y="2036763"/>
            <a:ext cx="2527300" cy="1749425"/>
            <a:chOff x="3767" y="1475"/>
            <a:chExt cx="1592" cy="1102"/>
          </a:xfrm>
        </p:grpSpPr>
        <p:sp>
          <p:nvSpPr>
            <p:cNvPr id="45308" name="Rectangle 472"/>
            <p:cNvSpPr>
              <a:spLocks noChangeArrowheads="1"/>
            </p:cNvSpPr>
            <p:nvPr/>
          </p:nvSpPr>
          <p:spPr bwMode="auto">
            <a:xfrm>
              <a:off x="3767" y="1475"/>
              <a:ext cx="1592" cy="1102"/>
            </a:xfrm>
            <a:prstGeom prst="rect">
              <a:avLst/>
            </a:prstGeom>
            <a:solidFill>
              <a:srgbClr val="FFFFFF"/>
            </a:solidFill>
            <a:ln w="9525">
              <a:noFill/>
              <a:miter lim="800000"/>
              <a:headEnd/>
              <a:tailEnd/>
            </a:ln>
          </p:spPr>
          <p:txBody>
            <a:bodyPr/>
            <a:lstStyle/>
            <a:p>
              <a:endParaRPr lang="zh-CN" altLang="en-US">
                <a:ea typeface="宋体" pitchFamily="2" charset="-122"/>
              </a:endParaRPr>
            </a:p>
          </p:txBody>
        </p:sp>
        <p:sp>
          <p:nvSpPr>
            <p:cNvPr id="45309" name="Rectangle 473"/>
            <p:cNvSpPr>
              <a:spLocks noChangeArrowheads="1"/>
            </p:cNvSpPr>
            <p:nvPr/>
          </p:nvSpPr>
          <p:spPr bwMode="auto">
            <a:xfrm>
              <a:off x="3767" y="1475"/>
              <a:ext cx="1592" cy="1102"/>
            </a:xfrm>
            <a:prstGeom prst="rect">
              <a:avLst/>
            </a:prstGeom>
            <a:noFill/>
            <a:ln w="22225" cap="rnd">
              <a:solidFill>
                <a:srgbClr val="4C5677"/>
              </a:solidFill>
              <a:miter lim="800000"/>
              <a:headEnd/>
              <a:tailEnd/>
            </a:ln>
          </p:spPr>
          <p:txBody>
            <a:bodyPr/>
            <a:lstStyle/>
            <a:p>
              <a:endParaRPr lang="zh-CN" altLang="en-US">
                <a:ea typeface="宋体" pitchFamily="2" charset="-122"/>
              </a:endParaRPr>
            </a:p>
          </p:txBody>
        </p:sp>
      </p:grpSp>
      <p:sp>
        <p:nvSpPr>
          <p:cNvPr id="45196" name="Rectangle 475"/>
          <p:cNvSpPr>
            <a:spLocks noChangeArrowheads="1"/>
          </p:cNvSpPr>
          <p:nvPr/>
        </p:nvSpPr>
        <p:spPr bwMode="auto">
          <a:xfrm>
            <a:off x="5980113" y="2036763"/>
            <a:ext cx="2527300" cy="1749425"/>
          </a:xfrm>
          <a:prstGeom prst="rect">
            <a:avLst/>
          </a:prstGeom>
          <a:noFill/>
          <a:ln w="22225" cap="rnd">
            <a:solidFill>
              <a:srgbClr val="4C5677"/>
            </a:solidFill>
            <a:miter lim="800000"/>
            <a:headEnd/>
            <a:tailEnd/>
          </a:ln>
        </p:spPr>
        <p:txBody>
          <a:bodyPr/>
          <a:lstStyle/>
          <a:p>
            <a:endParaRPr lang="zh-CN" altLang="en-US">
              <a:ea typeface="宋体" pitchFamily="2" charset="-122"/>
            </a:endParaRPr>
          </a:p>
        </p:txBody>
      </p:sp>
      <p:grpSp>
        <p:nvGrpSpPr>
          <p:cNvPr id="45225" name="Group 478"/>
          <p:cNvGrpSpPr>
            <a:grpSpLocks/>
          </p:cNvGrpSpPr>
          <p:nvPr/>
        </p:nvGrpSpPr>
        <p:grpSpPr bwMode="auto">
          <a:xfrm>
            <a:off x="6153150" y="2089150"/>
            <a:ext cx="1360488" cy="684213"/>
            <a:chOff x="3876" y="1508"/>
            <a:chExt cx="857" cy="431"/>
          </a:xfrm>
        </p:grpSpPr>
        <p:sp>
          <p:nvSpPr>
            <p:cNvPr id="45306" name="Freeform 476"/>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solidFill>
              <a:srgbClr val="0CCAB3"/>
            </a:solidFill>
            <a:ln w="0">
              <a:solidFill>
                <a:srgbClr val="000000"/>
              </a:solidFill>
              <a:round/>
              <a:headEnd/>
              <a:tailEnd/>
            </a:ln>
          </p:spPr>
          <p:txBody>
            <a:bodyPr/>
            <a:lstStyle/>
            <a:p>
              <a:endParaRPr lang="zh-CN" altLang="en-US">
                <a:ea typeface="宋体" pitchFamily="2" charset="-122"/>
              </a:endParaRPr>
            </a:p>
          </p:txBody>
        </p:sp>
        <p:sp>
          <p:nvSpPr>
            <p:cNvPr id="45307" name="Freeform 477"/>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noFill/>
            <a:ln w="1588" cap="rnd">
              <a:solidFill>
                <a:srgbClr val="008080"/>
              </a:solidFill>
              <a:round/>
              <a:headEnd/>
              <a:tailEnd/>
            </a:ln>
          </p:spPr>
          <p:txBody>
            <a:bodyPr/>
            <a:lstStyle/>
            <a:p>
              <a:endParaRPr lang="zh-CN" altLang="en-US">
                <a:ea typeface="宋体" pitchFamily="2" charset="-122"/>
              </a:endParaRPr>
            </a:p>
          </p:txBody>
        </p:sp>
      </p:grpSp>
      <p:grpSp>
        <p:nvGrpSpPr>
          <p:cNvPr id="45228" name="Group 481"/>
          <p:cNvGrpSpPr>
            <a:grpSpLocks/>
          </p:cNvGrpSpPr>
          <p:nvPr/>
        </p:nvGrpSpPr>
        <p:grpSpPr bwMode="auto">
          <a:xfrm>
            <a:off x="6153150" y="2089150"/>
            <a:ext cx="1360488" cy="684213"/>
            <a:chOff x="3876" y="1508"/>
            <a:chExt cx="857" cy="431"/>
          </a:xfrm>
        </p:grpSpPr>
        <p:sp>
          <p:nvSpPr>
            <p:cNvPr id="45304" name="Freeform 479"/>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solidFill>
              <a:srgbClr val="0CCAB3"/>
            </a:solidFill>
            <a:ln w="0">
              <a:solidFill>
                <a:srgbClr val="000000"/>
              </a:solidFill>
              <a:round/>
              <a:headEnd/>
              <a:tailEnd/>
            </a:ln>
          </p:spPr>
          <p:txBody>
            <a:bodyPr/>
            <a:lstStyle/>
            <a:p>
              <a:endParaRPr lang="zh-CN" altLang="en-US">
                <a:ea typeface="宋体" pitchFamily="2" charset="-122"/>
              </a:endParaRPr>
            </a:p>
          </p:txBody>
        </p:sp>
        <p:sp>
          <p:nvSpPr>
            <p:cNvPr id="45305" name="Freeform 480"/>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noFill/>
            <a:ln w="15875" cap="rnd">
              <a:solidFill>
                <a:srgbClr val="008080"/>
              </a:solidFill>
              <a:round/>
              <a:headEnd/>
              <a:tailEnd/>
            </a:ln>
          </p:spPr>
          <p:txBody>
            <a:bodyPr/>
            <a:lstStyle/>
            <a:p>
              <a:endParaRPr lang="zh-CN" altLang="en-US">
                <a:ea typeface="宋体" pitchFamily="2" charset="-122"/>
              </a:endParaRPr>
            </a:p>
          </p:txBody>
        </p:sp>
      </p:grpSp>
      <p:grpSp>
        <p:nvGrpSpPr>
          <p:cNvPr id="45229" name="Group 484"/>
          <p:cNvGrpSpPr>
            <a:grpSpLocks/>
          </p:cNvGrpSpPr>
          <p:nvPr/>
        </p:nvGrpSpPr>
        <p:grpSpPr bwMode="auto">
          <a:xfrm>
            <a:off x="6153150" y="2089150"/>
            <a:ext cx="1360488" cy="684213"/>
            <a:chOff x="3876" y="1508"/>
            <a:chExt cx="857" cy="431"/>
          </a:xfrm>
        </p:grpSpPr>
        <p:sp>
          <p:nvSpPr>
            <p:cNvPr id="45302" name="Freeform 482"/>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solidFill>
              <a:srgbClr val="0CCAB3"/>
            </a:solidFill>
            <a:ln w="0">
              <a:solidFill>
                <a:srgbClr val="000000"/>
              </a:solidFill>
              <a:round/>
              <a:headEnd/>
              <a:tailEnd/>
            </a:ln>
          </p:spPr>
          <p:txBody>
            <a:bodyPr/>
            <a:lstStyle/>
            <a:p>
              <a:endParaRPr lang="zh-CN" altLang="en-US">
                <a:ea typeface="宋体" pitchFamily="2" charset="-122"/>
              </a:endParaRPr>
            </a:p>
          </p:txBody>
        </p:sp>
        <p:sp>
          <p:nvSpPr>
            <p:cNvPr id="45303" name="Freeform 483"/>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noFill/>
            <a:ln w="1588" cap="rnd">
              <a:solidFill>
                <a:srgbClr val="008080"/>
              </a:solidFill>
              <a:round/>
              <a:headEnd/>
              <a:tailEnd/>
            </a:ln>
          </p:spPr>
          <p:txBody>
            <a:bodyPr/>
            <a:lstStyle/>
            <a:p>
              <a:endParaRPr lang="zh-CN" altLang="en-US">
                <a:ea typeface="宋体" pitchFamily="2" charset="-122"/>
              </a:endParaRPr>
            </a:p>
          </p:txBody>
        </p:sp>
      </p:grpSp>
      <p:grpSp>
        <p:nvGrpSpPr>
          <p:cNvPr id="45230" name="Group 487"/>
          <p:cNvGrpSpPr>
            <a:grpSpLocks/>
          </p:cNvGrpSpPr>
          <p:nvPr/>
        </p:nvGrpSpPr>
        <p:grpSpPr bwMode="auto">
          <a:xfrm>
            <a:off x="6153150" y="2089150"/>
            <a:ext cx="1360488" cy="684213"/>
            <a:chOff x="3876" y="1508"/>
            <a:chExt cx="857" cy="431"/>
          </a:xfrm>
          <a:solidFill>
            <a:schemeClr val="accent3">
              <a:lumMod val="60000"/>
              <a:lumOff val="40000"/>
            </a:schemeClr>
          </a:solidFill>
        </p:grpSpPr>
        <p:sp>
          <p:nvSpPr>
            <p:cNvPr id="45300" name="Freeform 485"/>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grpFill/>
            <a:ln w="0">
              <a:solidFill>
                <a:schemeClr val="accent3">
                  <a:lumMod val="50000"/>
                </a:schemeClr>
              </a:solidFill>
              <a:round/>
              <a:headEnd/>
              <a:tailEnd/>
            </a:ln>
          </p:spPr>
          <p:txBody>
            <a:bodyPr/>
            <a:lstStyle/>
            <a:p>
              <a:endParaRPr lang="zh-CN" altLang="en-US">
                <a:ea typeface="宋体" pitchFamily="2" charset="-122"/>
              </a:endParaRPr>
            </a:p>
          </p:txBody>
        </p:sp>
        <p:sp>
          <p:nvSpPr>
            <p:cNvPr id="45301" name="Freeform 486"/>
            <p:cNvSpPr>
              <a:spLocks/>
            </p:cNvSpPr>
            <p:nvPr/>
          </p:nvSpPr>
          <p:spPr bwMode="auto">
            <a:xfrm>
              <a:off x="3876" y="1508"/>
              <a:ext cx="857" cy="431"/>
            </a:xfrm>
            <a:custGeom>
              <a:avLst/>
              <a:gdLst>
                <a:gd name="T0" fmla="*/ 0 w 3137"/>
                <a:gd name="T1" fmla="*/ 0 h 1575"/>
                <a:gd name="T2" fmla="*/ 0 w 3137"/>
                <a:gd name="T3" fmla="*/ 0 h 1575"/>
                <a:gd name="T4" fmla="*/ 0 w 3137"/>
                <a:gd name="T5" fmla="*/ 0 h 1575"/>
                <a:gd name="T6" fmla="*/ 0 w 3137"/>
                <a:gd name="T7" fmla="*/ 0 h 1575"/>
                <a:gd name="T8" fmla="*/ 0 w 3137"/>
                <a:gd name="T9" fmla="*/ 0 h 1575"/>
                <a:gd name="T10" fmla="*/ 0 w 3137"/>
                <a:gd name="T11" fmla="*/ 0 h 1575"/>
                <a:gd name="T12" fmla="*/ 0 w 3137"/>
                <a:gd name="T13" fmla="*/ 0 h 1575"/>
                <a:gd name="T14" fmla="*/ 0 w 3137"/>
                <a:gd name="T15" fmla="*/ 0 h 1575"/>
                <a:gd name="T16" fmla="*/ 0 w 3137"/>
                <a:gd name="T17" fmla="*/ 0 h 1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37"/>
                <a:gd name="T28" fmla="*/ 0 h 1575"/>
                <a:gd name="T29" fmla="*/ 3137 w 3137"/>
                <a:gd name="T30" fmla="*/ 1575 h 15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37" h="1575">
                  <a:moveTo>
                    <a:pt x="263" y="0"/>
                  </a:moveTo>
                  <a:cubicBezTo>
                    <a:pt x="118" y="0"/>
                    <a:pt x="0" y="118"/>
                    <a:pt x="0" y="263"/>
                  </a:cubicBezTo>
                  <a:lnTo>
                    <a:pt x="0" y="1313"/>
                  </a:lnTo>
                  <a:cubicBezTo>
                    <a:pt x="0" y="1457"/>
                    <a:pt x="118" y="1575"/>
                    <a:pt x="263" y="1575"/>
                  </a:cubicBezTo>
                  <a:lnTo>
                    <a:pt x="2875" y="1575"/>
                  </a:lnTo>
                  <a:cubicBezTo>
                    <a:pt x="3020" y="1575"/>
                    <a:pt x="3137" y="1457"/>
                    <a:pt x="3137" y="1313"/>
                  </a:cubicBezTo>
                  <a:lnTo>
                    <a:pt x="3137" y="263"/>
                  </a:lnTo>
                  <a:cubicBezTo>
                    <a:pt x="3137" y="118"/>
                    <a:pt x="3020" y="0"/>
                    <a:pt x="2875" y="0"/>
                  </a:cubicBezTo>
                  <a:lnTo>
                    <a:pt x="263" y="0"/>
                  </a:lnTo>
                  <a:close/>
                </a:path>
              </a:pathLst>
            </a:custGeom>
            <a:grpFill/>
            <a:ln w="15875" cap="rnd">
              <a:solidFill>
                <a:schemeClr val="accent3">
                  <a:lumMod val="50000"/>
                </a:schemeClr>
              </a:solidFill>
              <a:round/>
              <a:headEnd/>
              <a:tailEnd/>
            </a:ln>
          </p:spPr>
          <p:txBody>
            <a:bodyPr/>
            <a:lstStyle/>
            <a:p>
              <a:endParaRPr lang="zh-CN" altLang="en-US">
                <a:ea typeface="宋体" pitchFamily="2" charset="-122"/>
              </a:endParaRPr>
            </a:p>
          </p:txBody>
        </p:sp>
      </p:grpSp>
      <p:sp>
        <p:nvSpPr>
          <p:cNvPr id="45201" name="Rectangle 488"/>
          <p:cNvSpPr>
            <a:spLocks noChangeArrowheads="1"/>
          </p:cNvSpPr>
          <p:nvPr/>
        </p:nvSpPr>
        <p:spPr bwMode="auto">
          <a:xfrm>
            <a:off x="6332538" y="2171700"/>
            <a:ext cx="1009650" cy="274638"/>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Processor </a:t>
            </a:r>
            <a:endParaRPr lang="en-US" altLang="zh-CN">
              <a:ea typeface="宋体" pitchFamily="2" charset="-122"/>
            </a:endParaRPr>
          </a:p>
        </p:txBody>
      </p:sp>
      <p:sp>
        <p:nvSpPr>
          <p:cNvPr id="45202" name="Rectangle 489"/>
          <p:cNvSpPr>
            <a:spLocks noChangeArrowheads="1"/>
          </p:cNvSpPr>
          <p:nvPr/>
        </p:nvSpPr>
        <p:spPr bwMode="auto">
          <a:xfrm>
            <a:off x="6600825" y="2449513"/>
            <a:ext cx="482600" cy="274637"/>
          </a:xfrm>
          <a:prstGeom prst="rect">
            <a:avLst/>
          </a:prstGeom>
          <a:noFill/>
          <a:ln w="9525">
            <a:noFill/>
            <a:miter lim="800000"/>
            <a:headEnd/>
            <a:tailEnd/>
          </a:ln>
        </p:spPr>
        <p:txBody>
          <a:bodyPr wrap="none" lIns="0" tIns="0" rIns="0" bIns="0">
            <a:spAutoFit/>
          </a:bodyPr>
          <a:lstStyle/>
          <a:p>
            <a:r>
              <a:rPr lang="en-US" altLang="zh-CN" b="1">
                <a:solidFill>
                  <a:srgbClr val="3A4264"/>
                </a:solidFill>
                <a:latin typeface="Times New Roman" pitchFamily="18" charset="0"/>
                <a:ea typeface="宋体" pitchFamily="2" charset="-122"/>
              </a:rPr>
              <a:t>Core</a:t>
            </a:r>
            <a:endParaRPr lang="en-US" altLang="zh-CN">
              <a:ea typeface="宋体" pitchFamily="2" charset="-122"/>
            </a:endParaRPr>
          </a:p>
        </p:txBody>
      </p:sp>
      <p:grpSp>
        <p:nvGrpSpPr>
          <p:cNvPr id="45232" name="Group 492"/>
          <p:cNvGrpSpPr>
            <a:grpSpLocks/>
          </p:cNvGrpSpPr>
          <p:nvPr/>
        </p:nvGrpSpPr>
        <p:grpSpPr bwMode="auto">
          <a:xfrm>
            <a:off x="6342063" y="3095625"/>
            <a:ext cx="971550" cy="390525"/>
            <a:chOff x="3995" y="2142"/>
            <a:chExt cx="612" cy="246"/>
          </a:xfrm>
        </p:grpSpPr>
        <p:sp>
          <p:nvSpPr>
            <p:cNvPr id="45298" name="Rectangle 490"/>
            <p:cNvSpPr>
              <a:spLocks noChangeArrowheads="1"/>
            </p:cNvSpPr>
            <p:nvPr/>
          </p:nvSpPr>
          <p:spPr bwMode="auto">
            <a:xfrm>
              <a:off x="3995" y="2142"/>
              <a:ext cx="612" cy="246"/>
            </a:xfrm>
            <a:prstGeom prst="rect">
              <a:avLst/>
            </a:prstGeom>
            <a:solidFill>
              <a:srgbClr val="FFCC66"/>
            </a:solidFill>
            <a:ln w="9525">
              <a:noFill/>
              <a:miter lim="800000"/>
              <a:headEnd/>
              <a:tailEnd/>
            </a:ln>
          </p:spPr>
          <p:txBody>
            <a:bodyPr/>
            <a:lstStyle/>
            <a:p>
              <a:endParaRPr lang="zh-CN" altLang="en-US">
                <a:ea typeface="宋体" pitchFamily="2" charset="-122"/>
              </a:endParaRPr>
            </a:p>
          </p:txBody>
        </p:sp>
        <p:sp>
          <p:nvSpPr>
            <p:cNvPr id="45299" name="Rectangle 491"/>
            <p:cNvSpPr>
              <a:spLocks noChangeArrowheads="1"/>
            </p:cNvSpPr>
            <p:nvPr/>
          </p:nvSpPr>
          <p:spPr bwMode="auto">
            <a:xfrm>
              <a:off x="3995" y="2142"/>
              <a:ext cx="612" cy="246"/>
            </a:xfrm>
            <a:prstGeom prst="rect">
              <a:avLst/>
            </a:prstGeom>
            <a:noFill/>
            <a:ln w="11113" cap="rnd">
              <a:solidFill>
                <a:srgbClr val="CC6600"/>
              </a:solidFill>
              <a:miter lim="800000"/>
              <a:headEnd/>
              <a:tailEnd/>
            </a:ln>
          </p:spPr>
          <p:txBody>
            <a:bodyPr/>
            <a:lstStyle/>
            <a:p>
              <a:endParaRPr lang="zh-CN" altLang="en-US">
                <a:ea typeface="宋体" pitchFamily="2" charset="-122"/>
              </a:endParaRPr>
            </a:p>
          </p:txBody>
        </p:sp>
      </p:grpSp>
      <p:grpSp>
        <p:nvGrpSpPr>
          <p:cNvPr id="45236" name="Group 495"/>
          <p:cNvGrpSpPr>
            <a:grpSpLocks/>
          </p:cNvGrpSpPr>
          <p:nvPr/>
        </p:nvGrpSpPr>
        <p:grpSpPr bwMode="auto">
          <a:xfrm>
            <a:off x="6342063" y="3095625"/>
            <a:ext cx="971550" cy="390525"/>
            <a:chOff x="3995" y="2142"/>
            <a:chExt cx="612" cy="246"/>
          </a:xfrm>
        </p:grpSpPr>
        <p:sp>
          <p:nvSpPr>
            <p:cNvPr id="45296" name="Rectangle 493"/>
            <p:cNvSpPr>
              <a:spLocks noChangeArrowheads="1"/>
            </p:cNvSpPr>
            <p:nvPr/>
          </p:nvSpPr>
          <p:spPr bwMode="auto">
            <a:xfrm>
              <a:off x="3995" y="2142"/>
              <a:ext cx="612" cy="246"/>
            </a:xfrm>
            <a:prstGeom prst="rect">
              <a:avLst/>
            </a:prstGeom>
            <a:solidFill>
              <a:srgbClr val="FFCC66"/>
            </a:solidFill>
            <a:ln w="9525">
              <a:noFill/>
              <a:miter lim="800000"/>
              <a:headEnd/>
              <a:tailEnd/>
            </a:ln>
          </p:spPr>
          <p:txBody>
            <a:bodyPr/>
            <a:lstStyle/>
            <a:p>
              <a:endParaRPr lang="zh-CN" altLang="en-US">
                <a:ea typeface="宋体" pitchFamily="2" charset="-122"/>
              </a:endParaRPr>
            </a:p>
          </p:txBody>
        </p:sp>
        <p:sp>
          <p:nvSpPr>
            <p:cNvPr id="45297" name="Rectangle 494"/>
            <p:cNvSpPr>
              <a:spLocks noChangeArrowheads="1"/>
            </p:cNvSpPr>
            <p:nvPr/>
          </p:nvSpPr>
          <p:spPr bwMode="auto">
            <a:xfrm>
              <a:off x="3995" y="2142"/>
              <a:ext cx="612" cy="246"/>
            </a:xfrm>
            <a:prstGeom prst="rect">
              <a:avLst/>
            </a:prstGeom>
            <a:noFill/>
            <a:ln w="15875" cap="rnd">
              <a:solidFill>
                <a:srgbClr val="CC6600"/>
              </a:solidFill>
              <a:miter lim="800000"/>
              <a:headEnd/>
              <a:tailEnd/>
            </a:ln>
          </p:spPr>
          <p:txBody>
            <a:bodyPr/>
            <a:lstStyle/>
            <a:p>
              <a:endParaRPr lang="zh-CN" altLang="en-US">
                <a:ea typeface="宋体" pitchFamily="2" charset="-122"/>
              </a:endParaRPr>
            </a:p>
          </p:txBody>
        </p:sp>
      </p:grpSp>
      <p:grpSp>
        <p:nvGrpSpPr>
          <p:cNvPr id="45237" name="Group 498"/>
          <p:cNvGrpSpPr>
            <a:grpSpLocks/>
          </p:cNvGrpSpPr>
          <p:nvPr/>
        </p:nvGrpSpPr>
        <p:grpSpPr bwMode="auto">
          <a:xfrm>
            <a:off x="6342063" y="3095625"/>
            <a:ext cx="971550" cy="390525"/>
            <a:chOff x="3995" y="2142"/>
            <a:chExt cx="612" cy="246"/>
          </a:xfrm>
        </p:grpSpPr>
        <p:sp>
          <p:nvSpPr>
            <p:cNvPr id="45294" name="Rectangle 496"/>
            <p:cNvSpPr>
              <a:spLocks noChangeArrowheads="1"/>
            </p:cNvSpPr>
            <p:nvPr/>
          </p:nvSpPr>
          <p:spPr bwMode="auto">
            <a:xfrm>
              <a:off x="3995" y="2142"/>
              <a:ext cx="612" cy="246"/>
            </a:xfrm>
            <a:prstGeom prst="rect">
              <a:avLst/>
            </a:prstGeom>
            <a:solidFill>
              <a:srgbClr val="FFCC66"/>
            </a:solidFill>
            <a:ln w="9525">
              <a:noFill/>
              <a:miter lim="800000"/>
              <a:headEnd/>
              <a:tailEnd/>
            </a:ln>
          </p:spPr>
          <p:txBody>
            <a:bodyPr/>
            <a:lstStyle/>
            <a:p>
              <a:endParaRPr lang="zh-CN" altLang="en-US">
                <a:ea typeface="宋体" pitchFamily="2" charset="-122"/>
              </a:endParaRPr>
            </a:p>
          </p:txBody>
        </p:sp>
        <p:sp>
          <p:nvSpPr>
            <p:cNvPr id="45295" name="Rectangle 497"/>
            <p:cNvSpPr>
              <a:spLocks noChangeArrowheads="1"/>
            </p:cNvSpPr>
            <p:nvPr/>
          </p:nvSpPr>
          <p:spPr bwMode="auto">
            <a:xfrm>
              <a:off x="3995" y="2142"/>
              <a:ext cx="612" cy="246"/>
            </a:xfrm>
            <a:prstGeom prst="rect">
              <a:avLst/>
            </a:prstGeom>
            <a:noFill/>
            <a:ln w="11113" cap="rnd">
              <a:solidFill>
                <a:srgbClr val="CC6600"/>
              </a:solidFill>
              <a:miter lim="800000"/>
              <a:headEnd/>
              <a:tailEnd/>
            </a:ln>
          </p:spPr>
          <p:txBody>
            <a:bodyPr/>
            <a:lstStyle/>
            <a:p>
              <a:endParaRPr lang="zh-CN" altLang="en-US">
                <a:ea typeface="宋体" pitchFamily="2" charset="-122"/>
              </a:endParaRPr>
            </a:p>
          </p:txBody>
        </p:sp>
      </p:grpSp>
      <p:grpSp>
        <p:nvGrpSpPr>
          <p:cNvPr id="45238" name="Group 501"/>
          <p:cNvGrpSpPr>
            <a:grpSpLocks/>
          </p:cNvGrpSpPr>
          <p:nvPr/>
        </p:nvGrpSpPr>
        <p:grpSpPr bwMode="auto">
          <a:xfrm>
            <a:off x="6342063" y="3095625"/>
            <a:ext cx="971550" cy="390525"/>
            <a:chOff x="3995" y="2142"/>
            <a:chExt cx="612" cy="246"/>
          </a:xfrm>
          <a:solidFill>
            <a:schemeClr val="accent6">
              <a:lumMod val="20000"/>
              <a:lumOff val="80000"/>
            </a:schemeClr>
          </a:solidFill>
        </p:grpSpPr>
        <p:sp>
          <p:nvSpPr>
            <p:cNvPr id="45292" name="Rectangle 499"/>
            <p:cNvSpPr>
              <a:spLocks noChangeArrowheads="1"/>
            </p:cNvSpPr>
            <p:nvPr/>
          </p:nvSpPr>
          <p:spPr bwMode="auto">
            <a:xfrm>
              <a:off x="3995" y="2142"/>
              <a:ext cx="612" cy="246"/>
            </a:xfrm>
            <a:prstGeom prst="rect">
              <a:avLst/>
            </a:prstGeom>
            <a:grpFill/>
            <a:ln w="9525">
              <a:noFill/>
              <a:miter lim="800000"/>
              <a:headEnd/>
              <a:tailEnd/>
            </a:ln>
          </p:spPr>
          <p:txBody>
            <a:bodyPr/>
            <a:lstStyle/>
            <a:p>
              <a:endParaRPr lang="zh-CN" altLang="en-US">
                <a:ea typeface="宋体" pitchFamily="2" charset="-122"/>
              </a:endParaRPr>
            </a:p>
          </p:txBody>
        </p:sp>
        <p:sp>
          <p:nvSpPr>
            <p:cNvPr id="45293" name="Rectangle 500"/>
            <p:cNvSpPr>
              <a:spLocks noChangeArrowheads="1"/>
            </p:cNvSpPr>
            <p:nvPr/>
          </p:nvSpPr>
          <p:spPr bwMode="auto">
            <a:xfrm>
              <a:off x="3995" y="2142"/>
              <a:ext cx="612" cy="246"/>
            </a:xfrm>
            <a:prstGeom prst="rect">
              <a:avLst/>
            </a:prstGeom>
            <a:grpFill/>
            <a:ln w="15875" cap="rnd">
              <a:solidFill>
                <a:srgbClr val="CC6600"/>
              </a:solidFill>
              <a:miter lim="800000"/>
              <a:headEnd/>
              <a:tailEnd/>
            </a:ln>
          </p:spPr>
          <p:txBody>
            <a:bodyPr/>
            <a:lstStyle/>
            <a:p>
              <a:endParaRPr lang="zh-CN" altLang="en-US">
                <a:ea typeface="宋体" pitchFamily="2" charset="-122"/>
              </a:endParaRPr>
            </a:p>
          </p:txBody>
        </p:sp>
      </p:grpSp>
      <p:sp>
        <p:nvSpPr>
          <p:cNvPr id="45207" name="Rectangle 502"/>
          <p:cNvSpPr>
            <a:spLocks noChangeArrowheads="1"/>
          </p:cNvSpPr>
          <p:nvPr/>
        </p:nvSpPr>
        <p:spPr bwMode="auto">
          <a:xfrm>
            <a:off x="6400800" y="3152775"/>
            <a:ext cx="881063" cy="258763"/>
          </a:xfrm>
          <a:prstGeom prst="rect">
            <a:avLst/>
          </a:prstGeom>
          <a:noFill/>
          <a:ln w="9525">
            <a:noFill/>
            <a:miter lim="800000"/>
            <a:headEnd/>
            <a:tailEnd/>
          </a:ln>
        </p:spPr>
        <p:txBody>
          <a:bodyPr wrap="none" lIns="0" tIns="0" rIns="0" bIns="0">
            <a:spAutoFit/>
          </a:bodyPr>
          <a:lstStyle/>
          <a:p>
            <a:r>
              <a:rPr lang="en-US" altLang="zh-CN" sz="1700" b="1">
                <a:solidFill>
                  <a:srgbClr val="3A4264"/>
                </a:solidFill>
                <a:latin typeface="Times New Roman" pitchFamily="18" charset="0"/>
                <a:ea typeface="宋体" pitchFamily="2" charset="-122"/>
              </a:rPr>
              <a:t>L1 Cache</a:t>
            </a:r>
            <a:endParaRPr lang="en-US" altLang="zh-CN">
              <a:ea typeface="宋体" pitchFamily="2" charset="-122"/>
            </a:endParaRPr>
          </a:p>
        </p:txBody>
      </p:sp>
      <p:grpSp>
        <p:nvGrpSpPr>
          <p:cNvPr id="45239" name="Group 505"/>
          <p:cNvGrpSpPr>
            <a:grpSpLocks/>
          </p:cNvGrpSpPr>
          <p:nvPr/>
        </p:nvGrpSpPr>
        <p:grpSpPr bwMode="auto">
          <a:xfrm>
            <a:off x="6786563" y="2786063"/>
            <a:ext cx="84137" cy="295275"/>
            <a:chOff x="4275" y="1947"/>
            <a:chExt cx="53" cy="186"/>
          </a:xfrm>
        </p:grpSpPr>
        <p:sp>
          <p:nvSpPr>
            <p:cNvPr id="45290" name="Freeform 503"/>
            <p:cNvSpPr>
              <a:spLocks noEditPoints="1"/>
            </p:cNvSpPr>
            <p:nvPr/>
          </p:nvSpPr>
          <p:spPr bwMode="auto">
            <a:xfrm>
              <a:off x="4275" y="1947"/>
              <a:ext cx="53" cy="186"/>
            </a:xfrm>
            <a:custGeom>
              <a:avLst/>
              <a:gdLst>
                <a:gd name="T0" fmla="*/ 0 w 192"/>
                <a:gd name="T1" fmla="*/ 0 h 680"/>
                <a:gd name="T2" fmla="*/ 0 w 192"/>
                <a:gd name="T3" fmla="*/ 0 h 680"/>
                <a:gd name="T4" fmla="*/ 0 w 192"/>
                <a:gd name="T5" fmla="*/ 0 h 680"/>
                <a:gd name="T6" fmla="*/ 0 w 192"/>
                <a:gd name="T7" fmla="*/ 0 h 680"/>
                <a:gd name="T8" fmla="*/ 0 w 192"/>
                <a:gd name="T9" fmla="*/ 0 h 680"/>
                <a:gd name="T10" fmla="*/ 0 w 192"/>
                <a:gd name="T11" fmla="*/ 0 h 680"/>
                <a:gd name="T12" fmla="*/ 0 w 192"/>
                <a:gd name="T13" fmla="*/ 0 h 680"/>
                <a:gd name="T14" fmla="*/ 0 w 192"/>
                <a:gd name="T15" fmla="*/ 0 h 680"/>
                <a:gd name="T16" fmla="*/ 0 w 192"/>
                <a:gd name="T17" fmla="*/ 0 h 680"/>
                <a:gd name="T18" fmla="*/ 0 w 192"/>
                <a:gd name="T19" fmla="*/ 0 h 680"/>
                <a:gd name="T20" fmla="*/ 0 w 192"/>
                <a:gd name="T21" fmla="*/ 0 h 680"/>
                <a:gd name="T22" fmla="*/ 0 w 192"/>
                <a:gd name="T23" fmla="*/ 0 h 680"/>
                <a:gd name="T24" fmla="*/ 0 w 192"/>
                <a:gd name="T25" fmla="*/ 0 h 680"/>
                <a:gd name="T26" fmla="*/ 0 w 192"/>
                <a:gd name="T27" fmla="*/ 0 h 680"/>
                <a:gd name="T28" fmla="*/ 0 w 192"/>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80"/>
                <a:gd name="T47" fmla="*/ 192 w 192"/>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80">
                  <a:moveTo>
                    <a:pt x="120" y="145"/>
                  </a:moveTo>
                  <a:lnTo>
                    <a:pt x="120" y="535"/>
                  </a:lnTo>
                  <a:cubicBezTo>
                    <a:pt x="120" y="549"/>
                    <a:pt x="110" y="559"/>
                    <a:pt x="96" y="559"/>
                  </a:cubicBezTo>
                  <a:cubicBezTo>
                    <a:pt x="83" y="559"/>
                    <a:pt x="73" y="549"/>
                    <a:pt x="73" y="535"/>
                  </a:cubicBezTo>
                  <a:lnTo>
                    <a:pt x="73" y="145"/>
                  </a:lnTo>
                  <a:cubicBezTo>
                    <a:pt x="73" y="132"/>
                    <a:pt x="83" y="121"/>
                    <a:pt x="96" y="121"/>
                  </a:cubicBezTo>
                  <a:cubicBezTo>
                    <a:pt x="110" y="121"/>
                    <a:pt x="120" y="132"/>
                    <a:pt x="120" y="145"/>
                  </a:cubicBezTo>
                  <a:close/>
                  <a:moveTo>
                    <a:pt x="0" y="193"/>
                  </a:moveTo>
                  <a:lnTo>
                    <a:pt x="96" y="0"/>
                  </a:lnTo>
                  <a:lnTo>
                    <a:pt x="192" y="193"/>
                  </a:lnTo>
                  <a:lnTo>
                    <a:pt x="0" y="193"/>
                  </a:lnTo>
                  <a:close/>
                  <a:moveTo>
                    <a:pt x="192" y="487"/>
                  </a:moveTo>
                  <a:lnTo>
                    <a:pt x="96" y="680"/>
                  </a:lnTo>
                  <a:lnTo>
                    <a:pt x="0" y="487"/>
                  </a:lnTo>
                  <a:lnTo>
                    <a:pt x="192" y="487"/>
                  </a:lnTo>
                  <a:close/>
                </a:path>
              </a:pathLst>
            </a:custGeom>
            <a:solidFill>
              <a:srgbClr val="415677"/>
            </a:solidFill>
            <a:ln w="0">
              <a:solidFill>
                <a:srgbClr val="000000"/>
              </a:solidFill>
              <a:round/>
              <a:headEnd/>
              <a:tailEnd/>
            </a:ln>
          </p:spPr>
          <p:txBody>
            <a:bodyPr/>
            <a:lstStyle/>
            <a:p>
              <a:endParaRPr lang="zh-CN" altLang="en-US">
                <a:ea typeface="宋体" pitchFamily="2" charset="-122"/>
              </a:endParaRPr>
            </a:p>
          </p:txBody>
        </p:sp>
        <p:sp>
          <p:nvSpPr>
            <p:cNvPr id="45291" name="Freeform 504"/>
            <p:cNvSpPr>
              <a:spLocks noEditPoints="1"/>
            </p:cNvSpPr>
            <p:nvPr/>
          </p:nvSpPr>
          <p:spPr bwMode="auto">
            <a:xfrm>
              <a:off x="4275" y="1947"/>
              <a:ext cx="53" cy="186"/>
            </a:xfrm>
            <a:custGeom>
              <a:avLst/>
              <a:gdLst>
                <a:gd name="T0" fmla="*/ 0 w 192"/>
                <a:gd name="T1" fmla="*/ 0 h 680"/>
                <a:gd name="T2" fmla="*/ 0 w 192"/>
                <a:gd name="T3" fmla="*/ 0 h 680"/>
                <a:gd name="T4" fmla="*/ 0 w 192"/>
                <a:gd name="T5" fmla="*/ 0 h 680"/>
                <a:gd name="T6" fmla="*/ 0 w 192"/>
                <a:gd name="T7" fmla="*/ 0 h 680"/>
                <a:gd name="T8" fmla="*/ 0 w 192"/>
                <a:gd name="T9" fmla="*/ 0 h 680"/>
                <a:gd name="T10" fmla="*/ 0 w 192"/>
                <a:gd name="T11" fmla="*/ 0 h 680"/>
                <a:gd name="T12" fmla="*/ 0 w 192"/>
                <a:gd name="T13" fmla="*/ 0 h 680"/>
                <a:gd name="T14" fmla="*/ 0 w 192"/>
                <a:gd name="T15" fmla="*/ 0 h 680"/>
                <a:gd name="T16" fmla="*/ 0 w 192"/>
                <a:gd name="T17" fmla="*/ 0 h 680"/>
                <a:gd name="T18" fmla="*/ 0 w 192"/>
                <a:gd name="T19" fmla="*/ 0 h 680"/>
                <a:gd name="T20" fmla="*/ 0 w 192"/>
                <a:gd name="T21" fmla="*/ 0 h 680"/>
                <a:gd name="T22" fmla="*/ 0 w 192"/>
                <a:gd name="T23" fmla="*/ 0 h 680"/>
                <a:gd name="T24" fmla="*/ 0 w 192"/>
                <a:gd name="T25" fmla="*/ 0 h 680"/>
                <a:gd name="T26" fmla="*/ 0 w 192"/>
                <a:gd name="T27" fmla="*/ 0 h 680"/>
                <a:gd name="T28" fmla="*/ 0 w 192"/>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80"/>
                <a:gd name="T47" fmla="*/ 192 w 192"/>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80">
                  <a:moveTo>
                    <a:pt x="120" y="145"/>
                  </a:moveTo>
                  <a:lnTo>
                    <a:pt x="120" y="535"/>
                  </a:lnTo>
                  <a:cubicBezTo>
                    <a:pt x="120" y="549"/>
                    <a:pt x="110" y="559"/>
                    <a:pt x="96" y="559"/>
                  </a:cubicBezTo>
                  <a:cubicBezTo>
                    <a:pt x="83" y="559"/>
                    <a:pt x="73" y="549"/>
                    <a:pt x="73" y="535"/>
                  </a:cubicBezTo>
                  <a:lnTo>
                    <a:pt x="73" y="145"/>
                  </a:lnTo>
                  <a:cubicBezTo>
                    <a:pt x="73" y="132"/>
                    <a:pt x="83" y="121"/>
                    <a:pt x="96" y="121"/>
                  </a:cubicBezTo>
                  <a:cubicBezTo>
                    <a:pt x="110" y="121"/>
                    <a:pt x="120" y="132"/>
                    <a:pt x="120" y="145"/>
                  </a:cubicBezTo>
                  <a:close/>
                  <a:moveTo>
                    <a:pt x="0" y="193"/>
                  </a:moveTo>
                  <a:lnTo>
                    <a:pt x="96" y="0"/>
                  </a:lnTo>
                  <a:lnTo>
                    <a:pt x="192" y="193"/>
                  </a:lnTo>
                  <a:lnTo>
                    <a:pt x="0" y="193"/>
                  </a:lnTo>
                  <a:close/>
                  <a:moveTo>
                    <a:pt x="192" y="487"/>
                  </a:moveTo>
                  <a:lnTo>
                    <a:pt x="96" y="680"/>
                  </a:lnTo>
                  <a:lnTo>
                    <a:pt x="0" y="487"/>
                  </a:lnTo>
                  <a:lnTo>
                    <a:pt x="192" y="487"/>
                  </a:lnTo>
                  <a:close/>
                </a:path>
              </a:pathLst>
            </a:custGeom>
            <a:noFill/>
            <a:ln w="4763" cap="rnd">
              <a:solidFill>
                <a:srgbClr val="415677"/>
              </a:solidFill>
              <a:round/>
              <a:headEnd/>
              <a:tailEnd/>
            </a:ln>
          </p:spPr>
          <p:txBody>
            <a:bodyPr/>
            <a:lstStyle/>
            <a:p>
              <a:endParaRPr lang="zh-CN" altLang="en-US">
                <a:ea typeface="宋体" pitchFamily="2" charset="-122"/>
              </a:endParaRPr>
            </a:p>
          </p:txBody>
        </p:sp>
      </p:grpSp>
      <p:grpSp>
        <p:nvGrpSpPr>
          <p:cNvPr id="45240" name="Group 508"/>
          <p:cNvGrpSpPr>
            <a:grpSpLocks/>
          </p:cNvGrpSpPr>
          <p:nvPr/>
        </p:nvGrpSpPr>
        <p:grpSpPr bwMode="auto">
          <a:xfrm>
            <a:off x="6142038" y="3481388"/>
            <a:ext cx="1393825" cy="261937"/>
            <a:chOff x="3869" y="2385"/>
            <a:chExt cx="878" cy="165"/>
          </a:xfrm>
        </p:grpSpPr>
        <p:sp>
          <p:nvSpPr>
            <p:cNvPr id="45288" name="Freeform 506"/>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solidFill>
              <a:srgbClr val="FFFF99"/>
            </a:solidFill>
            <a:ln w="0">
              <a:solidFill>
                <a:srgbClr val="000000"/>
              </a:solidFill>
              <a:round/>
              <a:headEnd/>
              <a:tailEnd/>
            </a:ln>
          </p:spPr>
          <p:txBody>
            <a:bodyPr/>
            <a:lstStyle/>
            <a:p>
              <a:endParaRPr lang="zh-CN" altLang="en-US">
                <a:ea typeface="宋体" pitchFamily="2" charset="-122"/>
              </a:endParaRPr>
            </a:p>
          </p:txBody>
        </p:sp>
        <p:sp>
          <p:nvSpPr>
            <p:cNvPr id="45289" name="Freeform 507"/>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noFill/>
            <a:ln w="1588" cap="rnd">
              <a:solidFill>
                <a:srgbClr val="CC6600"/>
              </a:solidFill>
              <a:round/>
              <a:headEnd/>
              <a:tailEnd/>
            </a:ln>
          </p:spPr>
          <p:txBody>
            <a:bodyPr/>
            <a:lstStyle/>
            <a:p>
              <a:endParaRPr lang="zh-CN" altLang="en-US">
                <a:ea typeface="宋体" pitchFamily="2" charset="-122"/>
              </a:endParaRPr>
            </a:p>
          </p:txBody>
        </p:sp>
      </p:grpSp>
      <p:grpSp>
        <p:nvGrpSpPr>
          <p:cNvPr id="45241" name="Group 511"/>
          <p:cNvGrpSpPr>
            <a:grpSpLocks/>
          </p:cNvGrpSpPr>
          <p:nvPr/>
        </p:nvGrpSpPr>
        <p:grpSpPr bwMode="auto">
          <a:xfrm>
            <a:off x="6142038" y="3481388"/>
            <a:ext cx="1393825" cy="261937"/>
            <a:chOff x="3869" y="2385"/>
            <a:chExt cx="878" cy="165"/>
          </a:xfrm>
        </p:grpSpPr>
        <p:sp>
          <p:nvSpPr>
            <p:cNvPr id="45286" name="Freeform 509"/>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solidFill>
              <a:srgbClr val="FFFF99"/>
            </a:solidFill>
            <a:ln w="0">
              <a:solidFill>
                <a:srgbClr val="000000"/>
              </a:solidFill>
              <a:round/>
              <a:headEnd/>
              <a:tailEnd/>
            </a:ln>
          </p:spPr>
          <p:txBody>
            <a:bodyPr/>
            <a:lstStyle/>
            <a:p>
              <a:endParaRPr lang="zh-CN" altLang="en-US">
                <a:ea typeface="宋体" pitchFamily="2" charset="-122"/>
              </a:endParaRPr>
            </a:p>
          </p:txBody>
        </p:sp>
        <p:sp>
          <p:nvSpPr>
            <p:cNvPr id="45287" name="Freeform 510"/>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noFill/>
            <a:ln w="15875" cap="rnd">
              <a:solidFill>
                <a:srgbClr val="CC6600"/>
              </a:solidFill>
              <a:round/>
              <a:headEnd/>
              <a:tailEnd/>
            </a:ln>
          </p:spPr>
          <p:txBody>
            <a:bodyPr/>
            <a:lstStyle/>
            <a:p>
              <a:endParaRPr lang="zh-CN" altLang="en-US">
                <a:ea typeface="宋体" pitchFamily="2" charset="-122"/>
              </a:endParaRPr>
            </a:p>
          </p:txBody>
        </p:sp>
      </p:grpSp>
      <p:grpSp>
        <p:nvGrpSpPr>
          <p:cNvPr id="45264" name="Group 514"/>
          <p:cNvGrpSpPr>
            <a:grpSpLocks/>
          </p:cNvGrpSpPr>
          <p:nvPr/>
        </p:nvGrpSpPr>
        <p:grpSpPr bwMode="auto">
          <a:xfrm>
            <a:off x="6142038" y="3481388"/>
            <a:ext cx="1393825" cy="261937"/>
            <a:chOff x="3869" y="2385"/>
            <a:chExt cx="878" cy="165"/>
          </a:xfrm>
        </p:grpSpPr>
        <p:sp>
          <p:nvSpPr>
            <p:cNvPr id="45284" name="Freeform 512"/>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solidFill>
              <a:srgbClr val="FFFF99"/>
            </a:solidFill>
            <a:ln w="0">
              <a:solidFill>
                <a:srgbClr val="000000"/>
              </a:solidFill>
              <a:round/>
              <a:headEnd/>
              <a:tailEnd/>
            </a:ln>
          </p:spPr>
          <p:txBody>
            <a:bodyPr/>
            <a:lstStyle/>
            <a:p>
              <a:endParaRPr lang="zh-CN" altLang="en-US">
                <a:ea typeface="宋体" pitchFamily="2" charset="-122"/>
              </a:endParaRPr>
            </a:p>
          </p:txBody>
        </p:sp>
        <p:sp>
          <p:nvSpPr>
            <p:cNvPr id="45285" name="Freeform 513"/>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noFill/>
            <a:ln w="1588" cap="rnd">
              <a:solidFill>
                <a:srgbClr val="CC6600"/>
              </a:solidFill>
              <a:round/>
              <a:headEnd/>
              <a:tailEnd/>
            </a:ln>
          </p:spPr>
          <p:txBody>
            <a:bodyPr/>
            <a:lstStyle/>
            <a:p>
              <a:endParaRPr lang="zh-CN" altLang="en-US">
                <a:ea typeface="宋体" pitchFamily="2" charset="-122"/>
              </a:endParaRPr>
            </a:p>
          </p:txBody>
        </p:sp>
      </p:grpSp>
      <p:grpSp>
        <p:nvGrpSpPr>
          <p:cNvPr id="45265" name="Group 517"/>
          <p:cNvGrpSpPr>
            <a:grpSpLocks/>
          </p:cNvGrpSpPr>
          <p:nvPr/>
        </p:nvGrpSpPr>
        <p:grpSpPr bwMode="auto">
          <a:xfrm>
            <a:off x="6142038" y="3481388"/>
            <a:ext cx="1393825" cy="261937"/>
            <a:chOff x="3869" y="2385"/>
            <a:chExt cx="878" cy="165"/>
          </a:xfrm>
        </p:grpSpPr>
        <p:sp>
          <p:nvSpPr>
            <p:cNvPr id="45282" name="Freeform 515"/>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solidFill>
              <a:srgbClr val="FFFF99"/>
            </a:solidFill>
            <a:ln w="0">
              <a:solidFill>
                <a:srgbClr val="000000"/>
              </a:solidFill>
              <a:round/>
              <a:headEnd/>
              <a:tailEnd/>
            </a:ln>
          </p:spPr>
          <p:txBody>
            <a:bodyPr/>
            <a:lstStyle/>
            <a:p>
              <a:endParaRPr lang="zh-CN" altLang="en-US">
                <a:ea typeface="宋体" pitchFamily="2" charset="-122"/>
              </a:endParaRPr>
            </a:p>
          </p:txBody>
        </p:sp>
        <p:sp>
          <p:nvSpPr>
            <p:cNvPr id="45283" name="Freeform 516"/>
            <p:cNvSpPr>
              <a:spLocks/>
            </p:cNvSpPr>
            <p:nvPr/>
          </p:nvSpPr>
          <p:spPr bwMode="auto">
            <a:xfrm>
              <a:off x="3869" y="2385"/>
              <a:ext cx="878" cy="165"/>
            </a:xfrm>
            <a:custGeom>
              <a:avLst/>
              <a:gdLst>
                <a:gd name="T0" fmla="*/ 0 w 3212"/>
                <a:gd name="T1" fmla="*/ 0 h 604"/>
                <a:gd name="T2" fmla="*/ 0 w 3212"/>
                <a:gd name="T3" fmla="*/ 0 h 604"/>
                <a:gd name="T4" fmla="*/ 0 w 3212"/>
                <a:gd name="T5" fmla="*/ 0 h 604"/>
                <a:gd name="T6" fmla="*/ 0 w 3212"/>
                <a:gd name="T7" fmla="*/ 0 h 604"/>
                <a:gd name="T8" fmla="*/ 0 w 3212"/>
                <a:gd name="T9" fmla="*/ 0 h 604"/>
                <a:gd name="T10" fmla="*/ 0 w 3212"/>
                <a:gd name="T11" fmla="*/ 0 h 604"/>
                <a:gd name="T12" fmla="*/ 0 w 3212"/>
                <a:gd name="T13" fmla="*/ 0 h 604"/>
                <a:gd name="T14" fmla="*/ 0 w 3212"/>
                <a:gd name="T15" fmla="*/ 0 h 604"/>
                <a:gd name="T16" fmla="*/ 0 w 3212"/>
                <a:gd name="T17" fmla="*/ 0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2"/>
                <a:gd name="T28" fmla="*/ 0 h 604"/>
                <a:gd name="T29" fmla="*/ 3212 w 3212"/>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2" h="604">
                  <a:moveTo>
                    <a:pt x="101" y="0"/>
                  </a:moveTo>
                  <a:cubicBezTo>
                    <a:pt x="45" y="0"/>
                    <a:pt x="0" y="45"/>
                    <a:pt x="0" y="100"/>
                  </a:cubicBezTo>
                  <a:lnTo>
                    <a:pt x="0" y="503"/>
                  </a:lnTo>
                  <a:cubicBezTo>
                    <a:pt x="0" y="559"/>
                    <a:pt x="45" y="604"/>
                    <a:pt x="101" y="604"/>
                  </a:cubicBezTo>
                  <a:lnTo>
                    <a:pt x="3112" y="604"/>
                  </a:lnTo>
                  <a:cubicBezTo>
                    <a:pt x="3167" y="604"/>
                    <a:pt x="3212" y="559"/>
                    <a:pt x="3212" y="503"/>
                  </a:cubicBezTo>
                  <a:lnTo>
                    <a:pt x="3212" y="100"/>
                  </a:lnTo>
                  <a:cubicBezTo>
                    <a:pt x="3212" y="45"/>
                    <a:pt x="3167" y="0"/>
                    <a:pt x="3112" y="0"/>
                  </a:cubicBezTo>
                  <a:lnTo>
                    <a:pt x="101" y="0"/>
                  </a:lnTo>
                  <a:close/>
                </a:path>
              </a:pathLst>
            </a:custGeom>
            <a:noFill/>
            <a:ln w="15875" cap="rnd">
              <a:solidFill>
                <a:srgbClr val="CC6600"/>
              </a:solidFill>
              <a:round/>
              <a:headEnd/>
              <a:tailEnd/>
            </a:ln>
          </p:spPr>
          <p:txBody>
            <a:bodyPr/>
            <a:lstStyle/>
            <a:p>
              <a:endParaRPr lang="zh-CN" altLang="en-US">
                <a:ea typeface="宋体" pitchFamily="2" charset="-122"/>
              </a:endParaRPr>
            </a:p>
          </p:txBody>
        </p:sp>
      </p:grpSp>
      <p:sp>
        <p:nvSpPr>
          <p:cNvPr id="45213" name="Rectangle 518"/>
          <p:cNvSpPr>
            <a:spLocks noChangeArrowheads="1"/>
          </p:cNvSpPr>
          <p:nvPr/>
        </p:nvSpPr>
        <p:spPr bwMode="auto">
          <a:xfrm>
            <a:off x="6176963" y="3508375"/>
            <a:ext cx="1339850" cy="244475"/>
          </a:xfrm>
          <a:prstGeom prst="rect">
            <a:avLst/>
          </a:prstGeom>
          <a:noFill/>
          <a:ln w="9525">
            <a:noFill/>
            <a:miter lim="800000"/>
            <a:headEnd/>
            <a:tailEnd/>
          </a:ln>
        </p:spPr>
        <p:txBody>
          <a:bodyPr wrap="none" lIns="0" tIns="0" rIns="0" bIns="0">
            <a:spAutoFit/>
          </a:bodyPr>
          <a:lstStyle/>
          <a:p>
            <a:r>
              <a:rPr lang="en-US" altLang="zh-CN" sz="1600" b="1" dirty="0">
                <a:solidFill>
                  <a:srgbClr val="3A4264"/>
                </a:solidFill>
                <a:latin typeface="Arial Narrow" pitchFamily="34" charset="0"/>
                <a:ea typeface="宋体" pitchFamily="2" charset="-122"/>
              </a:rPr>
              <a:t>Cache Controller</a:t>
            </a:r>
            <a:endParaRPr lang="en-US" altLang="zh-CN" dirty="0">
              <a:ea typeface="宋体" pitchFamily="2" charset="-122"/>
            </a:endParaRPr>
          </a:p>
        </p:txBody>
      </p:sp>
      <p:grpSp>
        <p:nvGrpSpPr>
          <p:cNvPr id="45274" name="Group 541"/>
          <p:cNvGrpSpPr>
            <a:grpSpLocks/>
          </p:cNvGrpSpPr>
          <p:nvPr/>
        </p:nvGrpSpPr>
        <p:grpSpPr bwMode="auto">
          <a:xfrm>
            <a:off x="7400925" y="2767013"/>
            <a:ext cx="1023938" cy="727075"/>
            <a:chOff x="4662" y="1935"/>
            <a:chExt cx="645" cy="458"/>
          </a:xfrm>
          <a:solidFill>
            <a:schemeClr val="accent4">
              <a:lumMod val="20000"/>
              <a:lumOff val="80000"/>
            </a:schemeClr>
          </a:solidFill>
        </p:grpSpPr>
        <p:grpSp>
          <p:nvGrpSpPr>
            <p:cNvPr id="45324" name="Group 168"/>
            <p:cNvGrpSpPr>
              <a:grpSpLocks/>
            </p:cNvGrpSpPr>
            <p:nvPr/>
          </p:nvGrpSpPr>
          <p:grpSpPr bwMode="auto">
            <a:xfrm>
              <a:off x="4662" y="1935"/>
              <a:ext cx="122" cy="122"/>
              <a:chOff x="4662" y="1935"/>
              <a:chExt cx="122" cy="122"/>
            </a:xfrm>
            <a:grpFill/>
          </p:grpSpPr>
          <p:sp>
            <p:nvSpPr>
              <p:cNvPr id="45280" name="Freeform 166"/>
              <p:cNvSpPr>
                <a:spLocks noEditPoints="1"/>
              </p:cNvSpPr>
              <p:nvPr/>
            </p:nvSpPr>
            <p:spPr bwMode="auto">
              <a:xfrm>
                <a:off x="4662" y="1935"/>
                <a:ext cx="122" cy="122"/>
              </a:xfrm>
              <a:custGeom>
                <a:avLst/>
                <a:gdLst>
                  <a:gd name="T0" fmla="*/ 0 w 446"/>
                  <a:gd name="T1" fmla="*/ 0 h 450"/>
                  <a:gd name="T2" fmla="*/ 0 w 446"/>
                  <a:gd name="T3" fmla="*/ 0 h 450"/>
                  <a:gd name="T4" fmla="*/ 0 w 446"/>
                  <a:gd name="T5" fmla="*/ 0 h 450"/>
                  <a:gd name="T6" fmla="*/ 0 w 446"/>
                  <a:gd name="T7" fmla="*/ 0 h 450"/>
                  <a:gd name="T8" fmla="*/ 0 w 446"/>
                  <a:gd name="T9" fmla="*/ 0 h 450"/>
                  <a:gd name="T10" fmla="*/ 0 w 446"/>
                  <a:gd name="T11" fmla="*/ 0 h 450"/>
                  <a:gd name="T12" fmla="*/ 0 w 446"/>
                  <a:gd name="T13" fmla="*/ 0 h 450"/>
                  <a:gd name="T14" fmla="*/ 0 w 446"/>
                  <a:gd name="T15" fmla="*/ 0 h 450"/>
                  <a:gd name="T16" fmla="*/ 0 w 446"/>
                  <a:gd name="T17" fmla="*/ 0 h 450"/>
                  <a:gd name="T18" fmla="*/ 0 w 446"/>
                  <a:gd name="T19" fmla="*/ 0 h 450"/>
                  <a:gd name="T20" fmla="*/ 0 w 446"/>
                  <a:gd name="T21" fmla="*/ 0 h 450"/>
                  <a:gd name="T22" fmla="*/ 0 w 446"/>
                  <a:gd name="T23" fmla="*/ 0 h 450"/>
                  <a:gd name="T24" fmla="*/ 0 w 446"/>
                  <a:gd name="T25" fmla="*/ 0 h 450"/>
                  <a:gd name="T26" fmla="*/ 0 w 446"/>
                  <a:gd name="T27" fmla="*/ 0 h 450"/>
                  <a:gd name="T28" fmla="*/ 0 w 446"/>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6"/>
                  <a:gd name="T46" fmla="*/ 0 h 450"/>
                  <a:gd name="T47" fmla="*/ 446 w 446"/>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6" h="450">
                    <a:moveTo>
                      <a:pt x="118" y="85"/>
                    </a:moveTo>
                    <a:lnTo>
                      <a:pt x="362" y="331"/>
                    </a:lnTo>
                    <a:cubicBezTo>
                      <a:pt x="372" y="340"/>
                      <a:pt x="372" y="355"/>
                      <a:pt x="362" y="365"/>
                    </a:cubicBezTo>
                    <a:cubicBezTo>
                      <a:pt x="353" y="374"/>
                      <a:pt x="337" y="374"/>
                      <a:pt x="328" y="365"/>
                    </a:cubicBezTo>
                    <a:lnTo>
                      <a:pt x="84" y="118"/>
                    </a:lnTo>
                    <a:cubicBezTo>
                      <a:pt x="75" y="109"/>
                      <a:pt x="75" y="94"/>
                      <a:pt x="84" y="85"/>
                    </a:cubicBezTo>
                    <a:cubicBezTo>
                      <a:pt x="93" y="75"/>
                      <a:pt x="108" y="75"/>
                      <a:pt x="118" y="85"/>
                    </a:cubicBezTo>
                    <a:close/>
                    <a:moveTo>
                      <a:pt x="68" y="203"/>
                    </a:moveTo>
                    <a:lnTo>
                      <a:pt x="0" y="0"/>
                    </a:lnTo>
                    <a:lnTo>
                      <a:pt x="202" y="67"/>
                    </a:lnTo>
                    <a:lnTo>
                      <a:pt x="68" y="203"/>
                    </a:lnTo>
                    <a:close/>
                    <a:moveTo>
                      <a:pt x="379" y="246"/>
                    </a:moveTo>
                    <a:lnTo>
                      <a:pt x="446" y="450"/>
                    </a:lnTo>
                    <a:lnTo>
                      <a:pt x="245" y="382"/>
                    </a:lnTo>
                    <a:lnTo>
                      <a:pt x="379" y="246"/>
                    </a:lnTo>
                    <a:close/>
                  </a:path>
                </a:pathLst>
              </a:custGeom>
              <a:grpFill/>
              <a:ln w="0">
                <a:solidFill>
                  <a:srgbClr val="000000"/>
                </a:solidFill>
                <a:round/>
                <a:headEnd/>
                <a:tailEnd/>
              </a:ln>
            </p:spPr>
            <p:txBody>
              <a:bodyPr/>
              <a:lstStyle/>
              <a:p>
                <a:endParaRPr lang="zh-CN" altLang="en-US">
                  <a:ea typeface="宋体" pitchFamily="2" charset="-122"/>
                </a:endParaRPr>
              </a:p>
            </p:txBody>
          </p:sp>
          <p:sp>
            <p:nvSpPr>
              <p:cNvPr id="45281" name="Freeform 167"/>
              <p:cNvSpPr>
                <a:spLocks noEditPoints="1"/>
              </p:cNvSpPr>
              <p:nvPr/>
            </p:nvSpPr>
            <p:spPr bwMode="auto">
              <a:xfrm>
                <a:off x="4662" y="1935"/>
                <a:ext cx="122" cy="122"/>
              </a:xfrm>
              <a:custGeom>
                <a:avLst/>
                <a:gdLst>
                  <a:gd name="T0" fmla="*/ 0 w 446"/>
                  <a:gd name="T1" fmla="*/ 0 h 450"/>
                  <a:gd name="T2" fmla="*/ 0 w 446"/>
                  <a:gd name="T3" fmla="*/ 0 h 450"/>
                  <a:gd name="T4" fmla="*/ 0 w 446"/>
                  <a:gd name="T5" fmla="*/ 0 h 450"/>
                  <a:gd name="T6" fmla="*/ 0 w 446"/>
                  <a:gd name="T7" fmla="*/ 0 h 450"/>
                  <a:gd name="T8" fmla="*/ 0 w 446"/>
                  <a:gd name="T9" fmla="*/ 0 h 450"/>
                  <a:gd name="T10" fmla="*/ 0 w 446"/>
                  <a:gd name="T11" fmla="*/ 0 h 450"/>
                  <a:gd name="T12" fmla="*/ 0 w 446"/>
                  <a:gd name="T13" fmla="*/ 0 h 450"/>
                  <a:gd name="T14" fmla="*/ 0 w 446"/>
                  <a:gd name="T15" fmla="*/ 0 h 450"/>
                  <a:gd name="T16" fmla="*/ 0 w 446"/>
                  <a:gd name="T17" fmla="*/ 0 h 450"/>
                  <a:gd name="T18" fmla="*/ 0 w 446"/>
                  <a:gd name="T19" fmla="*/ 0 h 450"/>
                  <a:gd name="T20" fmla="*/ 0 w 446"/>
                  <a:gd name="T21" fmla="*/ 0 h 450"/>
                  <a:gd name="T22" fmla="*/ 0 w 446"/>
                  <a:gd name="T23" fmla="*/ 0 h 450"/>
                  <a:gd name="T24" fmla="*/ 0 w 446"/>
                  <a:gd name="T25" fmla="*/ 0 h 450"/>
                  <a:gd name="T26" fmla="*/ 0 w 446"/>
                  <a:gd name="T27" fmla="*/ 0 h 450"/>
                  <a:gd name="T28" fmla="*/ 0 w 446"/>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6"/>
                  <a:gd name="T46" fmla="*/ 0 h 450"/>
                  <a:gd name="T47" fmla="*/ 446 w 446"/>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6" h="450">
                    <a:moveTo>
                      <a:pt x="118" y="85"/>
                    </a:moveTo>
                    <a:lnTo>
                      <a:pt x="362" y="331"/>
                    </a:lnTo>
                    <a:cubicBezTo>
                      <a:pt x="372" y="340"/>
                      <a:pt x="372" y="355"/>
                      <a:pt x="362" y="365"/>
                    </a:cubicBezTo>
                    <a:cubicBezTo>
                      <a:pt x="353" y="374"/>
                      <a:pt x="337" y="374"/>
                      <a:pt x="328" y="365"/>
                    </a:cubicBezTo>
                    <a:lnTo>
                      <a:pt x="84" y="118"/>
                    </a:lnTo>
                    <a:cubicBezTo>
                      <a:pt x="75" y="109"/>
                      <a:pt x="75" y="94"/>
                      <a:pt x="84" y="85"/>
                    </a:cubicBezTo>
                    <a:cubicBezTo>
                      <a:pt x="93" y="75"/>
                      <a:pt x="108" y="75"/>
                      <a:pt x="118" y="85"/>
                    </a:cubicBezTo>
                    <a:close/>
                    <a:moveTo>
                      <a:pt x="68" y="203"/>
                    </a:moveTo>
                    <a:lnTo>
                      <a:pt x="0" y="0"/>
                    </a:lnTo>
                    <a:lnTo>
                      <a:pt x="202" y="67"/>
                    </a:lnTo>
                    <a:lnTo>
                      <a:pt x="68" y="203"/>
                    </a:lnTo>
                    <a:close/>
                    <a:moveTo>
                      <a:pt x="379" y="246"/>
                    </a:moveTo>
                    <a:lnTo>
                      <a:pt x="446" y="450"/>
                    </a:lnTo>
                    <a:lnTo>
                      <a:pt x="245" y="382"/>
                    </a:lnTo>
                    <a:lnTo>
                      <a:pt x="379" y="246"/>
                    </a:lnTo>
                    <a:close/>
                  </a:path>
                </a:pathLst>
              </a:custGeom>
              <a:grpFill/>
              <a:ln w="4763" cap="rnd">
                <a:solidFill>
                  <a:srgbClr val="000000"/>
                </a:solidFill>
                <a:round/>
                <a:headEnd/>
                <a:tailEnd/>
              </a:ln>
            </p:spPr>
            <p:txBody>
              <a:bodyPr/>
              <a:lstStyle/>
              <a:p>
                <a:endParaRPr lang="zh-CN" altLang="en-US">
                  <a:ea typeface="宋体" pitchFamily="2" charset="-122"/>
                </a:endParaRPr>
              </a:p>
            </p:txBody>
          </p:sp>
        </p:grpSp>
        <p:grpSp>
          <p:nvGrpSpPr>
            <p:cNvPr id="45325" name="Group 171"/>
            <p:cNvGrpSpPr>
              <a:grpSpLocks/>
            </p:cNvGrpSpPr>
            <p:nvPr/>
          </p:nvGrpSpPr>
          <p:grpSpPr bwMode="auto">
            <a:xfrm>
              <a:off x="4715" y="2309"/>
              <a:ext cx="161" cy="84"/>
              <a:chOff x="4715" y="2309"/>
              <a:chExt cx="161" cy="84"/>
            </a:xfrm>
            <a:grpFill/>
          </p:grpSpPr>
          <p:sp>
            <p:nvSpPr>
              <p:cNvPr id="45278" name="Freeform 169"/>
              <p:cNvSpPr>
                <a:spLocks noEditPoints="1"/>
              </p:cNvSpPr>
              <p:nvPr/>
            </p:nvSpPr>
            <p:spPr bwMode="auto">
              <a:xfrm>
                <a:off x="4715" y="2309"/>
                <a:ext cx="161" cy="84"/>
              </a:xfrm>
              <a:custGeom>
                <a:avLst/>
                <a:gdLst>
                  <a:gd name="T0" fmla="*/ 0 w 587"/>
                  <a:gd name="T1" fmla="*/ 0 h 309"/>
                  <a:gd name="T2" fmla="*/ 0 w 587"/>
                  <a:gd name="T3" fmla="*/ 0 h 309"/>
                  <a:gd name="T4" fmla="*/ 0 w 587"/>
                  <a:gd name="T5" fmla="*/ 0 h 309"/>
                  <a:gd name="T6" fmla="*/ 0 w 587"/>
                  <a:gd name="T7" fmla="*/ 0 h 309"/>
                  <a:gd name="T8" fmla="*/ 0 w 587"/>
                  <a:gd name="T9" fmla="*/ 0 h 309"/>
                  <a:gd name="T10" fmla="*/ 0 w 587"/>
                  <a:gd name="T11" fmla="*/ 0 h 309"/>
                  <a:gd name="T12" fmla="*/ 0 w 587"/>
                  <a:gd name="T13" fmla="*/ 0 h 309"/>
                  <a:gd name="T14" fmla="*/ 0 w 587"/>
                  <a:gd name="T15" fmla="*/ 0 h 309"/>
                  <a:gd name="T16" fmla="*/ 0 w 587"/>
                  <a:gd name="T17" fmla="*/ 0 h 309"/>
                  <a:gd name="T18" fmla="*/ 0 w 587"/>
                  <a:gd name="T19" fmla="*/ 0 h 309"/>
                  <a:gd name="T20" fmla="*/ 0 w 587"/>
                  <a:gd name="T21" fmla="*/ 0 h 309"/>
                  <a:gd name="T22" fmla="*/ 0 w 587"/>
                  <a:gd name="T23" fmla="*/ 0 h 309"/>
                  <a:gd name="T24" fmla="*/ 0 w 587"/>
                  <a:gd name="T25" fmla="*/ 0 h 309"/>
                  <a:gd name="T26" fmla="*/ 0 w 587"/>
                  <a:gd name="T27" fmla="*/ 0 h 309"/>
                  <a:gd name="T28" fmla="*/ 0 w 587"/>
                  <a:gd name="T29" fmla="*/ 0 h 3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7"/>
                  <a:gd name="T46" fmla="*/ 0 h 309"/>
                  <a:gd name="T47" fmla="*/ 587 w 587"/>
                  <a:gd name="T48" fmla="*/ 309 h 3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7" h="309">
                    <a:moveTo>
                      <a:pt x="472" y="88"/>
                    </a:moveTo>
                    <a:lnTo>
                      <a:pt x="139" y="263"/>
                    </a:lnTo>
                    <a:cubicBezTo>
                      <a:pt x="126" y="270"/>
                      <a:pt x="112" y="265"/>
                      <a:pt x="106" y="253"/>
                    </a:cubicBezTo>
                    <a:cubicBezTo>
                      <a:pt x="100" y="242"/>
                      <a:pt x="104" y="228"/>
                      <a:pt x="116" y="221"/>
                    </a:cubicBezTo>
                    <a:lnTo>
                      <a:pt x="449" y="46"/>
                    </a:lnTo>
                    <a:cubicBezTo>
                      <a:pt x="461" y="40"/>
                      <a:pt x="475" y="45"/>
                      <a:pt x="482" y="56"/>
                    </a:cubicBezTo>
                    <a:cubicBezTo>
                      <a:pt x="488" y="68"/>
                      <a:pt x="483" y="82"/>
                      <a:pt x="472" y="88"/>
                    </a:cubicBezTo>
                    <a:close/>
                    <a:moveTo>
                      <a:pt x="373" y="5"/>
                    </a:moveTo>
                    <a:lnTo>
                      <a:pt x="587" y="0"/>
                    </a:lnTo>
                    <a:lnTo>
                      <a:pt x="463" y="174"/>
                    </a:lnTo>
                    <a:lnTo>
                      <a:pt x="373" y="5"/>
                    </a:lnTo>
                    <a:close/>
                    <a:moveTo>
                      <a:pt x="215" y="304"/>
                    </a:moveTo>
                    <a:lnTo>
                      <a:pt x="0" y="309"/>
                    </a:lnTo>
                    <a:lnTo>
                      <a:pt x="125" y="136"/>
                    </a:lnTo>
                    <a:lnTo>
                      <a:pt x="215" y="304"/>
                    </a:lnTo>
                    <a:close/>
                  </a:path>
                </a:pathLst>
              </a:custGeom>
              <a:grpFill/>
              <a:ln w="0">
                <a:solidFill>
                  <a:srgbClr val="000000"/>
                </a:solidFill>
                <a:round/>
                <a:headEnd/>
                <a:tailEnd/>
              </a:ln>
            </p:spPr>
            <p:txBody>
              <a:bodyPr/>
              <a:lstStyle/>
              <a:p>
                <a:endParaRPr lang="zh-CN" altLang="en-US">
                  <a:ea typeface="宋体" pitchFamily="2" charset="-122"/>
                </a:endParaRPr>
              </a:p>
            </p:txBody>
          </p:sp>
          <p:sp>
            <p:nvSpPr>
              <p:cNvPr id="45279" name="Freeform 170"/>
              <p:cNvSpPr>
                <a:spLocks noEditPoints="1"/>
              </p:cNvSpPr>
              <p:nvPr/>
            </p:nvSpPr>
            <p:spPr bwMode="auto">
              <a:xfrm>
                <a:off x="4715" y="2309"/>
                <a:ext cx="161" cy="84"/>
              </a:xfrm>
              <a:custGeom>
                <a:avLst/>
                <a:gdLst>
                  <a:gd name="T0" fmla="*/ 0 w 587"/>
                  <a:gd name="T1" fmla="*/ 0 h 309"/>
                  <a:gd name="T2" fmla="*/ 0 w 587"/>
                  <a:gd name="T3" fmla="*/ 0 h 309"/>
                  <a:gd name="T4" fmla="*/ 0 w 587"/>
                  <a:gd name="T5" fmla="*/ 0 h 309"/>
                  <a:gd name="T6" fmla="*/ 0 w 587"/>
                  <a:gd name="T7" fmla="*/ 0 h 309"/>
                  <a:gd name="T8" fmla="*/ 0 w 587"/>
                  <a:gd name="T9" fmla="*/ 0 h 309"/>
                  <a:gd name="T10" fmla="*/ 0 w 587"/>
                  <a:gd name="T11" fmla="*/ 0 h 309"/>
                  <a:gd name="T12" fmla="*/ 0 w 587"/>
                  <a:gd name="T13" fmla="*/ 0 h 309"/>
                  <a:gd name="T14" fmla="*/ 0 w 587"/>
                  <a:gd name="T15" fmla="*/ 0 h 309"/>
                  <a:gd name="T16" fmla="*/ 0 w 587"/>
                  <a:gd name="T17" fmla="*/ 0 h 309"/>
                  <a:gd name="T18" fmla="*/ 0 w 587"/>
                  <a:gd name="T19" fmla="*/ 0 h 309"/>
                  <a:gd name="T20" fmla="*/ 0 w 587"/>
                  <a:gd name="T21" fmla="*/ 0 h 309"/>
                  <a:gd name="T22" fmla="*/ 0 w 587"/>
                  <a:gd name="T23" fmla="*/ 0 h 309"/>
                  <a:gd name="T24" fmla="*/ 0 w 587"/>
                  <a:gd name="T25" fmla="*/ 0 h 309"/>
                  <a:gd name="T26" fmla="*/ 0 w 587"/>
                  <a:gd name="T27" fmla="*/ 0 h 309"/>
                  <a:gd name="T28" fmla="*/ 0 w 587"/>
                  <a:gd name="T29" fmla="*/ 0 h 3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7"/>
                  <a:gd name="T46" fmla="*/ 0 h 309"/>
                  <a:gd name="T47" fmla="*/ 587 w 587"/>
                  <a:gd name="T48" fmla="*/ 309 h 3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7" h="309">
                    <a:moveTo>
                      <a:pt x="472" y="88"/>
                    </a:moveTo>
                    <a:lnTo>
                      <a:pt x="139" y="263"/>
                    </a:lnTo>
                    <a:cubicBezTo>
                      <a:pt x="126" y="270"/>
                      <a:pt x="112" y="265"/>
                      <a:pt x="106" y="253"/>
                    </a:cubicBezTo>
                    <a:cubicBezTo>
                      <a:pt x="100" y="242"/>
                      <a:pt x="104" y="228"/>
                      <a:pt x="116" y="221"/>
                    </a:cubicBezTo>
                    <a:lnTo>
                      <a:pt x="449" y="46"/>
                    </a:lnTo>
                    <a:cubicBezTo>
                      <a:pt x="461" y="40"/>
                      <a:pt x="475" y="45"/>
                      <a:pt x="482" y="56"/>
                    </a:cubicBezTo>
                    <a:cubicBezTo>
                      <a:pt x="488" y="68"/>
                      <a:pt x="483" y="82"/>
                      <a:pt x="472" y="88"/>
                    </a:cubicBezTo>
                    <a:close/>
                    <a:moveTo>
                      <a:pt x="373" y="5"/>
                    </a:moveTo>
                    <a:lnTo>
                      <a:pt x="587" y="0"/>
                    </a:lnTo>
                    <a:lnTo>
                      <a:pt x="463" y="174"/>
                    </a:lnTo>
                    <a:lnTo>
                      <a:pt x="373" y="5"/>
                    </a:lnTo>
                    <a:close/>
                    <a:moveTo>
                      <a:pt x="215" y="304"/>
                    </a:moveTo>
                    <a:lnTo>
                      <a:pt x="0" y="309"/>
                    </a:lnTo>
                    <a:lnTo>
                      <a:pt x="125" y="136"/>
                    </a:lnTo>
                    <a:lnTo>
                      <a:pt x="215" y="304"/>
                    </a:lnTo>
                    <a:close/>
                  </a:path>
                </a:pathLst>
              </a:custGeom>
              <a:grpFill/>
              <a:ln w="4763" cap="rnd">
                <a:solidFill>
                  <a:srgbClr val="000000"/>
                </a:solidFill>
                <a:round/>
                <a:headEnd/>
                <a:tailEnd/>
              </a:ln>
            </p:spPr>
            <p:txBody>
              <a:bodyPr/>
              <a:lstStyle/>
              <a:p>
                <a:endParaRPr lang="zh-CN" altLang="en-US">
                  <a:ea typeface="宋体" pitchFamily="2" charset="-122"/>
                </a:endParaRPr>
              </a:p>
            </p:txBody>
          </p:sp>
        </p:grpSp>
        <p:grpSp>
          <p:nvGrpSpPr>
            <p:cNvPr id="45329" name="Group 176"/>
            <p:cNvGrpSpPr>
              <a:grpSpLocks/>
            </p:cNvGrpSpPr>
            <p:nvPr/>
          </p:nvGrpSpPr>
          <p:grpSpPr bwMode="auto">
            <a:xfrm>
              <a:off x="4753" y="1940"/>
              <a:ext cx="554" cy="411"/>
              <a:chOff x="4753" y="1940"/>
              <a:chExt cx="554" cy="411"/>
            </a:xfrm>
            <a:grpFill/>
          </p:grpSpPr>
          <p:grpSp>
            <p:nvGrpSpPr>
              <p:cNvPr id="45332" name="Group 174"/>
              <p:cNvGrpSpPr>
                <a:grpSpLocks/>
              </p:cNvGrpSpPr>
              <p:nvPr/>
            </p:nvGrpSpPr>
            <p:grpSpPr bwMode="auto">
              <a:xfrm>
                <a:off x="4753" y="1940"/>
                <a:ext cx="554" cy="411"/>
                <a:chOff x="4753" y="1940"/>
                <a:chExt cx="554" cy="411"/>
              </a:xfrm>
              <a:grpFill/>
            </p:grpSpPr>
            <p:sp>
              <p:nvSpPr>
                <p:cNvPr id="45276" name="Oval 172"/>
                <p:cNvSpPr>
                  <a:spLocks noChangeArrowheads="1"/>
                </p:cNvSpPr>
                <p:nvPr/>
              </p:nvSpPr>
              <p:spPr bwMode="auto">
                <a:xfrm>
                  <a:off x="4753" y="1940"/>
                  <a:ext cx="554"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277" name="Oval 173"/>
                <p:cNvSpPr>
                  <a:spLocks noChangeArrowheads="1"/>
                </p:cNvSpPr>
                <p:nvPr/>
              </p:nvSpPr>
              <p:spPr bwMode="auto">
                <a:xfrm>
                  <a:off x="4753" y="1940"/>
                  <a:ext cx="554" cy="411"/>
                </a:xfrm>
                <a:prstGeom prst="ellipse">
                  <a:avLst/>
                </a:prstGeom>
                <a:grpFill/>
                <a:ln w="1588" cap="rnd">
                  <a:solidFill>
                    <a:srgbClr val="000000"/>
                  </a:solidFill>
                  <a:round/>
                  <a:headEnd/>
                  <a:tailEnd/>
                </a:ln>
              </p:spPr>
              <p:txBody>
                <a:bodyPr/>
                <a:lstStyle/>
                <a:p>
                  <a:endParaRPr lang="zh-CN" altLang="en-US">
                    <a:ea typeface="宋体" pitchFamily="2" charset="-122"/>
                  </a:endParaRPr>
                </a:p>
              </p:txBody>
            </p:sp>
          </p:grpSp>
          <p:sp>
            <p:nvSpPr>
              <p:cNvPr id="45275" name="Oval 175"/>
              <p:cNvSpPr>
                <a:spLocks noChangeArrowheads="1"/>
              </p:cNvSpPr>
              <p:nvPr/>
            </p:nvSpPr>
            <p:spPr bwMode="auto">
              <a:xfrm>
                <a:off x="4753" y="1940"/>
                <a:ext cx="554" cy="411"/>
              </a:xfrm>
              <a:prstGeom prst="ellipse">
                <a:avLst/>
              </a:prstGeom>
              <a:grpFill/>
              <a:ln w="15875" cap="rnd">
                <a:solidFill>
                  <a:srgbClr val="000000"/>
                </a:solidFill>
                <a:round/>
                <a:headEnd/>
                <a:tailEnd/>
              </a:ln>
            </p:spPr>
            <p:txBody>
              <a:bodyPr/>
              <a:lstStyle/>
              <a:p>
                <a:endParaRPr lang="zh-CN" altLang="en-US">
                  <a:ea typeface="宋体" pitchFamily="2" charset="-122"/>
                </a:endParaRPr>
              </a:p>
            </p:txBody>
          </p:sp>
        </p:grpSp>
        <p:sp>
          <p:nvSpPr>
            <p:cNvPr id="45221" name="Rectangle 177"/>
            <p:cNvSpPr>
              <a:spLocks noChangeArrowheads="1"/>
            </p:cNvSpPr>
            <p:nvPr/>
          </p:nvSpPr>
          <p:spPr bwMode="auto">
            <a:xfrm>
              <a:off x="4947" y="2020"/>
              <a:ext cx="263" cy="125"/>
            </a:xfrm>
            <a:prstGeom prst="rect">
              <a:avLst/>
            </a:prstGeom>
            <a:grpFill/>
            <a:ln w="9525">
              <a:noFill/>
              <a:miter lim="800000"/>
              <a:headEnd/>
              <a:tailEnd/>
            </a:ln>
          </p:spPr>
          <p:txBody>
            <a:bodyPr wrap="none" lIns="0" tIns="0" rIns="0" bIns="0">
              <a:spAutoFit/>
            </a:bodyPr>
            <a:lstStyle/>
            <a:p>
              <a:r>
                <a:rPr lang="en-US" altLang="zh-CN" sz="1300">
                  <a:solidFill>
                    <a:srgbClr val="415677"/>
                  </a:solidFill>
                  <a:latin typeface="Times New Roman" pitchFamily="18" charset="0"/>
                  <a:ea typeface="宋体" pitchFamily="2" charset="-122"/>
                </a:rPr>
                <a:t>Local </a:t>
              </a:r>
              <a:endParaRPr lang="en-US" altLang="zh-CN">
                <a:ea typeface="宋体" pitchFamily="2" charset="-122"/>
              </a:endParaRPr>
            </a:p>
          </p:txBody>
        </p:sp>
        <p:sp>
          <p:nvSpPr>
            <p:cNvPr id="45222" name="Rectangle 178"/>
            <p:cNvSpPr>
              <a:spLocks noChangeArrowheads="1"/>
            </p:cNvSpPr>
            <p:nvPr/>
          </p:nvSpPr>
          <p:spPr bwMode="auto">
            <a:xfrm>
              <a:off x="4882" y="2147"/>
              <a:ext cx="381" cy="125"/>
            </a:xfrm>
            <a:prstGeom prst="rect">
              <a:avLst/>
            </a:prstGeom>
            <a:grpFill/>
            <a:ln w="9525">
              <a:noFill/>
              <a:miter lim="800000"/>
              <a:headEnd/>
              <a:tailEnd/>
            </a:ln>
          </p:spPr>
          <p:txBody>
            <a:bodyPr wrap="none" lIns="0" tIns="0" rIns="0" bIns="0">
              <a:spAutoFit/>
            </a:bodyPr>
            <a:lstStyle/>
            <a:p>
              <a:r>
                <a:rPr lang="en-US" altLang="zh-CN" sz="1300">
                  <a:solidFill>
                    <a:srgbClr val="415677"/>
                  </a:solidFill>
                  <a:latin typeface="Times New Roman" pitchFamily="18" charset="0"/>
                  <a:ea typeface="宋体" pitchFamily="2" charset="-122"/>
                </a:rPr>
                <a:t>Observer</a:t>
              </a:r>
              <a:endParaRPr lang="en-US" altLang="zh-CN">
                <a:ea typeface="宋体" pitchFamily="2" charset="-122"/>
              </a:endParaRPr>
            </a:p>
          </p:txBody>
        </p:sp>
        <p:grpSp>
          <p:nvGrpSpPr>
            <p:cNvPr id="45333" name="Group 217"/>
            <p:cNvGrpSpPr>
              <a:grpSpLocks/>
            </p:cNvGrpSpPr>
            <p:nvPr/>
          </p:nvGrpSpPr>
          <p:grpSpPr bwMode="auto">
            <a:xfrm>
              <a:off x="4662" y="1935"/>
              <a:ext cx="122" cy="122"/>
              <a:chOff x="4662" y="1935"/>
              <a:chExt cx="122" cy="122"/>
            </a:xfrm>
            <a:grpFill/>
          </p:grpSpPr>
          <p:sp>
            <p:nvSpPr>
              <p:cNvPr id="45272" name="Freeform 215"/>
              <p:cNvSpPr>
                <a:spLocks noEditPoints="1"/>
              </p:cNvSpPr>
              <p:nvPr/>
            </p:nvSpPr>
            <p:spPr bwMode="auto">
              <a:xfrm>
                <a:off x="4662" y="1935"/>
                <a:ext cx="122" cy="122"/>
              </a:xfrm>
              <a:custGeom>
                <a:avLst/>
                <a:gdLst>
                  <a:gd name="T0" fmla="*/ 0 w 446"/>
                  <a:gd name="T1" fmla="*/ 0 h 450"/>
                  <a:gd name="T2" fmla="*/ 0 w 446"/>
                  <a:gd name="T3" fmla="*/ 0 h 450"/>
                  <a:gd name="T4" fmla="*/ 0 w 446"/>
                  <a:gd name="T5" fmla="*/ 0 h 450"/>
                  <a:gd name="T6" fmla="*/ 0 w 446"/>
                  <a:gd name="T7" fmla="*/ 0 h 450"/>
                  <a:gd name="T8" fmla="*/ 0 w 446"/>
                  <a:gd name="T9" fmla="*/ 0 h 450"/>
                  <a:gd name="T10" fmla="*/ 0 w 446"/>
                  <a:gd name="T11" fmla="*/ 0 h 450"/>
                  <a:gd name="T12" fmla="*/ 0 w 446"/>
                  <a:gd name="T13" fmla="*/ 0 h 450"/>
                  <a:gd name="T14" fmla="*/ 0 w 446"/>
                  <a:gd name="T15" fmla="*/ 0 h 450"/>
                  <a:gd name="T16" fmla="*/ 0 w 446"/>
                  <a:gd name="T17" fmla="*/ 0 h 450"/>
                  <a:gd name="T18" fmla="*/ 0 w 446"/>
                  <a:gd name="T19" fmla="*/ 0 h 450"/>
                  <a:gd name="T20" fmla="*/ 0 w 446"/>
                  <a:gd name="T21" fmla="*/ 0 h 450"/>
                  <a:gd name="T22" fmla="*/ 0 w 446"/>
                  <a:gd name="T23" fmla="*/ 0 h 450"/>
                  <a:gd name="T24" fmla="*/ 0 w 446"/>
                  <a:gd name="T25" fmla="*/ 0 h 450"/>
                  <a:gd name="T26" fmla="*/ 0 w 446"/>
                  <a:gd name="T27" fmla="*/ 0 h 450"/>
                  <a:gd name="T28" fmla="*/ 0 w 446"/>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6"/>
                  <a:gd name="T46" fmla="*/ 0 h 450"/>
                  <a:gd name="T47" fmla="*/ 446 w 446"/>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6" h="450">
                    <a:moveTo>
                      <a:pt x="118" y="85"/>
                    </a:moveTo>
                    <a:lnTo>
                      <a:pt x="362" y="331"/>
                    </a:lnTo>
                    <a:cubicBezTo>
                      <a:pt x="372" y="340"/>
                      <a:pt x="372" y="355"/>
                      <a:pt x="362" y="365"/>
                    </a:cubicBezTo>
                    <a:cubicBezTo>
                      <a:pt x="353" y="374"/>
                      <a:pt x="337" y="374"/>
                      <a:pt x="328" y="365"/>
                    </a:cubicBezTo>
                    <a:lnTo>
                      <a:pt x="84" y="118"/>
                    </a:lnTo>
                    <a:cubicBezTo>
                      <a:pt x="75" y="109"/>
                      <a:pt x="75" y="94"/>
                      <a:pt x="84" y="85"/>
                    </a:cubicBezTo>
                    <a:cubicBezTo>
                      <a:pt x="93" y="75"/>
                      <a:pt x="108" y="75"/>
                      <a:pt x="118" y="85"/>
                    </a:cubicBezTo>
                    <a:close/>
                    <a:moveTo>
                      <a:pt x="68" y="203"/>
                    </a:moveTo>
                    <a:lnTo>
                      <a:pt x="0" y="0"/>
                    </a:lnTo>
                    <a:lnTo>
                      <a:pt x="202" y="67"/>
                    </a:lnTo>
                    <a:lnTo>
                      <a:pt x="68" y="203"/>
                    </a:lnTo>
                    <a:close/>
                    <a:moveTo>
                      <a:pt x="379" y="246"/>
                    </a:moveTo>
                    <a:lnTo>
                      <a:pt x="446" y="450"/>
                    </a:lnTo>
                    <a:lnTo>
                      <a:pt x="245" y="382"/>
                    </a:lnTo>
                    <a:lnTo>
                      <a:pt x="379" y="246"/>
                    </a:lnTo>
                    <a:close/>
                  </a:path>
                </a:pathLst>
              </a:custGeom>
              <a:grpFill/>
              <a:ln w="0">
                <a:solidFill>
                  <a:srgbClr val="000000"/>
                </a:solidFill>
                <a:round/>
                <a:headEnd/>
                <a:tailEnd/>
              </a:ln>
            </p:spPr>
            <p:txBody>
              <a:bodyPr/>
              <a:lstStyle/>
              <a:p>
                <a:endParaRPr lang="zh-CN" altLang="en-US">
                  <a:ea typeface="宋体" pitchFamily="2" charset="-122"/>
                </a:endParaRPr>
              </a:p>
            </p:txBody>
          </p:sp>
          <p:sp>
            <p:nvSpPr>
              <p:cNvPr id="45273" name="Freeform 216"/>
              <p:cNvSpPr>
                <a:spLocks noEditPoints="1"/>
              </p:cNvSpPr>
              <p:nvPr/>
            </p:nvSpPr>
            <p:spPr bwMode="auto">
              <a:xfrm>
                <a:off x="4662" y="1935"/>
                <a:ext cx="122" cy="122"/>
              </a:xfrm>
              <a:custGeom>
                <a:avLst/>
                <a:gdLst>
                  <a:gd name="T0" fmla="*/ 0 w 446"/>
                  <a:gd name="T1" fmla="*/ 0 h 450"/>
                  <a:gd name="T2" fmla="*/ 0 w 446"/>
                  <a:gd name="T3" fmla="*/ 0 h 450"/>
                  <a:gd name="T4" fmla="*/ 0 w 446"/>
                  <a:gd name="T5" fmla="*/ 0 h 450"/>
                  <a:gd name="T6" fmla="*/ 0 w 446"/>
                  <a:gd name="T7" fmla="*/ 0 h 450"/>
                  <a:gd name="T8" fmla="*/ 0 w 446"/>
                  <a:gd name="T9" fmla="*/ 0 h 450"/>
                  <a:gd name="T10" fmla="*/ 0 w 446"/>
                  <a:gd name="T11" fmla="*/ 0 h 450"/>
                  <a:gd name="T12" fmla="*/ 0 w 446"/>
                  <a:gd name="T13" fmla="*/ 0 h 450"/>
                  <a:gd name="T14" fmla="*/ 0 w 446"/>
                  <a:gd name="T15" fmla="*/ 0 h 450"/>
                  <a:gd name="T16" fmla="*/ 0 w 446"/>
                  <a:gd name="T17" fmla="*/ 0 h 450"/>
                  <a:gd name="T18" fmla="*/ 0 w 446"/>
                  <a:gd name="T19" fmla="*/ 0 h 450"/>
                  <a:gd name="T20" fmla="*/ 0 w 446"/>
                  <a:gd name="T21" fmla="*/ 0 h 450"/>
                  <a:gd name="T22" fmla="*/ 0 w 446"/>
                  <a:gd name="T23" fmla="*/ 0 h 450"/>
                  <a:gd name="T24" fmla="*/ 0 w 446"/>
                  <a:gd name="T25" fmla="*/ 0 h 450"/>
                  <a:gd name="T26" fmla="*/ 0 w 446"/>
                  <a:gd name="T27" fmla="*/ 0 h 450"/>
                  <a:gd name="T28" fmla="*/ 0 w 446"/>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6"/>
                  <a:gd name="T46" fmla="*/ 0 h 450"/>
                  <a:gd name="T47" fmla="*/ 446 w 446"/>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6" h="450">
                    <a:moveTo>
                      <a:pt x="118" y="85"/>
                    </a:moveTo>
                    <a:lnTo>
                      <a:pt x="362" y="331"/>
                    </a:lnTo>
                    <a:cubicBezTo>
                      <a:pt x="372" y="340"/>
                      <a:pt x="372" y="355"/>
                      <a:pt x="362" y="365"/>
                    </a:cubicBezTo>
                    <a:cubicBezTo>
                      <a:pt x="353" y="374"/>
                      <a:pt x="337" y="374"/>
                      <a:pt x="328" y="365"/>
                    </a:cubicBezTo>
                    <a:lnTo>
                      <a:pt x="84" y="118"/>
                    </a:lnTo>
                    <a:cubicBezTo>
                      <a:pt x="75" y="109"/>
                      <a:pt x="75" y="94"/>
                      <a:pt x="84" y="85"/>
                    </a:cubicBezTo>
                    <a:cubicBezTo>
                      <a:pt x="93" y="75"/>
                      <a:pt x="108" y="75"/>
                      <a:pt x="118" y="85"/>
                    </a:cubicBezTo>
                    <a:close/>
                    <a:moveTo>
                      <a:pt x="68" y="203"/>
                    </a:moveTo>
                    <a:lnTo>
                      <a:pt x="0" y="0"/>
                    </a:lnTo>
                    <a:lnTo>
                      <a:pt x="202" y="67"/>
                    </a:lnTo>
                    <a:lnTo>
                      <a:pt x="68" y="203"/>
                    </a:lnTo>
                    <a:close/>
                    <a:moveTo>
                      <a:pt x="379" y="246"/>
                    </a:moveTo>
                    <a:lnTo>
                      <a:pt x="446" y="450"/>
                    </a:lnTo>
                    <a:lnTo>
                      <a:pt x="245" y="382"/>
                    </a:lnTo>
                    <a:lnTo>
                      <a:pt x="379" y="246"/>
                    </a:lnTo>
                    <a:close/>
                  </a:path>
                </a:pathLst>
              </a:custGeom>
              <a:grpFill/>
              <a:ln w="4763" cap="rnd">
                <a:solidFill>
                  <a:srgbClr val="415677"/>
                </a:solidFill>
                <a:round/>
                <a:headEnd/>
                <a:tailEnd/>
              </a:ln>
            </p:spPr>
            <p:txBody>
              <a:bodyPr/>
              <a:lstStyle/>
              <a:p>
                <a:endParaRPr lang="zh-CN" altLang="en-US">
                  <a:ea typeface="宋体" pitchFamily="2" charset="-122"/>
                </a:endParaRPr>
              </a:p>
            </p:txBody>
          </p:sp>
        </p:grpSp>
        <p:grpSp>
          <p:nvGrpSpPr>
            <p:cNvPr id="45334" name="Group 220"/>
            <p:cNvGrpSpPr>
              <a:grpSpLocks/>
            </p:cNvGrpSpPr>
            <p:nvPr/>
          </p:nvGrpSpPr>
          <p:grpSpPr bwMode="auto">
            <a:xfrm>
              <a:off x="4715" y="2309"/>
              <a:ext cx="161" cy="84"/>
              <a:chOff x="4715" y="2309"/>
              <a:chExt cx="161" cy="84"/>
            </a:xfrm>
            <a:grpFill/>
          </p:grpSpPr>
          <p:sp>
            <p:nvSpPr>
              <p:cNvPr id="45270" name="Freeform 218"/>
              <p:cNvSpPr>
                <a:spLocks noEditPoints="1"/>
              </p:cNvSpPr>
              <p:nvPr/>
            </p:nvSpPr>
            <p:spPr bwMode="auto">
              <a:xfrm>
                <a:off x="4715" y="2309"/>
                <a:ext cx="161" cy="84"/>
              </a:xfrm>
              <a:custGeom>
                <a:avLst/>
                <a:gdLst>
                  <a:gd name="T0" fmla="*/ 0 w 587"/>
                  <a:gd name="T1" fmla="*/ 0 h 309"/>
                  <a:gd name="T2" fmla="*/ 0 w 587"/>
                  <a:gd name="T3" fmla="*/ 0 h 309"/>
                  <a:gd name="T4" fmla="*/ 0 w 587"/>
                  <a:gd name="T5" fmla="*/ 0 h 309"/>
                  <a:gd name="T6" fmla="*/ 0 w 587"/>
                  <a:gd name="T7" fmla="*/ 0 h 309"/>
                  <a:gd name="T8" fmla="*/ 0 w 587"/>
                  <a:gd name="T9" fmla="*/ 0 h 309"/>
                  <a:gd name="T10" fmla="*/ 0 w 587"/>
                  <a:gd name="T11" fmla="*/ 0 h 309"/>
                  <a:gd name="T12" fmla="*/ 0 w 587"/>
                  <a:gd name="T13" fmla="*/ 0 h 309"/>
                  <a:gd name="T14" fmla="*/ 0 w 587"/>
                  <a:gd name="T15" fmla="*/ 0 h 309"/>
                  <a:gd name="T16" fmla="*/ 0 w 587"/>
                  <a:gd name="T17" fmla="*/ 0 h 309"/>
                  <a:gd name="T18" fmla="*/ 0 w 587"/>
                  <a:gd name="T19" fmla="*/ 0 h 309"/>
                  <a:gd name="T20" fmla="*/ 0 w 587"/>
                  <a:gd name="T21" fmla="*/ 0 h 309"/>
                  <a:gd name="T22" fmla="*/ 0 w 587"/>
                  <a:gd name="T23" fmla="*/ 0 h 309"/>
                  <a:gd name="T24" fmla="*/ 0 w 587"/>
                  <a:gd name="T25" fmla="*/ 0 h 309"/>
                  <a:gd name="T26" fmla="*/ 0 w 587"/>
                  <a:gd name="T27" fmla="*/ 0 h 309"/>
                  <a:gd name="T28" fmla="*/ 0 w 587"/>
                  <a:gd name="T29" fmla="*/ 0 h 3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7"/>
                  <a:gd name="T46" fmla="*/ 0 h 309"/>
                  <a:gd name="T47" fmla="*/ 587 w 587"/>
                  <a:gd name="T48" fmla="*/ 309 h 3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7" h="309">
                    <a:moveTo>
                      <a:pt x="472" y="88"/>
                    </a:moveTo>
                    <a:lnTo>
                      <a:pt x="139" y="263"/>
                    </a:lnTo>
                    <a:cubicBezTo>
                      <a:pt x="126" y="270"/>
                      <a:pt x="112" y="265"/>
                      <a:pt x="106" y="253"/>
                    </a:cubicBezTo>
                    <a:cubicBezTo>
                      <a:pt x="100" y="242"/>
                      <a:pt x="104" y="228"/>
                      <a:pt x="116" y="221"/>
                    </a:cubicBezTo>
                    <a:lnTo>
                      <a:pt x="449" y="46"/>
                    </a:lnTo>
                    <a:cubicBezTo>
                      <a:pt x="461" y="40"/>
                      <a:pt x="475" y="45"/>
                      <a:pt x="482" y="56"/>
                    </a:cubicBezTo>
                    <a:cubicBezTo>
                      <a:pt x="488" y="68"/>
                      <a:pt x="483" y="82"/>
                      <a:pt x="472" y="88"/>
                    </a:cubicBezTo>
                    <a:close/>
                    <a:moveTo>
                      <a:pt x="373" y="5"/>
                    </a:moveTo>
                    <a:lnTo>
                      <a:pt x="587" y="0"/>
                    </a:lnTo>
                    <a:lnTo>
                      <a:pt x="463" y="174"/>
                    </a:lnTo>
                    <a:lnTo>
                      <a:pt x="373" y="5"/>
                    </a:lnTo>
                    <a:close/>
                    <a:moveTo>
                      <a:pt x="215" y="304"/>
                    </a:moveTo>
                    <a:lnTo>
                      <a:pt x="0" y="309"/>
                    </a:lnTo>
                    <a:lnTo>
                      <a:pt x="125" y="136"/>
                    </a:lnTo>
                    <a:lnTo>
                      <a:pt x="215" y="304"/>
                    </a:lnTo>
                    <a:close/>
                  </a:path>
                </a:pathLst>
              </a:custGeom>
              <a:grpFill/>
              <a:ln w="0">
                <a:solidFill>
                  <a:srgbClr val="000000"/>
                </a:solidFill>
                <a:round/>
                <a:headEnd/>
                <a:tailEnd/>
              </a:ln>
            </p:spPr>
            <p:txBody>
              <a:bodyPr/>
              <a:lstStyle/>
              <a:p>
                <a:endParaRPr lang="zh-CN" altLang="en-US">
                  <a:ea typeface="宋体" pitchFamily="2" charset="-122"/>
                </a:endParaRPr>
              </a:p>
            </p:txBody>
          </p:sp>
          <p:sp>
            <p:nvSpPr>
              <p:cNvPr id="45271" name="Freeform 219"/>
              <p:cNvSpPr>
                <a:spLocks noEditPoints="1"/>
              </p:cNvSpPr>
              <p:nvPr/>
            </p:nvSpPr>
            <p:spPr bwMode="auto">
              <a:xfrm>
                <a:off x="4715" y="2309"/>
                <a:ext cx="161" cy="84"/>
              </a:xfrm>
              <a:custGeom>
                <a:avLst/>
                <a:gdLst>
                  <a:gd name="T0" fmla="*/ 0 w 587"/>
                  <a:gd name="T1" fmla="*/ 0 h 309"/>
                  <a:gd name="T2" fmla="*/ 0 w 587"/>
                  <a:gd name="T3" fmla="*/ 0 h 309"/>
                  <a:gd name="T4" fmla="*/ 0 w 587"/>
                  <a:gd name="T5" fmla="*/ 0 h 309"/>
                  <a:gd name="T6" fmla="*/ 0 w 587"/>
                  <a:gd name="T7" fmla="*/ 0 h 309"/>
                  <a:gd name="T8" fmla="*/ 0 w 587"/>
                  <a:gd name="T9" fmla="*/ 0 h 309"/>
                  <a:gd name="T10" fmla="*/ 0 w 587"/>
                  <a:gd name="T11" fmla="*/ 0 h 309"/>
                  <a:gd name="T12" fmla="*/ 0 w 587"/>
                  <a:gd name="T13" fmla="*/ 0 h 309"/>
                  <a:gd name="T14" fmla="*/ 0 w 587"/>
                  <a:gd name="T15" fmla="*/ 0 h 309"/>
                  <a:gd name="T16" fmla="*/ 0 w 587"/>
                  <a:gd name="T17" fmla="*/ 0 h 309"/>
                  <a:gd name="T18" fmla="*/ 0 w 587"/>
                  <a:gd name="T19" fmla="*/ 0 h 309"/>
                  <a:gd name="T20" fmla="*/ 0 w 587"/>
                  <a:gd name="T21" fmla="*/ 0 h 309"/>
                  <a:gd name="T22" fmla="*/ 0 w 587"/>
                  <a:gd name="T23" fmla="*/ 0 h 309"/>
                  <a:gd name="T24" fmla="*/ 0 w 587"/>
                  <a:gd name="T25" fmla="*/ 0 h 309"/>
                  <a:gd name="T26" fmla="*/ 0 w 587"/>
                  <a:gd name="T27" fmla="*/ 0 h 309"/>
                  <a:gd name="T28" fmla="*/ 0 w 587"/>
                  <a:gd name="T29" fmla="*/ 0 h 3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7"/>
                  <a:gd name="T46" fmla="*/ 0 h 309"/>
                  <a:gd name="T47" fmla="*/ 587 w 587"/>
                  <a:gd name="T48" fmla="*/ 309 h 3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7" h="309">
                    <a:moveTo>
                      <a:pt x="472" y="88"/>
                    </a:moveTo>
                    <a:lnTo>
                      <a:pt x="139" y="263"/>
                    </a:lnTo>
                    <a:cubicBezTo>
                      <a:pt x="126" y="270"/>
                      <a:pt x="112" y="265"/>
                      <a:pt x="106" y="253"/>
                    </a:cubicBezTo>
                    <a:cubicBezTo>
                      <a:pt x="100" y="242"/>
                      <a:pt x="104" y="228"/>
                      <a:pt x="116" y="221"/>
                    </a:cubicBezTo>
                    <a:lnTo>
                      <a:pt x="449" y="46"/>
                    </a:lnTo>
                    <a:cubicBezTo>
                      <a:pt x="461" y="40"/>
                      <a:pt x="475" y="45"/>
                      <a:pt x="482" y="56"/>
                    </a:cubicBezTo>
                    <a:cubicBezTo>
                      <a:pt x="488" y="68"/>
                      <a:pt x="483" y="82"/>
                      <a:pt x="472" y="88"/>
                    </a:cubicBezTo>
                    <a:close/>
                    <a:moveTo>
                      <a:pt x="373" y="5"/>
                    </a:moveTo>
                    <a:lnTo>
                      <a:pt x="587" y="0"/>
                    </a:lnTo>
                    <a:lnTo>
                      <a:pt x="463" y="174"/>
                    </a:lnTo>
                    <a:lnTo>
                      <a:pt x="373" y="5"/>
                    </a:lnTo>
                    <a:close/>
                    <a:moveTo>
                      <a:pt x="215" y="304"/>
                    </a:moveTo>
                    <a:lnTo>
                      <a:pt x="0" y="309"/>
                    </a:lnTo>
                    <a:lnTo>
                      <a:pt x="125" y="136"/>
                    </a:lnTo>
                    <a:lnTo>
                      <a:pt x="215" y="304"/>
                    </a:lnTo>
                    <a:close/>
                  </a:path>
                </a:pathLst>
              </a:custGeom>
              <a:grpFill/>
              <a:ln w="4763" cap="rnd">
                <a:solidFill>
                  <a:srgbClr val="415677"/>
                </a:solidFill>
                <a:round/>
                <a:headEnd/>
                <a:tailEnd/>
              </a:ln>
            </p:spPr>
            <p:txBody>
              <a:bodyPr/>
              <a:lstStyle/>
              <a:p>
                <a:endParaRPr lang="zh-CN" altLang="en-US">
                  <a:ea typeface="宋体" pitchFamily="2" charset="-122"/>
                </a:endParaRPr>
              </a:p>
            </p:txBody>
          </p:sp>
        </p:grpSp>
        <p:grpSp>
          <p:nvGrpSpPr>
            <p:cNvPr id="45335" name="Group 227"/>
            <p:cNvGrpSpPr>
              <a:grpSpLocks/>
            </p:cNvGrpSpPr>
            <p:nvPr/>
          </p:nvGrpSpPr>
          <p:grpSpPr bwMode="auto">
            <a:xfrm>
              <a:off x="4753" y="1940"/>
              <a:ext cx="554" cy="411"/>
              <a:chOff x="4753" y="1940"/>
              <a:chExt cx="554" cy="411"/>
            </a:xfrm>
            <a:grpFill/>
          </p:grpSpPr>
          <p:grpSp>
            <p:nvGrpSpPr>
              <p:cNvPr id="45336" name="Group 223"/>
              <p:cNvGrpSpPr>
                <a:grpSpLocks/>
              </p:cNvGrpSpPr>
              <p:nvPr/>
            </p:nvGrpSpPr>
            <p:grpSpPr bwMode="auto">
              <a:xfrm>
                <a:off x="4753" y="1940"/>
                <a:ext cx="554" cy="411"/>
                <a:chOff x="4753" y="1940"/>
                <a:chExt cx="554" cy="411"/>
              </a:xfrm>
              <a:grpFill/>
            </p:grpSpPr>
            <p:sp>
              <p:nvSpPr>
                <p:cNvPr id="45268" name="Oval 221"/>
                <p:cNvSpPr>
                  <a:spLocks noChangeArrowheads="1"/>
                </p:cNvSpPr>
                <p:nvPr/>
              </p:nvSpPr>
              <p:spPr bwMode="auto">
                <a:xfrm>
                  <a:off x="4753" y="1940"/>
                  <a:ext cx="554"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269" name="Oval 222"/>
                <p:cNvSpPr>
                  <a:spLocks noChangeArrowheads="1"/>
                </p:cNvSpPr>
                <p:nvPr/>
              </p:nvSpPr>
              <p:spPr bwMode="auto">
                <a:xfrm>
                  <a:off x="4753" y="1940"/>
                  <a:ext cx="554" cy="411"/>
                </a:xfrm>
                <a:prstGeom prst="ellipse">
                  <a:avLst/>
                </a:prstGeom>
                <a:grpFill/>
                <a:ln w="1588" cap="rnd">
                  <a:solidFill>
                    <a:srgbClr val="003366"/>
                  </a:solidFill>
                  <a:round/>
                  <a:headEnd/>
                  <a:tailEnd/>
                </a:ln>
              </p:spPr>
              <p:txBody>
                <a:bodyPr/>
                <a:lstStyle/>
                <a:p>
                  <a:endParaRPr lang="zh-CN" altLang="en-US">
                    <a:ea typeface="宋体" pitchFamily="2" charset="-122"/>
                  </a:endParaRPr>
                </a:p>
              </p:txBody>
            </p:sp>
          </p:grpSp>
          <p:grpSp>
            <p:nvGrpSpPr>
              <p:cNvPr id="45340" name="Group 226"/>
              <p:cNvGrpSpPr>
                <a:grpSpLocks/>
              </p:cNvGrpSpPr>
              <p:nvPr/>
            </p:nvGrpSpPr>
            <p:grpSpPr bwMode="auto">
              <a:xfrm>
                <a:off x="4753" y="1940"/>
                <a:ext cx="554" cy="411"/>
                <a:chOff x="4753" y="1940"/>
                <a:chExt cx="554" cy="411"/>
              </a:xfrm>
              <a:grpFill/>
            </p:grpSpPr>
            <p:sp>
              <p:nvSpPr>
                <p:cNvPr id="45266" name="Oval 224"/>
                <p:cNvSpPr>
                  <a:spLocks noChangeArrowheads="1"/>
                </p:cNvSpPr>
                <p:nvPr/>
              </p:nvSpPr>
              <p:spPr bwMode="auto">
                <a:xfrm>
                  <a:off x="4753" y="1940"/>
                  <a:ext cx="554"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267" name="Oval 225"/>
                <p:cNvSpPr>
                  <a:spLocks noChangeArrowheads="1"/>
                </p:cNvSpPr>
                <p:nvPr/>
              </p:nvSpPr>
              <p:spPr bwMode="auto">
                <a:xfrm>
                  <a:off x="4753" y="1940"/>
                  <a:ext cx="554" cy="411"/>
                </a:xfrm>
                <a:prstGeom prst="ellipse">
                  <a:avLst/>
                </a:prstGeom>
                <a:grpFill/>
                <a:ln w="15875" cap="rnd">
                  <a:solidFill>
                    <a:srgbClr val="003366"/>
                  </a:solidFill>
                  <a:round/>
                  <a:headEnd/>
                  <a:tailEnd/>
                </a:ln>
              </p:spPr>
              <p:txBody>
                <a:bodyPr/>
                <a:lstStyle/>
                <a:p>
                  <a:endParaRPr lang="zh-CN" altLang="en-US">
                    <a:ea typeface="宋体" pitchFamily="2" charset="-122"/>
                  </a:endParaRPr>
                </a:p>
              </p:txBody>
            </p:sp>
          </p:grpSp>
        </p:grpSp>
        <p:sp>
          <p:nvSpPr>
            <p:cNvPr id="45226" name="Rectangle 228"/>
            <p:cNvSpPr>
              <a:spLocks noChangeArrowheads="1"/>
            </p:cNvSpPr>
            <p:nvPr/>
          </p:nvSpPr>
          <p:spPr bwMode="auto">
            <a:xfrm>
              <a:off x="4898" y="1984"/>
              <a:ext cx="286" cy="144"/>
            </a:xfrm>
            <a:prstGeom prst="rect">
              <a:avLst/>
            </a:prstGeom>
            <a:grpFill/>
            <a:ln w="9525">
              <a:noFill/>
              <a:miter lim="800000"/>
              <a:headEnd/>
              <a:tailEnd/>
            </a:ln>
          </p:spPr>
          <p:txBody>
            <a:bodyPr wrap="none" lIns="0" tIns="0" rIns="0" bIns="0">
              <a:spAutoFit/>
            </a:bodyPr>
            <a:lstStyle/>
            <a:p>
              <a:r>
                <a:rPr lang="en-US" altLang="zh-CN" sz="1500" b="1">
                  <a:solidFill>
                    <a:srgbClr val="3A4264"/>
                  </a:solidFill>
                  <a:latin typeface="Times New Roman" pitchFamily="18" charset="0"/>
                  <a:ea typeface="宋体" pitchFamily="2" charset="-122"/>
                </a:rPr>
                <a:t>Local</a:t>
              </a:r>
              <a:endParaRPr lang="en-US" altLang="zh-CN">
                <a:ea typeface="宋体" pitchFamily="2" charset="-122"/>
              </a:endParaRPr>
            </a:p>
          </p:txBody>
        </p:sp>
        <p:sp>
          <p:nvSpPr>
            <p:cNvPr id="45227" name="Rectangle 229"/>
            <p:cNvSpPr>
              <a:spLocks noChangeArrowheads="1"/>
            </p:cNvSpPr>
            <p:nvPr/>
          </p:nvSpPr>
          <p:spPr bwMode="auto">
            <a:xfrm>
              <a:off x="4791" y="2127"/>
              <a:ext cx="479" cy="144"/>
            </a:xfrm>
            <a:prstGeom prst="rect">
              <a:avLst/>
            </a:prstGeom>
            <a:grpFill/>
            <a:ln w="9525">
              <a:noFill/>
              <a:miter lim="800000"/>
              <a:headEnd/>
              <a:tailEnd/>
            </a:ln>
          </p:spPr>
          <p:txBody>
            <a:bodyPr wrap="none" lIns="0" tIns="0" rIns="0" bIns="0">
              <a:spAutoFit/>
            </a:bodyPr>
            <a:lstStyle/>
            <a:p>
              <a:r>
                <a:rPr lang="en-US" altLang="zh-CN" sz="1500" b="1">
                  <a:solidFill>
                    <a:srgbClr val="3A4264"/>
                  </a:solidFill>
                  <a:latin typeface="Times New Roman" pitchFamily="18" charset="0"/>
                  <a:ea typeface="宋体" pitchFamily="2" charset="-122"/>
                </a:rPr>
                <a:t>Observer</a:t>
              </a:r>
              <a:endParaRPr lang="en-US" altLang="zh-CN">
                <a:ea typeface="宋体" pitchFamily="2" charset="-122"/>
              </a:endParaRPr>
            </a:p>
          </p:txBody>
        </p:sp>
        <p:grpSp>
          <p:nvGrpSpPr>
            <p:cNvPr id="45359" name="Group 451"/>
            <p:cNvGrpSpPr>
              <a:grpSpLocks/>
            </p:cNvGrpSpPr>
            <p:nvPr/>
          </p:nvGrpSpPr>
          <p:grpSpPr bwMode="auto">
            <a:xfrm>
              <a:off x="4662" y="1935"/>
              <a:ext cx="122" cy="122"/>
              <a:chOff x="4662" y="1935"/>
              <a:chExt cx="122" cy="122"/>
            </a:xfrm>
            <a:grpFill/>
          </p:grpSpPr>
          <p:sp>
            <p:nvSpPr>
              <p:cNvPr id="45262" name="Freeform 449"/>
              <p:cNvSpPr>
                <a:spLocks noEditPoints="1"/>
              </p:cNvSpPr>
              <p:nvPr/>
            </p:nvSpPr>
            <p:spPr bwMode="auto">
              <a:xfrm>
                <a:off x="4662" y="1935"/>
                <a:ext cx="122" cy="122"/>
              </a:xfrm>
              <a:custGeom>
                <a:avLst/>
                <a:gdLst>
                  <a:gd name="T0" fmla="*/ 0 w 446"/>
                  <a:gd name="T1" fmla="*/ 0 h 450"/>
                  <a:gd name="T2" fmla="*/ 0 w 446"/>
                  <a:gd name="T3" fmla="*/ 0 h 450"/>
                  <a:gd name="T4" fmla="*/ 0 w 446"/>
                  <a:gd name="T5" fmla="*/ 0 h 450"/>
                  <a:gd name="T6" fmla="*/ 0 w 446"/>
                  <a:gd name="T7" fmla="*/ 0 h 450"/>
                  <a:gd name="T8" fmla="*/ 0 w 446"/>
                  <a:gd name="T9" fmla="*/ 0 h 450"/>
                  <a:gd name="T10" fmla="*/ 0 w 446"/>
                  <a:gd name="T11" fmla="*/ 0 h 450"/>
                  <a:gd name="T12" fmla="*/ 0 w 446"/>
                  <a:gd name="T13" fmla="*/ 0 h 450"/>
                  <a:gd name="T14" fmla="*/ 0 w 446"/>
                  <a:gd name="T15" fmla="*/ 0 h 450"/>
                  <a:gd name="T16" fmla="*/ 0 w 446"/>
                  <a:gd name="T17" fmla="*/ 0 h 450"/>
                  <a:gd name="T18" fmla="*/ 0 w 446"/>
                  <a:gd name="T19" fmla="*/ 0 h 450"/>
                  <a:gd name="T20" fmla="*/ 0 w 446"/>
                  <a:gd name="T21" fmla="*/ 0 h 450"/>
                  <a:gd name="T22" fmla="*/ 0 w 446"/>
                  <a:gd name="T23" fmla="*/ 0 h 450"/>
                  <a:gd name="T24" fmla="*/ 0 w 446"/>
                  <a:gd name="T25" fmla="*/ 0 h 450"/>
                  <a:gd name="T26" fmla="*/ 0 w 446"/>
                  <a:gd name="T27" fmla="*/ 0 h 450"/>
                  <a:gd name="T28" fmla="*/ 0 w 446"/>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6"/>
                  <a:gd name="T46" fmla="*/ 0 h 450"/>
                  <a:gd name="T47" fmla="*/ 446 w 446"/>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6" h="450">
                    <a:moveTo>
                      <a:pt x="118" y="85"/>
                    </a:moveTo>
                    <a:lnTo>
                      <a:pt x="362" y="331"/>
                    </a:lnTo>
                    <a:cubicBezTo>
                      <a:pt x="372" y="340"/>
                      <a:pt x="372" y="355"/>
                      <a:pt x="362" y="365"/>
                    </a:cubicBezTo>
                    <a:cubicBezTo>
                      <a:pt x="353" y="374"/>
                      <a:pt x="337" y="374"/>
                      <a:pt x="328" y="365"/>
                    </a:cubicBezTo>
                    <a:lnTo>
                      <a:pt x="84" y="118"/>
                    </a:lnTo>
                    <a:cubicBezTo>
                      <a:pt x="75" y="109"/>
                      <a:pt x="75" y="94"/>
                      <a:pt x="84" y="85"/>
                    </a:cubicBezTo>
                    <a:cubicBezTo>
                      <a:pt x="93" y="75"/>
                      <a:pt x="108" y="75"/>
                      <a:pt x="118" y="85"/>
                    </a:cubicBezTo>
                    <a:close/>
                    <a:moveTo>
                      <a:pt x="68" y="203"/>
                    </a:moveTo>
                    <a:lnTo>
                      <a:pt x="0" y="0"/>
                    </a:lnTo>
                    <a:lnTo>
                      <a:pt x="202" y="67"/>
                    </a:lnTo>
                    <a:lnTo>
                      <a:pt x="68" y="203"/>
                    </a:lnTo>
                    <a:close/>
                    <a:moveTo>
                      <a:pt x="379" y="246"/>
                    </a:moveTo>
                    <a:lnTo>
                      <a:pt x="446" y="450"/>
                    </a:lnTo>
                    <a:lnTo>
                      <a:pt x="245" y="382"/>
                    </a:lnTo>
                    <a:lnTo>
                      <a:pt x="379" y="246"/>
                    </a:lnTo>
                    <a:close/>
                  </a:path>
                </a:pathLst>
              </a:custGeom>
              <a:grpFill/>
              <a:ln w="0">
                <a:solidFill>
                  <a:srgbClr val="000000"/>
                </a:solidFill>
                <a:round/>
                <a:headEnd/>
                <a:tailEnd/>
              </a:ln>
            </p:spPr>
            <p:txBody>
              <a:bodyPr/>
              <a:lstStyle/>
              <a:p>
                <a:endParaRPr lang="zh-CN" altLang="en-US">
                  <a:ea typeface="宋体" pitchFamily="2" charset="-122"/>
                </a:endParaRPr>
              </a:p>
            </p:txBody>
          </p:sp>
          <p:sp>
            <p:nvSpPr>
              <p:cNvPr id="45263" name="Freeform 450"/>
              <p:cNvSpPr>
                <a:spLocks noEditPoints="1"/>
              </p:cNvSpPr>
              <p:nvPr/>
            </p:nvSpPr>
            <p:spPr bwMode="auto">
              <a:xfrm>
                <a:off x="4662" y="1935"/>
                <a:ext cx="122" cy="122"/>
              </a:xfrm>
              <a:custGeom>
                <a:avLst/>
                <a:gdLst>
                  <a:gd name="T0" fmla="*/ 0 w 446"/>
                  <a:gd name="T1" fmla="*/ 0 h 450"/>
                  <a:gd name="T2" fmla="*/ 0 w 446"/>
                  <a:gd name="T3" fmla="*/ 0 h 450"/>
                  <a:gd name="T4" fmla="*/ 0 w 446"/>
                  <a:gd name="T5" fmla="*/ 0 h 450"/>
                  <a:gd name="T6" fmla="*/ 0 w 446"/>
                  <a:gd name="T7" fmla="*/ 0 h 450"/>
                  <a:gd name="T8" fmla="*/ 0 w 446"/>
                  <a:gd name="T9" fmla="*/ 0 h 450"/>
                  <a:gd name="T10" fmla="*/ 0 w 446"/>
                  <a:gd name="T11" fmla="*/ 0 h 450"/>
                  <a:gd name="T12" fmla="*/ 0 w 446"/>
                  <a:gd name="T13" fmla="*/ 0 h 450"/>
                  <a:gd name="T14" fmla="*/ 0 w 446"/>
                  <a:gd name="T15" fmla="*/ 0 h 450"/>
                  <a:gd name="T16" fmla="*/ 0 w 446"/>
                  <a:gd name="T17" fmla="*/ 0 h 450"/>
                  <a:gd name="T18" fmla="*/ 0 w 446"/>
                  <a:gd name="T19" fmla="*/ 0 h 450"/>
                  <a:gd name="T20" fmla="*/ 0 w 446"/>
                  <a:gd name="T21" fmla="*/ 0 h 450"/>
                  <a:gd name="T22" fmla="*/ 0 w 446"/>
                  <a:gd name="T23" fmla="*/ 0 h 450"/>
                  <a:gd name="T24" fmla="*/ 0 w 446"/>
                  <a:gd name="T25" fmla="*/ 0 h 450"/>
                  <a:gd name="T26" fmla="*/ 0 w 446"/>
                  <a:gd name="T27" fmla="*/ 0 h 450"/>
                  <a:gd name="T28" fmla="*/ 0 w 446"/>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6"/>
                  <a:gd name="T46" fmla="*/ 0 h 450"/>
                  <a:gd name="T47" fmla="*/ 446 w 446"/>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6" h="450">
                    <a:moveTo>
                      <a:pt x="118" y="85"/>
                    </a:moveTo>
                    <a:lnTo>
                      <a:pt x="362" y="331"/>
                    </a:lnTo>
                    <a:cubicBezTo>
                      <a:pt x="372" y="340"/>
                      <a:pt x="372" y="355"/>
                      <a:pt x="362" y="365"/>
                    </a:cubicBezTo>
                    <a:cubicBezTo>
                      <a:pt x="353" y="374"/>
                      <a:pt x="337" y="374"/>
                      <a:pt x="328" y="365"/>
                    </a:cubicBezTo>
                    <a:lnTo>
                      <a:pt x="84" y="118"/>
                    </a:lnTo>
                    <a:cubicBezTo>
                      <a:pt x="75" y="109"/>
                      <a:pt x="75" y="94"/>
                      <a:pt x="84" y="85"/>
                    </a:cubicBezTo>
                    <a:cubicBezTo>
                      <a:pt x="93" y="75"/>
                      <a:pt x="108" y="75"/>
                      <a:pt x="118" y="85"/>
                    </a:cubicBezTo>
                    <a:close/>
                    <a:moveTo>
                      <a:pt x="68" y="203"/>
                    </a:moveTo>
                    <a:lnTo>
                      <a:pt x="0" y="0"/>
                    </a:lnTo>
                    <a:lnTo>
                      <a:pt x="202" y="67"/>
                    </a:lnTo>
                    <a:lnTo>
                      <a:pt x="68" y="203"/>
                    </a:lnTo>
                    <a:close/>
                    <a:moveTo>
                      <a:pt x="379" y="246"/>
                    </a:moveTo>
                    <a:lnTo>
                      <a:pt x="446" y="450"/>
                    </a:lnTo>
                    <a:lnTo>
                      <a:pt x="245" y="382"/>
                    </a:lnTo>
                    <a:lnTo>
                      <a:pt x="379" y="246"/>
                    </a:lnTo>
                    <a:close/>
                  </a:path>
                </a:pathLst>
              </a:custGeom>
              <a:grpFill/>
              <a:ln w="4763" cap="rnd">
                <a:solidFill>
                  <a:srgbClr val="000000"/>
                </a:solidFill>
                <a:round/>
                <a:headEnd/>
                <a:tailEnd/>
              </a:ln>
            </p:spPr>
            <p:txBody>
              <a:bodyPr/>
              <a:lstStyle/>
              <a:p>
                <a:endParaRPr lang="zh-CN" altLang="en-US">
                  <a:ea typeface="宋体" pitchFamily="2" charset="-122"/>
                </a:endParaRPr>
              </a:p>
            </p:txBody>
          </p:sp>
        </p:grpSp>
        <p:grpSp>
          <p:nvGrpSpPr>
            <p:cNvPr id="45360" name="Group 454"/>
            <p:cNvGrpSpPr>
              <a:grpSpLocks/>
            </p:cNvGrpSpPr>
            <p:nvPr/>
          </p:nvGrpSpPr>
          <p:grpSpPr bwMode="auto">
            <a:xfrm>
              <a:off x="4715" y="2309"/>
              <a:ext cx="161" cy="84"/>
              <a:chOff x="4715" y="2309"/>
              <a:chExt cx="161" cy="84"/>
            </a:xfrm>
            <a:grpFill/>
          </p:grpSpPr>
          <p:sp>
            <p:nvSpPr>
              <p:cNvPr id="45260" name="Freeform 452"/>
              <p:cNvSpPr>
                <a:spLocks noEditPoints="1"/>
              </p:cNvSpPr>
              <p:nvPr/>
            </p:nvSpPr>
            <p:spPr bwMode="auto">
              <a:xfrm>
                <a:off x="4715" y="2309"/>
                <a:ext cx="161" cy="84"/>
              </a:xfrm>
              <a:custGeom>
                <a:avLst/>
                <a:gdLst>
                  <a:gd name="T0" fmla="*/ 0 w 587"/>
                  <a:gd name="T1" fmla="*/ 0 h 309"/>
                  <a:gd name="T2" fmla="*/ 0 w 587"/>
                  <a:gd name="T3" fmla="*/ 0 h 309"/>
                  <a:gd name="T4" fmla="*/ 0 w 587"/>
                  <a:gd name="T5" fmla="*/ 0 h 309"/>
                  <a:gd name="T6" fmla="*/ 0 w 587"/>
                  <a:gd name="T7" fmla="*/ 0 h 309"/>
                  <a:gd name="T8" fmla="*/ 0 w 587"/>
                  <a:gd name="T9" fmla="*/ 0 h 309"/>
                  <a:gd name="T10" fmla="*/ 0 w 587"/>
                  <a:gd name="T11" fmla="*/ 0 h 309"/>
                  <a:gd name="T12" fmla="*/ 0 w 587"/>
                  <a:gd name="T13" fmla="*/ 0 h 309"/>
                  <a:gd name="T14" fmla="*/ 0 w 587"/>
                  <a:gd name="T15" fmla="*/ 0 h 309"/>
                  <a:gd name="T16" fmla="*/ 0 w 587"/>
                  <a:gd name="T17" fmla="*/ 0 h 309"/>
                  <a:gd name="T18" fmla="*/ 0 w 587"/>
                  <a:gd name="T19" fmla="*/ 0 h 309"/>
                  <a:gd name="T20" fmla="*/ 0 w 587"/>
                  <a:gd name="T21" fmla="*/ 0 h 309"/>
                  <a:gd name="T22" fmla="*/ 0 w 587"/>
                  <a:gd name="T23" fmla="*/ 0 h 309"/>
                  <a:gd name="T24" fmla="*/ 0 w 587"/>
                  <a:gd name="T25" fmla="*/ 0 h 309"/>
                  <a:gd name="T26" fmla="*/ 0 w 587"/>
                  <a:gd name="T27" fmla="*/ 0 h 309"/>
                  <a:gd name="T28" fmla="*/ 0 w 587"/>
                  <a:gd name="T29" fmla="*/ 0 h 3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7"/>
                  <a:gd name="T46" fmla="*/ 0 h 309"/>
                  <a:gd name="T47" fmla="*/ 587 w 587"/>
                  <a:gd name="T48" fmla="*/ 309 h 3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7" h="309">
                    <a:moveTo>
                      <a:pt x="472" y="88"/>
                    </a:moveTo>
                    <a:lnTo>
                      <a:pt x="139" y="263"/>
                    </a:lnTo>
                    <a:cubicBezTo>
                      <a:pt x="126" y="270"/>
                      <a:pt x="112" y="265"/>
                      <a:pt x="106" y="253"/>
                    </a:cubicBezTo>
                    <a:cubicBezTo>
                      <a:pt x="100" y="242"/>
                      <a:pt x="104" y="228"/>
                      <a:pt x="116" y="221"/>
                    </a:cubicBezTo>
                    <a:lnTo>
                      <a:pt x="449" y="46"/>
                    </a:lnTo>
                    <a:cubicBezTo>
                      <a:pt x="461" y="40"/>
                      <a:pt x="475" y="45"/>
                      <a:pt x="482" y="56"/>
                    </a:cubicBezTo>
                    <a:cubicBezTo>
                      <a:pt x="488" y="68"/>
                      <a:pt x="483" y="82"/>
                      <a:pt x="472" y="88"/>
                    </a:cubicBezTo>
                    <a:close/>
                    <a:moveTo>
                      <a:pt x="373" y="5"/>
                    </a:moveTo>
                    <a:lnTo>
                      <a:pt x="587" y="0"/>
                    </a:lnTo>
                    <a:lnTo>
                      <a:pt x="463" y="174"/>
                    </a:lnTo>
                    <a:lnTo>
                      <a:pt x="373" y="5"/>
                    </a:lnTo>
                    <a:close/>
                    <a:moveTo>
                      <a:pt x="215" y="304"/>
                    </a:moveTo>
                    <a:lnTo>
                      <a:pt x="0" y="309"/>
                    </a:lnTo>
                    <a:lnTo>
                      <a:pt x="125" y="136"/>
                    </a:lnTo>
                    <a:lnTo>
                      <a:pt x="215" y="304"/>
                    </a:lnTo>
                    <a:close/>
                  </a:path>
                </a:pathLst>
              </a:custGeom>
              <a:grpFill/>
              <a:ln w="0">
                <a:solidFill>
                  <a:srgbClr val="000000"/>
                </a:solidFill>
                <a:round/>
                <a:headEnd/>
                <a:tailEnd/>
              </a:ln>
            </p:spPr>
            <p:txBody>
              <a:bodyPr/>
              <a:lstStyle/>
              <a:p>
                <a:endParaRPr lang="zh-CN" altLang="en-US">
                  <a:ea typeface="宋体" pitchFamily="2" charset="-122"/>
                </a:endParaRPr>
              </a:p>
            </p:txBody>
          </p:sp>
          <p:sp>
            <p:nvSpPr>
              <p:cNvPr id="45261" name="Freeform 453"/>
              <p:cNvSpPr>
                <a:spLocks noEditPoints="1"/>
              </p:cNvSpPr>
              <p:nvPr/>
            </p:nvSpPr>
            <p:spPr bwMode="auto">
              <a:xfrm>
                <a:off x="4715" y="2309"/>
                <a:ext cx="161" cy="84"/>
              </a:xfrm>
              <a:custGeom>
                <a:avLst/>
                <a:gdLst>
                  <a:gd name="T0" fmla="*/ 0 w 587"/>
                  <a:gd name="T1" fmla="*/ 0 h 309"/>
                  <a:gd name="T2" fmla="*/ 0 w 587"/>
                  <a:gd name="T3" fmla="*/ 0 h 309"/>
                  <a:gd name="T4" fmla="*/ 0 w 587"/>
                  <a:gd name="T5" fmla="*/ 0 h 309"/>
                  <a:gd name="T6" fmla="*/ 0 w 587"/>
                  <a:gd name="T7" fmla="*/ 0 h 309"/>
                  <a:gd name="T8" fmla="*/ 0 w 587"/>
                  <a:gd name="T9" fmla="*/ 0 h 309"/>
                  <a:gd name="T10" fmla="*/ 0 w 587"/>
                  <a:gd name="T11" fmla="*/ 0 h 309"/>
                  <a:gd name="T12" fmla="*/ 0 w 587"/>
                  <a:gd name="T13" fmla="*/ 0 h 309"/>
                  <a:gd name="T14" fmla="*/ 0 w 587"/>
                  <a:gd name="T15" fmla="*/ 0 h 309"/>
                  <a:gd name="T16" fmla="*/ 0 w 587"/>
                  <a:gd name="T17" fmla="*/ 0 h 309"/>
                  <a:gd name="T18" fmla="*/ 0 w 587"/>
                  <a:gd name="T19" fmla="*/ 0 h 309"/>
                  <a:gd name="T20" fmla="*/ 0 w 587"/>
                  <a:gd name="T21" fmla="*/ 0 h 309"/>
                  <a:gd name="T22" fmla="*/ 0 w 587"/>
                  <a:gd name="T23" fmla="*/ 0 h 309"/>
                  <a:gd name="T24" fmla="*/ 0 w 587"/>
                  <a:gd name="T25" fmla="*/ 0 h 309"/>
                  <a:gd name="T26" fmla="*/ 0 w 587"/>
                  <a:gd name="T27" fmla="*/ 0 h 309"/>
                  <a:gd name="T28" fmla="*/ 0 w 587"/>
                  <a:gd name="T29" fmla="*/ 0 h 3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7"/>
                  <a:gd name="T46" fmla="*/ 0 h 309"/>
                  <a:gd name="T47" fmla="*/ 587 w 587"/>
                  <a:gd name="T48" fmla="*/ 309 h 3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7" h="309">
                    <a:moveTo>
                      <a:pt x="472" y="88"/>
                    </a:moveTo>
                    <a:lnTo>
                      <a:pt x="139" y="263"/>
                    </a:lnTo>
                    <a:cubicBezTo>
                      <a:pt x="126" y="270"/>
                      <a:pt x="112" y="265"/>
                      <a:pt x="106" y="253"/>
                    </a:cubicBezTo>
                    <a:cubicBezTo>
                      <a:pt x="100" y="242"/>
                      <a:pt x="104" y="228"/>
                      <a:pt x="116" y="221"/>
                    </a:cubicBezTo>
                    <a:lnTo>
                      <a:pt x="449" y="46"/>
                    </a:lnTo>
                    <a:cubicBezTo>
                      <a:pt x="461" y="40"/>
                      <a:pt x="475" y="45"/>
                      <a:pt x="482" y="56"/>
                    </a:cubicBezTo>
                    <a:cubicBezTo>
                      <a:pt x="488" y="68"/>
                      <a:pt x="483" y="82"/>
                      <a:pt x="472" y="88"/>
                    </a:cubicBezTo>
                    <a:close/>
                    <a:moveTo>
                      <a:pt x="373" y="5"/>
                    </a:moveTo>
                    <a:lnTo>
                      <a:pt x="587" y="0"/>
                    </a:lnTo>
                    <a:lnTo>
                      <a:pt x="463" y="174"/>
                    </a:lnTo>
                    <a:lnTo>
                      <a:pt x="373" y="5"/>
                    </a:lnTo>
                    <a:close/>
                    <a:moveTo>
                      <a:pt x="215" y="304"/>
                    </a:moveTo>
                    <a:lnTo>
                      <a:pt x="0" y="309"/>
                    </a:lnTo>
                    <a:lnTo>
                      <a:pt x="125" y="136"/>
                    </a:lnTo>
                    <a:lnTo>
                      <a:pt x="215" y="304"/>
                    </a:lnTo>
                    <a:close/>
                  </a:path>
                </a:pathLst>
              </a:custGeom>
              <a:grpFill/>
              <a:ln w="4763" cap="rnd">
                <a:solidFill>
                  <a:srgbClr val="000000"/>
                </a:solidFill>
                <a:round/>
                <a:headEnd/>
                <a:tailEnd/>
              </a:ln>
            </p:spPr>
            <p:txBody>
              <a:bodyPr/>
              <a:lstStyle/>
              <a:p>
                <a:endParaRPr lang="zh-CN" altLang="en-US">
                  <a:ea typeface="宋体" pitchFamily="2" charset="-122"/>
                </a:endParaRPr>
              </a:p>
            </p:txBody>
          </p:sp>
        </p:grpSp>
        <p:grpSp>
          <p:nvGrpSpPr>
            <p:cNvPr id="45367" name="Group 457"/>
            <p:cNvGrpSpPr>
              <a:grpSpLocks/>
            </p:cNvGrpSpPr>
            <p:nvPr/>
          </p:nvGrpSpPr>
          <p:grpSpPr bwMode="auto">
            <a:xfrm>
              <a:off x="4753" y="1940"/>
              <a:ext cx="554" cy="411"/>
              <a:chOff x="4753" y="1940"/>
              <a:chExt cx="554" cy="411"/>
            </a:xfrm>
            <a:grpFill/>
          </p:grpSpPr>
          <p:sp>
            <p:nvSpPr>
              <p:cNvPr id="45258" name="Oval 455"/>
              <p:cNvSpPr>
                <a:spLocks noChangeArrowheads="1"/>
              </p:cNvSpPr>
              <p:nvPr/>
            </p:nvSpPr>
            <p:spPr bwMode="auto">
              <a:xfrm>
                <a:off x="4753" y="1940"/>
                <a:ext cx="554"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259" name="Oval 456"/>
              <p:cNvSpPr>
                <a:spLocks noChangeArrowheads="1"/>
              </p:cNvSpPr>
              <p:nvPr/>
            </p:nvSpPr>
            <p:spPr bwMode="auto">
              <a:xfrm>
                <a:off x="4753" y="1940"/>
                <a:ext cx="554" cy="411"/>
              </a:xfrm>
              <a:prstGeom prst="ellipse">
                <a:avLst/>
              </a:prstGeom>
              <a:grpFill/>
              <a:ln w="1588" cap="rnd">
                <a:solidFill>
                  <a:srgbClr val="000000"/>
                </a:solidFill>
                <a:round/>
                <a:headEnd/>
                <a:tailEnd/>
              </a:ln>
            </p:spPr>
            <p:txBody>
              <a:bodyPr/>
              <a:lstStyle/>
              <a:p>
                <a:endParaRPr lang="zh-CN" altLang="en-US">
                  <a:ea typeface="宋体" pitchFamily="2" charset="-122"/>
                </a:endParaRPr>
              </a:p>
            </p:txBody>
          </p:sp>
        </p:grpSp>
        <p:sp>
          <p:nvSpPr>
            <p:cNvPr id="45231" name="Oval 458"/>
            <p:cNvSpPr>
              <a:spLocks noChangeArrowheads="1"/>
            </p:cNvSpPr>
            <p:nvPr/>
          </p:nvSpPr>
          <p:spPr bwMode="auto">
            <a:xfrm>
              <a:off x="4753" y="1940"/>
              <a:ext cx="554" cy="411"/>
            </a:xfrm>
            <a:prstGeom prst="ellipse">
              <a:avLst/>
            </a:prstGeom>
            <a:grpFill/>
            <a:ln w="15875" cap="rnd">
              <a:solidFill>
                <a:srgbClr val="000000"/>
              </a:solidFill>
              <a:round/>
              <a:headEnd/>
              <a:tailEnd/>
            </a:ln>
          </p:spPr>
          <p:txBody>
            <a:bodyPr/>
            <a:lstStyle/>
            <a:p>
              <a:endParaRPr lang="zh-CN" altLang="en-US">
                <a:ea typeface="宋体" pitchFamily="2" charset="-122"/>
              </a:endParaRPr>
            </a:p>
          </p:txBody>
        </p:sp>
        <p:grpSp>
          <p:nvGrpSpPr>
            <p:cNvPr id="45368" name="Group 461"/>
            <p:cNvGrpSpPr>
              <a:grpSpLocks/>
            </p:cNvGrpSpPr>
            <p:nvPr/>
          </p:nvGrpSpPr>
          <p:grpSpPr bwMode="auto">
            <a:xfrm>
              <a:off x="4753" y="1940"/>
              <a:ext cx="554" cy="411"/>
              <a:chOff x="4753" y="1940"/>
              <a:chExt cx="554" cy="411"/>
            </a:xfrm>
            <a:grpFill/>
          </p:grpSpPr>
          <p:sp>
            <p:nvSpPr>
              <p:cNvPr id="45256" name="Oval 459"/>
              <p:cNvSpPr>
                <a:spLocks noChangeArrowheads="1"/>
              </p:cNvSpPr>
              <p:nvPr/>
            </p:nvSpPr>
            <p:spPr bwMode="auto">
              <a:xfrm>
                <a:off x="4753" y="1940"/>
                <a:ext cx="554"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257" name="Oval 460"/>
              <p:cNvSpPr>
                <a:spLocks noChangeArrowheads="1"/>
              </p:cNvSpPr>
              <p:nvPr/>
            </p:nvSpPr>
            <p:spPr bwMode="auto">
              <a:xfrm>
                <a:off x="4753" y="1940"/>
                <a:ext cx="554" cy="411"/>
              </a:xfrm>
              <a:prstGeom prst="ellipse">
                <a:avLst/>
              </a:prstGeom>
              <a:grpFill/>
              <a:ln w="1588" cap="rnd">
                <a:solidFill>
                  <a:srgbClr val="000000"/>
                </a:solidFill>
                <a:round/>
                <a:headEnd/>
                <a:tailEnd/>
              </a:ln>
            </p:spPr>
            <p:txBody>
              <a:bodyPr/>
              <a:lstStyle/>
              <a:p>
                <a:endParaRPr lang="zh-CN" altLang="en-US">
                  <a:ea typeface="宋体" pitchFamily="2" charset="-122"/>
                </a:endParaRPr>
              </a:p>
            </p:txBody>
          </p:sp>
        </p:grpSp>
        <p:sp>
          <p:nvSpPr>
            <p:cNvPr id="45233" name="Oval 462"/>
            <p:cNvSpPr>
              <a:spLocks noChangeArrowheads="1"/>
            </p:cNvSpPr>
            <p:nvPr/>
          </p:nvSpPr>
          <p:spPr bwMode="auto">
            <a:xfrm>
              <a:off x="4753" y="1940"/>
              <a:ext cx="554" cy="411"/>
            </a:xfrm>
            <a:prstGeom prst="ellipse">
              <a:avLst/>
            </a:prstGeom>
            <a:grpFill/>
            <a:ln w="15875" cap="rnd">
              <a:solidFill>
                <a:srgbClr val="000000"/>
              </a:solidFill>
              <a:round/>
              <a:headEnd/>
              <a:tailEnd/>
            </a:ln>
          </p:spPr>
          <p:txBody>
            <a:bodyPr/>
            <a:lstStyle/>
            <a:p>
              <a:endParaRPr lang="zh-CN" altLang="en-US">
                <a:ea typeface="宋体" pitchFamily="2" charset="-122"/>
              </a:endParaRPr>
            </a:p>
          </p:txBody>
        </p:sp>
        <p:sp>
          <p:nvSpPr>
            <p:cNvPr id="45234" name="Rectangle 463"/>
            <p:cNvSpPr>
              <a:spLocks noChangeArrowheads="1"/>
            </p:cNvSpPr>
            <p:nvPr/>
          </p:nvSpPr>
          <p:spPr bwMode="auto">
            <a:xfrm>
              <a:off x="4947" y="2020"/>
              <a:ext cx="263" cy="125"/>
            </a:xfrm>
            <a:prstGeom prst="rect">
              <a:avLst/>
            </a:prstGeom>
            <a:grpFill/>
            <a:ln w="9525">
              <a:noFill/>
              <a:miter lim="800000"/>
              <a:headEnd/>
              <a:tailEnd/>
            </a:ln>
          </p:spPr>
          <p:txBody>
            <a:bodyPr wrap="none" lIns="0" tIns="0" rIns="0" bIns="0">
              <a:spAutoFit/>
            </a:bodyPr>
            <a:lstStyle/>
            <a:p>
              <a:r>
                <a:rPr lang="en-US" altLang="zh-CN" sz="1300">
                  <a:solidFill>
                    <a:srgbClr val="415677"/>
                  </a:solidFill>
                  <a:latin typeface="Times New Roman" pitchFamily="18" charset="0"/>
                  <a:ea typeface="宋体" pitchFamily="2" charset="-122"/>
                </a:rPr>
                <a:t>Local </a:t>
              </a:r>
              <a:endParaRPr lang="en-US" altLang="zh-CN">
                <a:ea typeface="宋体" pitchFamily="2" charset="-122"/>
              </a:endParaRPr>
            </a:p>
          </p:txBody>
        </p:sp>
        <p:sp>
          <p:nvSpPr>
            <p:cNvPr id="45235" name="Rectangle 464"/>
            <p:cNvSpPr>
              <a:spLocks noChangeArrowheads="1"/>
            </p:cNvSpPr>
            <p:nvPr/>
          </p:nvSpPr>
          <p:spPr bwMode="auto">
            <a:xfrm>
              <a:off x="4882" y="2147"/>
              <a:ext cx="381" cy="125"/>
            </a:xfrm>
            <a:prstGeom prst="rect">
              <a:avLst/>
            </a:prstGeom>
            <a:grpFill/>
            <a:ln w="9525">
              <a:noFill/>
              <a:miter lim="800000"/>
              <a:headEnd/>
              <a:tailEnd/>
            </a:ln>
          </p:spPr>
          <p:txBody>
            <a:bodyPr wrap="none" lIns="0" tIns="0" rIns="0" bIns="0">
              <a:spAutoFit/>
            </a:bodyPr>
            <a:lstStyle/>
            <a:p>
              <a:r>
                <a:rPr lang="en-US" altLang="zh-CN" sz="1300">
                  <a:solidFill>
                    <a:srgbClr val="415677"/>
                  </a:solidFill>
                  <a:latin typeface="Times New Roman" pitchFamily="18" charset="0"/>
                  <a:ea typeface="宋体" pitchFamily="2" charset="-122"/>
                </a:rPr>
                <a:t>Observer</a:t>
              </a:r>
              <a:endParaRPr lang="en-US" altLang="zh-CN">
                <a:ea typeface="宋体" pitchFamily="2" charset="-122"/>
              </a:endParaRPr>
            </a:p>
          </p:txBody>
        </p:sp>
        <p:grpSp>
          <p:nvGrpSpPr>
            <p:cNvPr id="45369" name="Group 521"/>
            <p:cNvGrpSpPr>
              <a:grpSpLocks/>
            </p:cNvGrpSpPr>
            <p:nvPr/>
          </p:nvGrpSpPr>
          <p:grpSpPr bwMode="auto">
            <a:xfrm>
              <a:off x="4662" y="1935"/>
              <a:ext cx="122" cy="122"/>
              <a:chOff x="4662" y="1935"/>
              <a:chExt cx="122" cy="122"/>
            </a:xfrm>
            <a:grpFill/>
          </p:grpSpPr>
          <p:sp>
            <p:nvSpPr>
              <p:cNvPr id="45254" name="Freeform 519"/>
              <p:cNvSpPr>
                <a:spLocks noEditPoints="1"/>
              </p:cNvSpPr>
              <p:nvPr/>
            </p:nvSpPr>
            <p:spPr bwMode="auto">
              <a:xfrm>
                <a:off x="4662" y="1935"/>
                <a:ext cx="122" cy="122"/>
              </a:xfrm>
              <a:custGeom>
                <a:avLst/>
                <a:gdLst>
                  <a:gd name="T0" fmla="*/ 0 w 446"/>
                  <a:gd name="T1" fmla="*/ 0 h 450"/>
                  <a:gd name="T2" fmla="*/ 0 w 446"/>
                  <a:gd name="T3" fmla="*/ 0 h 450"/>
                  <a:gd name="T4" fmla="*/ 0 w 446"/>
                  <a:gd name="T5" fmla="*/ 0 h 450"/>
                  <a:gd name="T6" fmla="*/ 0 w 446"/>
                  <a:gd name="T7" fmla="*/ 0 h 450"/>
                  <a:gd name="T8" fmla="*/ 0 w 446"/>
                  <a:gd name="T9" fmla="*/ 0 h 450"/>
                  <a:gd name="T10" fmla="*/ 0 w 446"/>
                  <a:gd name="T11" fmla="*/ 0 h 450"/>
                  <a:gd name="T12" fmla="*/ 0 w 446"/>
                  <a:gd name="T13" fmla="*/ 0 h 450"/>
                  <a:gd name="T14" fmla="*/ 0 w 446"/>
                  <a:gd name="T15" fmla="*/ 0 h 450"/>
                  <a:gd name="T16" fmla="*/ 0 w 446"/>
                  <a:gd name="T17" fmla="*/ 0 h 450"/>
                  <a:gd name="T18" fmla="*/ 0 w 446"/>
                  <a:gd name="T19" fmla="*/ 0 h 450"/>
                  <a:gd name="T20" fmla="*/ 0 w 446"/>
                  <a:gd name="T21" fmla="*/ 0 h 450"/>
                  <a:gd name="T22" fmla="*/ 0 w 446"/>
                  <a:gd name="T23" fmla="*/ 0 h 450"/>
                  <a:gd name="T24" fmla="*/ 0 w 446"/>
                  <a:gd name="T25" fmla="*/ 0 h 450"/>
                  <a:gd name="T26" fmla="*/ 0 w 446"/>
                  <a:gd name="T27" fmla="*/ 0 h 450"/>
                  <a:gd name="T28" fmla="*/ 0 w 446"/>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6"/>
                  <a:gd name="T46" fmla="*/ 0 h 450"/>
                  <a:gd name="T47" fmla="*/ 446 w 446"/>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6" h="450">
                    <a:moveTo>
                      <a:pt x="118" y="85"/>
                    </a:moveTo>
                    <a:lnTo>
                      <a:pt x="362" y="331"/>
                    </a:lnTo>
                    <a:cubicBezTo>
                      <a:pt x="372" y="340"/>
                      <a:pt x="372" y="355"/>
                      <a:pt x="362" y="365"/>
                    </a:cubicBezTo>
                    <a:cubicBezTo>
                      <a:pt x="353" y="374"/>
                      <a:pt x="337" y="374"/>
                      <a:pt x="328" y="365"/>
                    </a:cubicBezTo>
                    <a:lnTo>
                      <a:pt x="84" y="118"/>
                    </a:lnTo>
                    <a:cubicBezTo>
                      <a:pt x="75" y="109"/>
                      <a:pt x="75" y="94"/>
                      <a:pt x="84" y="85"/>
                    </a:cubicBezTo>
                    <a:cubicBezTo>
                      <a:pt x="93" y="75"/>
                      <a:pt x="108" y="75"/>
                      <a:pt x="118" y="85"/>
                    </a:cubicBezTo>
                    <a:close/>
                    <a:moveTo>
                      <a:pt x="68" y="203"/>
                    </a:moveTo>
                    <a:lnTo>
                      <a:pt x="0" y="0"/>
                    </a:lnTo>
                    <a:lnTo>
                      <a:pt x="202" y="67"/>
                    </a:lnTo>
                    <a:lnTo>
                      <a:pt x="68" y="203"/>
                    </a:lnTo>
                    <a:close/>
                    <a:moveTo>
                      <a:pt x="379" y="246"/>
                    </a:moveTo>
                    <a:lnTo>
                      <a:pt x="446" y="450"/>
                    </a:lnTo>
                    <a:lnTo>
                      <a:pt x="245" y="382"/>
                    </a:lnTo>
                    <a:lnTo>
                      <a:pt x="379" y="246"/>
                    </a:lnTo>
                    <a:close/>
                  </a:path>
                </a:pathLst>
              </a:custGeom>
              <a:grpFill/>
              <a:ln w="0">
                <a:solidFill>
                  <a:srgbClr val="000000"/>
                </a:solidFill>
                <a:round/>
                <a:headEnd/>
                <a:tailEnd/>
              </a:ln>
            </p:spPr>
            <p:txBody>
              <a:bodyPr/>
              <a:lstStyle/>
              <a:p>
                <a:endParaRPr lang="zh-CN" altLang="en-US">
                  <a:ea typeface="宋体" pitchFamily="2" charset="-122"/>
                </a:endParaRPr>
              </a:p>
            </p:txBody>
          </p:sp>
          <p:sp>
            <p:nvSpPr>
              <p:cNvPr id="45255" name="Freeform 520"/>
              <p:cNvSpPr>
                <a:spLocks noEditPoints="1"/>
              </p:cNvSpPr>
              <p:nvPr/>
            </p:nvSpPr>
            <p:spPr bwMode="auto">
              <a:xfrm>
                <a:off x="4662" y="1935"/>
                <a:ext cx="122" cy="122"/>
              </a:xfrm>
              <a:custGeom>
                <a:avLst/>
                <a:gdLst>
                  <a:gd name="T0" fmla="*/ 0 w 446"/>
                  <a:gd name="T1" fmla="*/ 0 h 450"/>
                  <a:gd name="T2" fmla="*/ 0 w 446"/>
                  <a:gd name="T3" fmla="*/ 0 h 450"/>
                  <a:gd name="T4" fmla="*/ 0 w 446"/>
                  <a:gd name="T5" fmla="*/ 0 h 450"/>
                  <a:gd name="T6" fmla="*/ 0 w 446"/>
                  <a:gd name="T7" fmla="*/ 0 h 450"/>
                  <a:gd name="T8" fmla="*/ 0 w 446"/>
                  <a:gd name="T9" fmla="*/ 0 h 450"/>
                  <a:gd name="T10" fmla="*/ 0 w 446"/>
                  <a:gd name="T11" fmla="*/ 0 h 450"/>
                  <a:gd name="T12" fmla="*/ 0 w 446"/>
                  <a:gd name="T13" fmla="*/ 0 h 450"/>
                  <a:gd name="T14" fmla="*/ 0 w 446"/>
                  <a:gd name="T15" fmla="*/ 0 h 450"/>
                  <a:gd name="T16" fmla="*/ 0 w 446"/>
                  <a:gd name="T17" fmla="*/ 0 h 450"/>
                  <a:gd name="T18" fmla="*/ 0 w 446"/>
                  <a:gd name="T19" fmla="*/ 0 h 450"/>
                  <a:gd name="T20" fmla="*/ 0 w 446"/>
                  <a:gd name="T21" fmla="*/ 0 h 450"/>
                  <a:gd name="T22" fmla="*/ 0 w 446"/>
                  <a:gd name="T23" fmla="*/ 0 h 450"/>
                  <a:gd name="T24" fmla="*/ 0 w 446"/>
                  <a:gd name="T25" fmla="*/ 0 h 450"/>
                  <a:gd name="T26" fmla="*/ 0 w 446"/>
                  <a:gd name="T27" fmla="*/ 0 h 450"/>
                  <a:gd name="T28" fmla="*/ 0 w 446"/>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6"/>
                  <a:gd name="T46" fmla="*/ 0 h 450"/>
                  <a:gd name="T47" fmla="*/ 446 w 446"/>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6" h="450">
                    <a:moveTo>
                      <a:pt x="118" y="85"/>
                    </a:moveTo>
                    <a:lnTo>
                      <a:pt x="362" y="331"/>
                    </a:lnTo>
                    <a:cubicBezTo>
                      <a:pt x="372" y="340"/>
                      <a:pt x="372" y="355"/>
                      <a:pt x="362" y="365"/>
                    </a:cubicBezTo>
                    <a:cubicBezTo>
                      <a:pt x="353" y="374"/>
                      <a:pt x="337" y="374"/>
                      <a:pt x="328" y="365"/>
                    </a:cubicBezTo>
                    <a:lnTo>
                      <a:pt x="84" y="118"/>
                    </a:lnTo>
                    <a:cubicBezTo>
                      <a:pt x="75" y="109"/>
                      <a:pt x="75" y="94"/>
                      <a:pt x="84" y="85"/>
                    </a:cubicBezTo>
                    <a:cubicBezTo>
                      <a:pt x="93" y="75"/>
                      <a:pt x="108" y="75"/>
                      <a:pt x="118" y="85"/>
                    </a:cubicBezTo>
                    <a:close/>
                    <a:moveTo>
                      <a:pt x="68" y="203"/>
                    </a:moveTo>
                    <a:lnTo>
                      <a:pt x="0" y="0"/>
                    </a:lnTo>
                    <a:lnTo>
                      <a:pt x="202" y="67"/>
                    </a:lnTo>
                    <a:lnTo>
                      <a:pt x="68" y="203"/>
                    </a:lnTo>
                    <a:close/>
                    <a:moveTo>
                      <a:pt x="379" y="246"/>
                    </a:moveTo>
                    <a:lnTo>
                      <a:pt x="446" y="450"/>
                    </a:lnTo>
                    <a:lnTo>
                      <a:pt x="245" y="382"/>
                    </a:lnTo>
                    <a:lnTo>
                      <a:pt x="379" y="246"/>
                    </a:lnTo>
                    <a:close/>
                  </a:path>
                </a:pathLst>
              </a:custGeom>
              <a:grpFill/>
              <a:ln w="4763" cap="rnd">
                <a:solidFill>
                  <a:srgbClr val="415677"/>
                </a:solidFill>
                <a:round/>
                <a:headEnd/>
                <a:tailEnd/>
              </a:ln>
            </p:spPr>
            <p:txBody>
              <a:bodyPr/>
              <a:lstStyle/>
              <a:p>
                <a:endParaRPr lang="zh-CN" altLang="en-US">
                  <a:ea typeface="宋体" pitchFamily="2" charset="-122"/>
                </a:endParaRPr>
              </a:p>
            </p:txBody>
          </p:sp>
        </p:grpSp>
        <p:grpSp>
          <p:nvGrpSpPr>
            <p:cNvPr id="45372" name="Group 524"/>
            <p:cNvGrpSpPr>
              <a:grpSpLocks/>
            </p:cNvGrpSpPr>
            <p:nvPr/>
          </p:nvGrpSpPr>
          <p:grpSpPr bwMode="auto">
            <a:xfrm>
              <a:off x="4715" y="2309"/>
              <a:ext cx="161" cy="84"/>
              <a:chOff x="4715" y="2309"/>
              <a:chExt cx="161" cy="84"/>
            </a:xfrm>
            <a:grpFill/>
          </p:grpSpPr>
          <p:sp>
            <p:nvSpPr>
              <p:cNvPr id="45252" name="Freeform 522"/>
              <p:cNvSpPr>
                <a:spLocks noEditPoints="1"/>
              </p:cNvSpPr>
              <p:nvPr/>
            </p:nvSpPr>
            <p:spPr bwMode="auto">
              <a:xfrm>
                <a:off x="4715" y="2309"/>
                <a:ext cx="161" cy="84"/>
              </a:xfrm>
              <a:custGeom>
                <a:avLst/>
                <a:gdLst>
                  <a:gd name="T0" fmla="*/ 0 w 587"/>
                  <a:gd name="T1" fmla="*/ 0 h 309"/>
                  <a:gd name="T2" fmla="*/ 0 w 587"/>
                  <a:gd name="T3" fmla="*/ 0 h 309"/>
                  <a:gd name="T4" fmla="*/ 0 w 587"/>
                  <a:gd name="T5" fmla="*/ 0 h 309"/>
                  <a:gd name="T6" fmla="*/ 0 w 587"/>
                  <a:gd name="T7" fmla="*/ 0 h 309"/>
                  <a:gd name="T8" fmla="*/ 0 w 587"/>
                  <a:gd name="T9" fmla="*/ 0 h 309"/>
                  <a:gd name="T10" fmla="*/ 0 w 587"/>
                  <a:gd name="T11" fmla="*/ 0 h 309"/>
                  <a:gd name="T12" fmla="*/ 0 w 587"/>
                  <a:gd name="T13" fmla="*/ 0 h 309"/>
                  <a:gd name="T14" fmla="*/ 0 w 587"/>
                  <a:gd name="T15" fmla="*/ 0 h 309"/>
                  <a:gd name="T16" fmla="*/ 0 w 587"/>
                  <a:gd name="T17" fmla="*/ 0 h 309"/>
                  <a:gd name="T18" fmla="*/ 0 w 587"/>
                  <a:gd name="T19" fmla="*/ 0 h 309"/>
                  <a:gd name="T20" fmla="*/ 0 w 587"/>
                  <a:gd name="T21" fmla="*/ 0 h 309"/>
                  <a:gd name="T22" fmla="*/ 0 w 587"/>
                  <a:gd name="T23" fmla="*/ 0 h 309"/>
                  <a:gd name="T24" fmla="*/ 0 w 587"/>
                  <a:gd name="T25" fmla="*/ 0 h 309"/>
                  <a:gd name="T26" fmla="*/ 0 w 587"/>
                  <a:gd name="T27" fmla="*/ 0 h 309"/>
                  <a:gd name="T28" fmla="*/ 0 w 587"/>
                  <a:gd name="T29" fmla="*/ 0 h 3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7"/>
                  <a:gd name="T46" fmla="*/ 0 h 309"/>
                  <a:gd name="T47" fmla="*/ 587 w 587"/>
                  <a:gd name="T48" fmla="*/ 309 h 3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7" h="309">
                    <a:moveTo>
                      <a:pt x="472" y="88"/>
                    </a:moveTo>
                    <a:lnTo>
                      <a:pt x="139" y="263"/>
                    </a:lnTo>
                    <a:cubicBezTo>
                      <a:pt x="126" y="270"/>
                      <a:pt x="112" y="265"/>
                      <a:pt x="106" y="253"/>
                    </a:cubicBezTo>
                    <a:cubicBezTo>
                      <a:pt x="100" y="242"/>
                      <a:pt x="104" y="228"/>
                      <a:pt x="116" y="221"/>
                    </a:cubicBezTo>
                    <a:lnTo>
                      <a:pt x="449" y="46"/>
                    </a:lnTo>
                    <a:cubicBezTo>
                      <a:pt x="461" y="40"/>
                      <a:pt x="475" y="45"/>
                      <a:pt x="482" y="56"/>
                    </a:cubicBezTo>
                    <a:cubicBezTo>
                      <a:pt x="488" y="68"/>
                      <a:pt x="483" y="82"/>
                      <a:pt x="472" y="88"/>
                    </a:cubicBezTo>
                    <a:close/>
                    <a:moveTo>
                      <a:pt x="373" y="5"/>
                    </a:moveTo>
                    <a:lnTo>
                      <a:pt x="587" y="0"/>
                    </a:lnTo>
                    <a:lnTo>
                      <a:pt x="463" y="174"/>
                    </a:lnTo>
                    <a:lnTo>
                      <a:pt x="373" y="5"/>
                    </a:lnTo>
                    <a:close/>
                    <a:moveTo>
                      <a:pt x="215" y="304"/>
                    </a:moveTo>
                    <a:lnTo>
                      <a:pt x="0" y="309"/>
                    </a:lnTo>
                    <a:lnTo>
                      <a:pt x="125" y="136"/>
                    </a:lnTo>
                    <a:lnTo>
                      <a:pt x="215" y="304"/>
                    </a:lnTo>
                    <a:close/>
                  </a:path>
                </a:pathLst>
              </a:custGeom>
              <a:grpFill/>
              <a:ln w="0">
                <a:solidFill>
                  <a:srgbClr val="000000"/>
                </a:solidFill>
                <a:round/>
                <a:headEnd/>
                <a:tailEnd/>
              </a:ln>
            </p:spPr>
            <p:txBody>
              <a:bodyPr/>
              <a:lstStyle/>
              <a:p>
                <a:endParaRPr lang="zh-CN" altLang="en-US">
                  <a:ea typeface="宋体" pitchFamily="2" charset="-122"/>
                </a:endParaRPr>
              </a:p>
            </p:txBody>
          </p:sp>
          <p:sp>
            <p:nvSpPr>
              <p:cNvPr id="45253" name="Freeform 523"/>
              <p:cNvSpPr>
                <a:spLocks noEditPoints="1"/>
              </p:cNvSpPr>
              <p:nvPr/>
            </p:nvSpPr>
            <p:spPr bwMode="auto">
              <a:xfrm>
                <a:off x="4715" y="2309"/>
                <a:ext cx="161" cy="84"/>
              </a:xfrm>
              <a:custGeom>
                <a:avLst/>
                <a:gdLst>
                  <a:gd name="T0" fmla="*/ 0 w 587"/>
                  <a:gd name="T1" fmla="*/ 0 h 309"/>
                  <a:gd name="T2" fmla="*/ 0 w 587"/>
                  <a:gd name="T3" fmla="*/ 0 h 309"/>
                  <a:gd name="T4" fmla="*/ 0 w 587"/>
                  <a:gd name="T5" fmla="*/ 0 h 309"/>
                  <a:gd name="T6" fmla="*/ 0 w 587"/>
                  <a:gd name="T7" fmla="*/ 0 h 309"/>
                  <a:gd name="T8" fmla="*/ 0 w 587"/>
                  <a:gd name="T9" fmla="*/ 0 h 309"/>
                  <a:gd name="T10" fmla="*/ 0 w 587"/>
                  <a:gd name="T11" fmla="*/ 0 h 309"/>
                  <a:gd name="T12" fmla="*/ 0 w 587"/>
                  <a:gd name="T13" fmla="*/ 0 h 309"/>
                  <a:gd name="T14" fmla="*/ 0 w 587"/>
                  <a:gd name="T15" fmla="*/ 0 h 309"/>
                  <a:gd name="T16" fmla="*/ 0 w 587"/>
                  <a:gd name="T17" fmla="*/ 0 h 309"/>
                  <a:gd name="T18" fmla="*/ 0 w 587"/>
                  <a:gd name="T19" fmla="*/ 0 h 309"/>
                  <a:gd name="T20" fmla="*/ 0 w 587"/>
                  <a:gd name="T21" fmla="*/ 0 h 309"/>
                  <a:gd name="T22" fmla="*/ 0 w 587"/>
                  <a:gd name="T23" fmla="*/ 0 h 309"/>
                  <a:gd name="T24" fmla="*/ 0 w 587"/>
                  <a:gd name="T25" fmla="*/ 0 h 309"/>
                  <a:gd name="T26" fmla="*/ 0 w 587"/>
                  <a:gd name="T27" fmla="*/ 0 h 309"/>
                  <a:gd name="T28" fmla="*/ 0 w 587"/>
                  <a:gd name="T29" fmla="*/ 0 h 3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7"/>
                  <a:gd name="T46" fmla="*/ 0 h 309"/>
                  <a:gd name="T47" fmla="*/ 587 w 587"/>
                  <a:gd name="T48" fmla="*/ 309 h 3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7" h="309">
                    <a:moveTo>
                      <a:pt x="472" y="88"/>
                    </a:moveTo>
                    <a:lnTo>
                      <a:pt x="139" y="263"/>
                    </a:lnTo>
                    <a:cubicBezTo>
                      <a:pt x="126" y="270"/>
                      <a:pt x="112" y="265"/>
                      <a:pt x="106" y="253"/>
                    </a:cubicBezTo>
                    <a:cubicBezTo>
                      <a:pt x="100" y="242"/>
                      <a:pt x="104" y="228"/>
                      <a:pt x="116" y="221"/>
                    </a:cubicBezTo>
                    <a:lnTo>
                      <a:pt x="449" y="46"/>
                    </a:lnTo>
                    <a:cubicBezTo>
                      <a:pt x="461" y="40"/>
                      <a:pt x="475" y="45"/>
                      <a:pt x="482" y="56"/>
                    </a:cubicBezTo>
                    <a:cubicBezTo>
                      <a:pt x="488" y="68"/>
                      <a:pt x="483" y="82"/>
                      <a:pt x="472" y="88"/>
                    </a:cubicBezTo>
                    <a:close/>
                    <a:moveTo>
                      <a:pt x="373" y="5"/>
                    </a:moveTo>
                    <a:lnTo>
                      <a:pt x="587" y="0"/>
                    </a:lnTo>
                    <a:lnTo>
                      <a:pt x="463" y="174"/>
                    </a:lnTo>
                    <a:lnTo>
                      <a:pt x="373" y="5"/>
                    </a:lnTo>
                    <a:close/>
                    <a:moveTo>
                      <a:pt x="215" y="304"/>
                    </a:moveTo>
                    <a:lnTo>
                      <a:pt x="0" y="309"/>
                    </a:lnTo>
                    <a:lnTo>
                      <a:pt x="125" y="136"/>
                    </a:lnTo>
                    <a:lnTo>
                      <a:pt x="215" y="304"/>
                    </a:lnTo>
                    <a:close/>
                  </a:path>
                </a:pathLst>
              </a:custGeom>
              <a:grpFill/>
              <a:ln w="4763" cap="rnd">
                <a:solidFill>
                  <a:srgbClr val="415677"/>
                </a:solidFill>
                <a:round/>
                <a:headEnd/>
                <a:tailEnd/>
              </a:ln>
            </p:spPr>
            <p:txBody>
              <a:bodyPr/>
              <a:lstStyle/>
              <a:p>
                <a:endParaRPr lang="zh-CN" altLang="en-US">
                  <a:ea typeface="宋体" pitchFamily="2" charset="-122"/>
                </a:endParaRPr>
              </a:p>
            </p:txBody>
          </p:sp>
        </p:grpSp>
        <p:grpSp>
          <p:nvGrpSpPr>
            <p:cNvPr id="45373" name="Group 527"/>
            <p:cNvGrpSpPr>
              <a:grpSpLocks/>
            </p:cNvGrpSpPr>
            <p:nvPr/>
          </p:nvGrpSpPr>
          <p:grpSpPr bwMode="auto">
            <a:xfrm>
              <a:off x="4753" y="1940"/>
              <a:ext cx="554" cy="411"/>
              <a:chOff x="4753" y="1940"/>
              <a:chExt cx="554" cy="411"/>
            </a:xfrm>
            <a:grpFill/>
          </p:grpSpPr>
          <p:sp>
            <p:nvSpPr>
              <p:cNvPr id="45250" name="Oval 525"/>
              <p:cNvSpPr>
                <a:spLocks noChangeArrowheads="1"/>
              </p:cNvSpPr>
              <p:nvPr/>
            </p:nvSpPr>
            <p:spPr bwMode="auto">
              <a:xfrm>
                <a:off x="4753" y="1940"/>
                <a:ext cx="554"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251" name="Oval 526"/>
              <p:cNvSpPr>
                <a:spLocks noChangeArrowheads="1"/>
              </p:cNvSpPr>
              <p:nvPr/>
            </p:nvSpPr>
            <p:spPr bwMode="auto">
              <a:xfrm>
                <a:off x="4753" y="1940"/>
                <a:ext cx="554" cy="411"/>
              </a:xfrm>
              <a:prstGeom prst="ellipse">
                <a:avLst/>
              </a:prstGeom>
              <a:grpFill/>
              <a:ln w="1588" cap="rnd">
                <a:solidFill>
                  <a:srgbClr val="003366"/>
                </a:solidFill>
                <a:round/>
                <a:headEnd/>
                <a:tailEnd/>
              </a:ln>
            </p:spPr>
            <p:txBody>
              <a:bodyPr/>
              <a:lstStyle/>
              <a:p>
                <a:endParaRPr lang="zh-CN" altLang="en-US">
                  <a:ea typeface="宋体" pitchFamily="2" charset="-122"/>
                </a:endParaRPr>
              </a:p>
            </p:txBody>
          </p:sp>
        </p:grpSp>
        <p:grpSp>
          <p:nvGrpSpPr>
            <p:cNvPr id="45374" name="Group 530"/>
            <p:cNvGrpSpPr>
              <a:grpSpLocks/>
            </p:cNvGrpSpPr>
            <p:nvPr/>
          </p:nvGrpSpPr>
          <p:grpSpPr bwMode="auto">
            <a:xfrm>
              <a:off x="4753" y="1940"/>
              <a:ext cx="554" cy="411"/>
              <a:chOff x="4753" y="1940"/>
              <a:chExt cx="554" cy="411"/>
            </a:xfrm>
            <a:grpFill/>
          </p:grpSpPr>
          <p:sp>
            <p:nvSpPr>
              <p:cNvPr id="45248" name="Oval 528"/>
              <p:cNvSpPr>
                <a:spLocks noChangeArrowheads="1"/>
              </p:cNvSpPr>
              <p:nvPr/>
            </p:nvSpPr>
            <p:spPr bwMode="auto">
              <a:xfrm>
                <a:off x="4753" y="1940"/>
                <a:ext cx="554"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249" name="Oval 529"/>
              <p:cNvSpPr>
                <a:spLocks noChangeArrowheads="1"/>
              </p:cNvSpPr>
              <p:nvPr/>
            </p:nvSpPr>
            <p:spPr bwMode="auto">
              <a:xfrm>
                <a:off x="4753" y="1940"/>
                <a:ext cx="554" cy="411"/>
              </a:xfrm>
              <a:prstGeom prst="ellipse">
                <a:avLst/>
              </a:prstGeom>
              <a:grpFill/>
              <a:ln w="15875" cap="rnd">
                <a:solidFill>
                  <a:srgbClr val="003366"/>
                </a:solidFill>
                <a:round/>
                <a:headEnd/>
                <a:tailEnd/>
              </a:ln>
            </p:spPr>
            <p:txBody>
              <a:bodyPr/>
              <a:lstStyle/>
              <a:p>
                <a:endParaRPr lang="zh-CN" altLang="en-US">
                  <a:ea typeface="宋体" pitchFamily="2" charset="-122"/>
                </a:endParaRPr>
              </a:p>
            </p:txBody>
          </p:sp>
        </p:grpSp>
        <p:grpSp>
          <p:nvGrpSpPr>
            <p:cNvPr id="45377" name="Group 533"/>
            <p:cNvGrpSpPr>
              <a:grpSpLocks/>
            </p:cNvGrpSpPr>
            <p:nvPr/>
          </p:nvGrpSpPr>
          <p:grpSpPr bwMode="auto">
            <a:xfrm>
              <a:off x="4753" y="1940"/>
              <a:ext cx="554" cy="411"/>
              <a:chOff x="4753" y="1940"/>
              <a:chExt cx="554" cy="411"/>
            </a:xfrm>
            <a:grpFill/>
          </p:grpSpPr>
          <p:sp>
            <p:nvSpPr>
              <p:cNvPr id="45246" name="Oval 531"/>
              <p:cNvSpPr>
                <a:spLocks noChangeArrowheads="1"/>
              </p:cNvSpPr>
              <p:nvPr/>
            </p:nvSpPr>
            <p:spPr bwMode="auto">
              <a:xfrm>
                <a:off x="4753" y="1940"/>
                <a:ext cx="554"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247" name="Oval 532"/>
              <p:cNvSpPr>
                <a:spLocks noChangeArrowheads="1"/>
              </p:cNvSpPr>
              <p:nvPr/>
            </p:nvSpPr>
            <p:spPr bwMode="auto">
              <a:xfrm>
                <a:off x="4753" y="1940"/>
                <a:ext cx="554" cy="411"/>
              </a:xfrm>
              <a:prstGeom prst="ellipse">
                <a:avLst/>
              </a:prstGeom>
              <a:grpFill/>
              <a:ln w="1588" cap="rnd">
                <a:solidFill>
                  <a:srgbClr val="003366"/>
                </a:solidFill>
                <a:round/>
                <a:headEnd/>
                <a:tailEnd/>
              </a:ln>
            </p:spPr>
            <p:txBody>
              <a:bodyPr/>
              <a:lstStyle/>
              <a:p>
                <a:endParaRPr lang="zh-CN" altLang="en-US">
                  <a:ea typeface="宋体" pitchFamily="2" charset="-122"/>
                </a:endParaRPr>
              </a:p>
            </p:txBody>
          </p:sp>
        </p:grpSp>
        <p:grpSp>
          <p:nvGrpSpPr>
            <p:cNvPr id="45378" name="Group 536"/>
            <p:cNvGrpSpPr>
              <a:grpSpLocks/>
            </p:cNvGrpSpPr>
            <p:nvPr/>
          </p:nvGrpSpPr>
          <p:grpSpPr bwMode="auto">
            <a:xfrm>
              <a:off x="4753" y="1940"/>
              <a:ext cx="554" cy="411"/>
              <a:chOff x="4753" y="1940"/>
              <a:chExt cx="554" cy="411"/>
            </a:xfrm>
            <a:grpFill/>
          </p:grpSpPr>
          <p:sp>
            <p:nvSpPr>
              <p:cNvPr id="45244" name="Oval 534"/>
              <p:cNvSpPr>
                <a:spLocks noChangeArrowheads="1"/>
              </p:cNvSpPr>
              <p:nvPr/>
            </p:nvSpPr>
            <p:spPr bwMode="auto">
              <a:xfrm>
                <a:off x="4753" y="1940"/>
                <a:ext cx="554" cy="411"/>
              </a:xfrm>
              <a:prstGeom prst="ellipse">
                <a:avLst/>
              </a:prstGeom>
              <a:grpFill/>
              <a:ln w="0">
                <a:solidFill>
                  <a:srgbClr val="000000"/>
                </a:solidFill>
                <a:round/>
                <a:headEnd/>
                <a:tailEnd/>
              </a:ln>
            </p:spPr>
            <p:txBody>
              <a:bodyPr/>
              <a:lstStyle/>
              <a:p>
                <a:endParaRPr lang="zh-CN" altLang="en-US">
                  <a:ea typeface="宋体" pitchFamily="2" charset="-122"/>
                </a:endParaRPr>
              </a:p>
            </p:txBody>
          </p:sp>
          <p:sp>
            <p:nvSpPr>
              <p:cNvPr id="45245" name="Oval 535"/>
              <p:cNvSpPr>
                <a:spLocks noChangeArrowheads="1"/>
              </p:cNvSpPr>
              <p:nvPr/>
            </p:nvSpPr>
            <p:spPr bwMode="auto">
              <a:xfrm>
                <a:off x="4753" y="1940"/>
                <a:ext cx="554" cy="411"/>
              </a:xfrm>
              <a:prstGeom prst="ellipse">
                <a:avLst/>
              </a:prstGeom>
              <a:grpFill/>
              <a:ln w="15875" cap="rnd">
                <a:solidFill>
                  <a:srgbClr val="003366"/>
                </a:solidFill>
                <a:round/>
                <a:headEnd/>
                <a:tailEnd/>
              </a:ln>
            </p:spPr>
            <p:txBody>
              <a:bodyPr/>
              <a:lstStyle/>
              <a:p>
                <a:endParaRPr lang="zh-CN" altLang="en-US">
                  <a:ea typeface="宋体" pitchFamily="2" charset="-122"/>
                </a:endParaRPr>
              </a:p>
            </p:txBody>
          </p:sp>
        </p:grpSp>
        <p:sp>
          <p:nvSpPr>
            <p:cNvPr id="45242" name="Rectangle 537"/>
            <p:cNvSpPr>
              <a:spLocks noChangeArrowheads="1"/>
            </p:cNvSpPr>
            <p:nvPr/>
          </p:nvSpPr>
          <p:spPr bwMode="auto">
            <a:xfrm>
              <a:off x="4898" y="1984"/>
              <a:ext cx="286" cy="144"/>
            </a:xfrm>
            <a:prstGeom prst="rect">
              <a:avLst/>
            </a:prstGeom>
            <a:grpFill/>
            <a:ln w="9525">
              <a:noFill/>
              <a:miter lim="800000"/>
              <a:headEnd/>
              <a:tailEnd/>
            </a:ln>
          </p:spPr>
          <p:txBody>
            <a:bodyPr wrap="none" lIns="0" tIns="0" rIns="0" bIns="0">
              <a:spAutoFit/>
            </a:bodyPr>
            <a:lstStyle/>
            <a:p>
              <a:r>
                <a:rPr lang="en-US" altLang="zh-CN" sz="1500" b="1">
                  <a:solidFill>
                    <a:srgbClr val="3A4264"/>
                  </a:solidFill>
                  <a:latin typeface="Times New Roman" pitchFamily="18" charset="0"/>
                  <a:ea typeface="宋体" pitchFamily="2" charset="-122"/>
                </a:rPr>
                <a:t>Local</a:t>
              </a:r>
              <a:endParaRPr lang="en-US" altLang="zh-CN">
                <a:ea typeface="宋体" pitchFamily="2" charset="-122"/>
              </a:endParaRPr>
            </a:p>
          </p:txBody>
        </p:sp>
        <p:sp>
          <p:nvSpPr>
            <p:cNvPr id="45243" name="Rectangle 538"/>
            <p:cNvSpPr>
              <a:spLocks noChangeArrowheads="1"/>
            </p:cNvSpPr>
            <p:nvPr/>
          </p:nvSpPr>
          <p:spPr bwMode="auto">
            <a:xfrm>
              <a:off x="4791" y="2127"/>
              <a:ext cx="479" cy="144"/>
            </a:xfrm>
            <a:prstGeom prst="rect">
              <a:avLst/>
            </a:prstGeom>
            <a:grpFill/>
            <a:ln w="9525">
              <a:noFill/>
              <a:miter lim="800000"/>
              <a:headEnd/>
              <a:tailEnd/>
            </a:ln>
          </p:spPr>
          <p:txBody>
            <a:bodyPr wrap="none" lIns="0" tIns="0" rIns="0" bIns="0">
              <a:spAutoFit/>
            </a:bodyPr>
            <a:lstStyle/>
            <a:p>
              <a:r>
                <a:rPr lang="en-US" altLang="zh-CN" sz="1500" b="1">
                  <a:solidFill>
                    <a:srgbClr val="3A4264"/>
                  </a:solidFill>
                  <a:latin typeface="Times New Roman" pitchFamily="18" charset="0"/>
                  <a:ea typeface="宋体" pitchFamily="2" charset="-122"/>
                </a:rPr>
                <a:t>Observer</a:t>
              </a:r>
              <a:endParaRPr lang="en-US" altLang="zh-CN">
                <a:ea typeface="宋体" pitchFamily="2" charset="-122"/>
              </a:endParaRPr>
            </a:p>
          </p:txBody>
        </p:sp>
      </p:grpSp>
      <p:sp>
        <p:nvSpPr>
          <p:cNvPr id="13854" name="Rectangle 542"/>
          <p:cNvSpPr>
            <a:spLocks noChangeArrowheads="1"/>
          </p:cNvSpPr>
          <p:nvPr/>
        </p:nvSpPr>
        <p:spPr bwMode="auto">
          <a:xfrm>
            <a:off x="1676400" y="5195888"/>
            <a:ext cx="6400800" cy="1384300"/>
          </a:xfrm>
          <a:prstGeom prst="rect">
            <a:avLst/>
          </a:prstGeom>
          <a:noFill/>
          <a:ln w="9525">
            <a:noFill/>
            <a:miter lim="800000"/>
            <a:headEnd/>
            <a:tailEnd/>
          </a:ln>
        </p:spPr>
        <p:txBody>
          <a:bodyPr>
            <a:spAutoFit/>
          </a:bodyPr>
          <a:lstStyle/>
          <a:p>
            <a:pPr>
              <a:lnSpc>
                <a:spcPct val="110000"/>
              </a:lnSpc>
              <a:spcBef>
                <a:spcPct val="20000"/>
              </a:spcBef>
              <a:buFontTx/>
              <a:buChar char="•"/>
            </a:pPr>
            <a:r>
              <a:rPr lang="en-US" altLang="zh-CN" b="1">
                <a:ea typeface="宋体" pitchFamily="2" charset="-122"/>
              </a:rPr>
              <a:t> Local observer: </a:t>
            </a:r>
          </a:p>
          <a:p>
            <a:pPr>
              <a:spcBef>
                <a:spcPct val="20000"/>
              </a:spcBef>
            </a:pPr>
            <a:r>
              <a:rPr lang="en-US" altLang="zh-CN">
                <a:ea typeface="宋体" pitchFamily="2" charset="-122"/>
              </a:rPr>
              <a:t>   - Local instruction ordering</a:t>
            </a:r>
          </a:p>
          <a:p>
            <a:pPr>
              <a:spcBef>
                <a:spcPct val="20000"/>
              </a:spcBef>
            </a:pPr>
            <a:r>
              <a:rPr lang="en-US" altLang="zh-CN">
                <a:ea typeface="宋体" pitchFamily="2" charset="-122"/>
              </a:rPr>
              <a:t>   - Local access history </a:t>
            </a:r>
          </a:p>
          <a:p>
            <a:pPr>
              <a:spcBef>
                <a:spcPct val="20000"/>
              </a:spcBef>
            </a:pPr>
            <a:r>
              <a:rPr lang="en-US" altLang="zh-CN">
                <a:ea typeface="宋体" pitchFamily="2" charset="-122"/>
              </a:rPr>
              <a:t>   - Locally observed inter-processor edges </a:t>
            </a:r>
          </a:p>
        </p:txBody>
      </p:sp>
      <p:sp>
        <p:nvSpPr>
          <p:cNvPr id="13855" name="Rectangle 543"/>
          <p:cNvSpPr>
            <a:spLocks noChangeArrowheads="1"/>
          </p:cNvSpPr>
          <p:nvPr/>
        </p:nvSpPr>
        <p:spPr bwMode="auto">
          <a:xfrm>
            <a:off x="1681163" y="5281613"/>
            <a:ext cx="6400800" cy="1054100"/>
          </a:xfrm>
          <a:prstGeom prst="rect">
            <a:avLst/>
          </a:prstGeom>
          <a:noFill/>
          <a:ln w="9525">
            <a:noFill/>
            <a:miter lim="800000"/>
            <a:headEnd/>
            <a:tailEnd/>
          </a:ln>
        </p:spPr>
        <p:txBody>
          <a:bodyPr>
            <a:spAutoFit/>
          </a:bodyPr>
          <a:lstStyle/>
          <a:p>
            <a:pPr>
              <a:lnSpc>
                <a:spcPct val="110000"/>
              </a:lnSpc>
              <a:spcBef>
                <a:spcPct val="20000"/>
              </a:spcBef>
              <a:buFontTx/>
              <a:buChar char="•"/>
            </a:pPr>
            <a:r>
              <a:rPr lang="en-US" altLang="zh-CN" b="1" dirty="0">
                <a:ea typeface="宋体" pitchFamily="2" charset="-122"/>
              </a:rPr>
              <a:t> Central checker: </a:t>
            </a:r>
          </a:p>
          <a:p>
            <a:pPr>
              <a:spcBef>
                <a:spcPct val="20000"/>
              </a:spcBef>
            </a:pPr>
            <a:r>
              <a:rPr lang="en-US" altLang="zh-CN" dirty="0">
                <a:ea typeface="宋体" pitchFamily="2" charset="-122"/>
              </a:rPr>
              <a:t>   - Build the global constraint graph</a:t>
            </a:r>
          </a:p>
          <a:p>
            <a:pPr>
              <a:spcBef>
                <a:spcPct val="20000"/>
              </a:spcBef>
            </a:pPr>
            <a:r>
              <a:rPr lang="en-US" altLang="zh-CN" dirty="0">
                <a:ea typeface="宋体" pitchFamily="2" charset="-122"/>
              </a:rPr>
              <a:t>   - Check for the acyclic property</a:t>
            </a:r>
          </a:p>
        </p:txBody>
      </p:sp>
      <p:sp>
        <p:nvSpPr>
          <p:cNvPr id="45217" name="Slide Number Placeholder 3"/>
          <p:cNvSpPr txBox="1">
            <a:spLocks noGrp="1"/>
          </p:cNvSpPr>
          <p:nvPr/>
        </p:nvSpPr>
        <p:spPr bwMode="auto">
          <a:xfrm>
            <a:off x="8610600" y="6389688"/>
            <a:ext cx="533400" cy="476250"/>
          </a:xfrm>
          <a:prstGeom prst="rect">
            <a:avLst/>
          </a:prstGeom>
          <a:noFill/>
          <a:ln w="9525">
            <a:noFill/>
            <a:miter lim="800000"/>
            <a:headEnd/>
            <a:tailEnd/>
          </a:ln>
        </p:spPr>
        <p:txBody>
          <a:bodyPr/>
          <a:lstStyle/>
          <a:p>
            <a:pPr algn="ctr"/>
            <a:fld id="{CFB49871-CF92-4127-B614-E559AD998BC0}" type="slidenum">
              <a:rPr lang="zh-CN" altLang="en-US" sz="1400">
                <a:solidFill>
                  <a:srgbClr val="E6EBF1"/>
                </a:solidFill>
                <a:ea typeface="宋体" pitchFamily="2" charset="-122"/>
              </a:rPr>
              <a:pPr algn="ctr"/>
              <a:t>30</a:t>
            </a:fld>
            <a:endParaRPr lang="en-US" altLang="zh-CN">
              <a:ea typeface="宋体" pitchFamily="2" charset="-122"/>
            </a:endParaRPr>
          </a:p>
        </p:txBody>
      </p:sp>
      <p:sp>
        <p:nvSpPr>
          <p:cNvPr id="541" name="Slide Number Placeholder 540"/>
          <p:cNvSpPr>
            <a:spLocks noGrp="1"/>
          </p:cNvSpPr>
          <p:nvPr>
            <p:ph type="sldNum" sz="quarter" idx="12"/>
          </p:nvPr>
        </p:nvSpPr>
        <p:spPr/>
        <p:txBody>
          <a:bodyPr/>
          <a:lstStyle/>
          <a:p>
            <a:fld id="{920F2589-C29C-4C9D-93C1-6F0B311A5845}" type="slidenum">
              <a:rPr lang="en-US" smtClean="0"/>
              <a:pPr/>
              <a:t>30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274"/>
                                        </p:tgtEl>
                                        <p:attrNameLst>
                                          <p:attrName>style.visibility</p:attrName>
                                        </p:attrNameLst>
                                      </p:cBhvr>
                                      <p:to>
                                        <p:strVal val="visible"/>
                                      </p:to>
                                    </p:set>
                                    <p:animEffect transition="in" filter="blinds(horizontal)">
                                      <p:cBhvr>
                                        <p:cTn id="7" dur="500"/>
                                        <p:tgtEl>
                                          <p:spTgt spid="45274"/>
                                        </p:tgtEl>
                                      </p:cBhvr>
                                    </p:animEffect>
                                  </p:childTnLst>
                                </p:cTn>
                              </p:par>
                              <p:par>
                                <p:cTn id="8" presetID="3" presetClass="entr" presetSubtype="10" fill="hold" nodeType="withEffect">
                                  <p:stCondLst>
                                    <p:cond delay="0"/>
                                  </p:stCondLst>
                                  <p:childTnLst>
                                    <p:set>
                                      <p:cBhvr>
                                        <p:cTn id="9" dur="1" fill="hold">
                                          <p:stCondLst>
                                            <p:cond delay="0"/>
                                          </p:stCondLst>
                                        </p:cTn>
                                        <p:tgtEl>
                                          <p:spTgt spid="45158"/>
                                        </p:tgtEl>
                                        <p:attrNameLst>
                                          <p:attrName>style.visibility</p:attrName>
                                        </p:attrNameLst>
                                      </p:cBhvr>
                                      <p:to>
                                        <p:strVal val="visible"/>
                                      </p:to>
                                    </p:set>
                                    <p:animEffect transition="in" filter="blinds(horizontal)">
                                      <p:cBhvr>
                                        <p:cTn id="10" dur="500"/>
                                        <p:tgtEl>
                                          <p:spTgt spid="4515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38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854"/>
                                        </p:tgtEl>
                                        <p:attrNameLst>
                                          <p:attrName>style.visibility</p:attrName>
                                        </p:attrNameLst>
                                      </p:cBhvr>
                                      <p:to>
                                        <p:strVal val="hidden"/>
                                      </p:to>
                                    </p:set>
                                  </p:childTnLst>
                                </p:cTn>
                              </p:par>
                              <p:par>
                                <p:cTn id="17" presetID="3" presetClass="entr" presetSubtype="10" fill="hold" nodeType="withEffect">
                                  <p:stCondLst>
                                    <p:cond delay="0"/>
                                  </p:stCondLst>
                                  <p:childTnLst>
                                    <p:set>
                                      <p:cBhvr>
                                        <p:cTn id="18" dur="1" fill="hold">
                                          <p:stCondLst>
                                            <p:cond delay="0"/>
                                          </p:stCondLst>
                                        </p:cTn>
                                        <p:tgtEl>
                                          <p:spTgt spid="45198"/>
                                        </p:tgtEl>
                                        <p:attrNameLst>
                                          <p:attrName>style.visibility</p:attrName>
                                        </p:attrNameLst>
                                      </p:cBhvr>
                                      <p:to>
                                        <p:strVal val="visible"/>
                                      </p:to>
                                    </p:set>
                                    <p:animEffect transition="in" filter="blinds(horizontal)">
                                      <p:cBhvr>
                                        <p:cTn id="19" dur="500"/>
                                        <p:tgtEl>
                                          <p:spTgt spid="4519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3855"/>
                                        </p:tgtEl>
                                        <p:attrNameLst>
                                          <p:attrName>style.visibility</p:attrName>
                                        </p:attrNameLst>
                                      </p:cBhvr>
                                      <p:to>
                                        <p:strVal val="visible"/>
                                      </p:to>
                                    </p:set>
                                    <p:animEffect transition="in" filter="blinds(horizontal)">
                                      <p:cBhvr>
                                        <p:cTn id="22" dur="500"/>
                                        <p:tgtEl>
                                          <p:spTgt spid="13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 grpId="0"/>
      <p:bldP spid="13854" grpId="1"/>
      <p:bldP spid="138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txBox="1">
            <a:spLocks noGrp="1"/>
          </p:cNvSpPr>
          <p:nvPr/>
        </p:nvSpPr>
        <p:spPr bwMode="auto">
          <a:xfrm>
            <a:off x="8610600" y="6429375"/>
            <a:ext cx="533400" cy="476250"/>
          </a:xfrm>
          <a:prstGeom prst="rect">
            <a:avLst/>
          </a:prstGeom>
          <a:noFill/>
          <a:ln w="9525">
            <a:noFill/>
            <a:miter lim="800000"/>
            <a:headEnd/>
            <a:tailEnd/>
          </a:ln>
        </p:spPr>
        <p:txBody>
          <a:bodyPr/>
          <a:lstStyle/>
          <a:p>
            <a:pPr algn="ctr"/>
            <a:fld id="{08A9513B-3637-4A4D-92C7-8378658B398C}" type="slidenum">
              <a:rPr lang="zh-CN" altLang="en-US" sz="1400">
                <a:solidFill>
                  <a:srgbClr val="E6EBF1"/>
                </a:solidFill>
                <a:ea typeface="宋体" pitchFamily="2" charset="-122"/>
              </a:rPr>
              <a:pPr algn="ctr"/>
              <a:t>31</a:t>
            </a:fld>
            <a:endParaRPr lang="en-US" altLang="zh-CN" sz="1400">
              <a:solidFill>
                <a:srgbClr val="E6EBF1"/>
              </a:solidFill>
              <a:ea typeface="宋体" pitchFamily="2" charset="-122"/>
            </a:endParaRPr>
          </a:p>
        </p:txBody>
      </p:sp>
      <p:sp>
        <p:nvSpPr>
          <p:cNvPr id="46083" name="Rectangle 2"/>
          <p:cNvSpPr>
            <a:spLocks noGrp="1" noChangeArrowheads="1"/>
          </p:cNvSpPr>
          <p:nvPr>
            <p:ph type="title" idx="4294967295"/>
          </p:nvPr>
        </p:nvSpPr>
        <p:spPr>
          <a:xfrm>
            <a:off x="533400" y="762000"/>
            <a:ext cx="8229600" cy="673100"/>
          </a:xfrm>
        </p:spPr>
        <p:txBody>
          <a:bodyPr/>
          <a:lstStyle/>
          <a:p>
            <a:pPr eaLnBrk="1" hangingPunct="1"/>
            <a:r>
              <a:rPr lang="en-US" altLang="zh-CN" sz="3800" smtClean="0">
                <a:ea typeface="宋体" pitchFamily="2" charset="-122"/>
              </a:rPr>
              <a:t>Practical Design Challenges</a:t>
            </a:r>
          </a:p>
        </p:txBody>
      </p:sp>
      <p:sp>
        <p:nvSpPr>
          <p:cNvPr id="46084" name="Oval 4"/>
          <p:cNvSpPr>
            <a:spLocks noChangeArrowheads="1"/>
          </p:cNvSpPr>
          <p:nvPr/>
        </p:nvSpPr>
        <p:spPr bwMode="auto">
          <a:xfrm>
            <a:off x="1423988" y="2406650"/>
            <a:ext cx="119062" cy="119063"/>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6085" name="Line 5"/>
          <p:cNvSpPr>
            <a:spLocks noChangeShapeType="1"/>
          </p:cNvSpPr>
          <p:nvPr/>
        </p:nvSpPr>
        <p:spPr bwMode="auto">
          <a:xfrm>
            <a:off x="1474788" y="2520950"/>
            <a:ext cx="0" cy="274638"/>
          </a:xfrm>
          <a:prstGeom prst="line">
            <a:avLst/>
          </a:prstGeom>
          <a:noFill/>
          <a:ln w="15240">
            <a:solidFill>
              <a:srgbClr val="0000FF"/>
            </a:solidFill>
            <a:round/>
            <a:headEnd/>
            <a:tailEnd type="triangle" w="med" len="med"/>
          </a:ln>
        </p:spPr>
        <p:txBody>
          <a:bodyPr wrap="none" anchor="ctr"/>
          <a:lstStyle/>
          <a:p>
            <a:endParaRPr lang="en-US"/>
          </a:p>
        </p:txBody>
      </p:sp>
      <p:sp>
        <p:nvSpPr>
          <p:cNvPr id="46086" name="Oval 6"/>
          <p:cNvSpPr>
            <a:spLocks noChangeArrowheads="1"/>
          </p:cNvSpPr>
          <p:nvPr/>
        </p:nvSpPr>
        <p:spPr bwMode="auto">
          <a:xfrm>
            <a:off x="1423988" y="2774950"/>
            <a:ext cx="119062" cy="119063"/>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6087" name="Line 7"/>
          <p:cNvSpPr>
            <a:spLocks noChangeShapeType="1"/>
          </p:cNvSpPr>
          <p:nvPr/>
        </p:nvSpPr>
        <p:spPr bwMode="auto">
          <a:xfrm>
            <a:off x="1474788" y="2889250"/>
            <a:ext cx="0" cy="274638"/>
          </a:xfrm>
          <a:prstGeom prst="line">
            <a:avLst/>
          </a:prstGeom>
          <a:noFill/>
          <a:ln w="15240">
            <a:solidFill>
              <a:srgbClr val="0000FF"/>
            </a:solidFill>
            <a:round/>
            <a:headEnd/>
            <a:tailEnd type="triangle" w="med" len="med"/>
          </a:ln>
        </p:spPr>
        <p:txBody>
          <a:bodyPr wrap="none" anchor="ctr"/>
          <a:lstStyle/>
          <a:p>
            <a:endParaRPr lang="en-US"/>
          </a:p>
        </p:txBody>
      </p:sp>
      <p:sp>
        <p:nvSpPr>
          <p:cNvPr id="46088" name="Oval 8"/>
          <p:cNvSpPr>
            <a:spLocks noChangeArrowheads="1"/>
          </p:cNvSpPr>
          <p:nvPr/>
        </p:nvSpPr>
        <p:spPr bwMode="auto">
          <a:xfrm>
            <a:off x="1423988" y="3143250"/>
            <a:ext cx="119062" cy="119063"/>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6089" name="Oval 9"/>
          <p:cNvSpPr>
            <a:spLocks noChangeArrowheads="1"/>
          </p:cNvSpPr>
          <p:nvPr/>
        </p:nvSpPr>
        <p:spPr bwMode="auto">
          <a:xfrm>
            <a:off x="1420813" y="3476625"/>
            <a:ext cx="119062" cy="119063"/>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6090" name="Line 10"/>
          <p:cNvSpPr>
            <a:spLocks noChangeShapeType="1"/>
          </p:cNvSpPr>
          <p:nvPr/>
        </p:nvSpPr>
        <p:spPr bwMode="auto">
          <a:xfrm>
            <a:off x="1471613" y="3590925"/>
            <a:ext cx="0" cy="274638"/>
          </a:xfrm>
          <a:prstGeom prst="line">
            <a:avLst/>
          </a:prstGeom>
          <a:noFill/>
          <a:ln w="15240">
            <a:solidFill>
              <a:srgbClr val="0000FF"/>
            </a:solidFill>
            <a:round/>
            <a:headEnd/>
            <a:tailEnd type="triangle" w="med" len="med"/>
          </a:ln>
        </p:spPr>
        <p:txBody>
          <a:bodyPr wrap="none" anchor="ctr"/>
          <a:lstStyle/>
          <a:p>
            <a:endParaRPr lang="en-US"/>
          </a:p>
        </p:txBody>
      </p:sp>
      <p:sp>
        <p:nvSpPr>
          <p:cNvPr id="46091" name="Oval 11"/>
          <p:cNvSpPr>
            <a:spLocks noChangeArrowheads="1"/>
          </p:cNvSpPr>
          <p:nvPr/>
        </p:nvSpPr>
        <p:spPr bwMode="auto">
          <a:xfrm>
            <a:off x="1414463" y="3863975"/>
            <a:ext cx="119062" cy="119063"/>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6092" name="Oval 12"/>
          <p:cNvSpPr>
            <a:spLocks noChangeArrowheads="1"/>
          </p:cNvSpPr>
          <p:nvPr/>
        </p:nvSpPr>
        <p:spPr bwMode="auto">
          <a:xfrm>
            <a:off x="1414463" y="4559300"/>
            <a:ext cx="119062" cy="119063"/>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6093" name="Line 13"/>
          <p:cNvSpPr>
            <a:spLocks noChangeShapeType="1"/>
          </p:cNvSpPr>
          <p:nvPr/>
        </p:nvSpPr>
        <p:spPr bwMode="auto">
          <a:xfrm>
            <a:off x="1465263" y="4673600"/>
            <a:ext cx="0" cy="274638"/>
          </a:xfrm>
          <a:prstGeom prst="line">
            <a:avLst/>
          </a:prstGeom>
          <a:noFill/>
          <a:ln w="15240">
            <a:solidFill>
              <a:srgbClr val="0000FF"/>
            </a:solidFill>
            <a:round/>
            <a:headEnd/>
            <a:tailEnd type="triangle" w="med" len="med"/>
          </a:ln>
        </p:spPr>
        <p:txBody>
          <a:bodyPr wrap="none" anchor="ctr"/>
          <a:lstStyle/>
          <a:p>
            <a:endParaRPr lang="en-US"/>
          </a:p>
        </p:txBody>
      </p:sp>
      <p:sp>
        <p:nvSpPr>
          <p:cNvPr id="46094" name="Oval 14"/>
          <p:cNvSpPr>
            <a:spLocks noChangeArrowheads="1"/>
          </p:cNvSpPr>
          <p:nvPr/>
        </p:nvSpPr>
        <p:spPr bwMode="auto">
          <a:xfrm>
            <a:off x="1404938" y="4949825"/>
            <a:ext cx="119062" cy="119063"/>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6095" name="Line 15"/>
          <p:cNvSpPr>
            <a:spLocks noChangeShapeType="1"/>
          </p:cNvSpPr>
          <p:nvPr/>
        </p:nvSpPr>
        <p:spPr bwMode="auto">
          <a:xfrm>
            <a:off x="1455738" y="5064125"/>
            <a:ext cx="0" cy="274638"/>
          </a:xfrm>
          <a:prstGeom prst="line">
            <a:avLst/>
          </a:prstGeom>
          <a:noFill/>
          <a:ln w="15240">
            <a:solidFill>
              <a:srgbClr val="0000FF"/>
            </a:solidFill>
            <a:round/>
            <a:headEnd/>
            <a:tailEnd type="triangle" w="med" len="med"/>
          </a:ln>
        </p:spPr>
        <p:txBody>
          <a:bodyPr wrap="none" anchor="ctr"/>
          <a:lstStyle/>
          <a:p>
            <a:endParaRPr lang="en-US"/>
          </a:p>
        </p:txBody>
      </p:sp>
      <p:sp>
        <p:nvSpPr>
          <p:cNvPr id="46096" name="Line 16"/>
          <p:cNvSpPr>
            <a:spLocks noChangeShapeType="1"/>
          </p:cNvSpPr>
          <p:nvPr/>
        </p:nvSpPr>
        <p:spPr bwMode="auto">
          <a:xfrm flipH="1">
            <a:off x="1487488" y="1847850"/>
            <a:ext cx="9525" cy="495300"/>
          </a:xfrm>
          <a:prstGeom prst="line">
            <a:avLst/>
          </a:prstGeom>
          <a:noFill/>
          <a:ln w="25400">
            <a:solidFill>
              <a:schemeClr val="tx1"/>
            </a:solidFill>
            <a:prstDash val="dash"/>
            <a:round/>
            <a:headEnd/>
            <a:tailEnd/>
          </a:ln>
        </p:spPr>
        <p:txBody>
          <a:bodyPr wrap="none" anchor="ctr"/>
          <a:lstStyle/>
          <a:p>
            <a:endParaRPr lang="en-US"/>
          </a:p>
        </p:txBody>
      </p:sp>
      <p:sp>
        <p:nvSpPr>
          <p:cNvPr id="46097" name="Freeform 17"/>
          <p:cNvSpPr>
            <a:spLocks/>
          </p:cNvSpPr>
          <p:nvPr/>
        </p:nvSpPr>
        <p:spPr bwMode="auto">
          <a:xfrm>
            <a:off x="1219200" y="2857500"/>
            <a:ext cx="201613" cy="628650"/>
          </a:xfrm>
          <a:custGeom>
            <a:avLst/>
            <a:gdLst>
              <a:gd name="T0" fmla="*/ 2147483647 w 127"/>
              <a:gd name="T1" fmla="*/ 0 h 396"/>
              <a:gd name="T2" fmla="*/ 2147483647 w 127"/>
              <a:gd name="T3" fmla="*/ 2147483647 h 396"/>
              <a:gd name="T4" fmla="*/ 2147483647 w 127"/>
              <a:gd name="T5" fmla="*/ 2147483647 h 396"/>
              <a:gd name="T6" fmla="*/ 0 60000 65536"/>
              <a:gd name="T7" fmla="*/ 0 60000 65536"/>
              <a:gd name="T8" fmla="*/ 0 60000 65536"/>
              <a:gd name="T9" fmla="*/ 0 w 127"/>
              <a:gd name="T10" fmla="*/ 0 h 396"/>
              <a:gd name="T11" fmla="*/ 127 w 127"/>
              <a:gd name="T12" fmla="*/ 396 h 396"/>
            </a:gdLst>
            <a:ahLst/>
            <a:cxnLst>
              <a:cxn ang="T6">
                <a:pos x="T0" y="T1"/>
              </a:cxn>
              <a:cxn ang="T7">
                <a:pos x="T2" y="T3"/>
              </a:cxn>
              <a:cxn ang="T8">
                <a:pos x="T4" y="T5"/>
              </a:cxn>
            </a:cxnLst>
            <a:rect l="T9" t="T10" r="T11" b="T12"/>
            <a:pathLst>
              <a:path w="127" h="396">
                <a:moveTo>
                  <a:pt x="127" y="0"/>
                </a:moveTo>
                <a:cubicBezTo>
                  <a:pt x="64" y="87"/>
                  <a:pt x="2" y="174"/>
                  <a:pt x="1" y="240"/>
                </a:cubicBezTo>
                <a:cubicBezTo>
                  <a:pt x="0" y="306"/>
                  <a:pt x="60" y="351"/>
                  <a:pt x="121" y="396"/>
                </a:cubicBezTo>
              </a:path>
            </a:pathLst>
          </a:custGeom>
          <a:noFill/>
          <a:ln w="15240">
            <a:solidFill>
              <a:srgbClr val="0000FF"/>
            </a:solidFill>
            <a:round/>
            <a:headEnd/>
            <a:tailEnd type="triangle" w="med" len="med"/>
          </a:ln>
        </p:spPr>
        <p:txBody>
          <a:bodyPr wrap="none" anchor="ctr"/>
          <a:lstStyle/>
          <a:p>
            <a:endParaRPr lang="zh-CN" altLang="en-US">
              <a:ea typeface="宋体" pitchFamily="2" charset="-122"/>
            </a:endParaRPr>
          </a:p>
        </p:txBody>
      </p:sp>
      <p:sp>
        <p:nvSpPr>
          <p:cNvPr id="46098" name="Line 18"/>
          <p:cNvSpPr>
            <a:spLocks noChangeShapeType="1"/>
          </p:cNvSpPr>
          <p:nvPr/>
        </p:nvSpPr>
        <p:spPr bwMode="auto">
          <a:xfrm flipH="1">
            <a:off x="1468438" y="4048125"/>
            <a:ext cx="9525" cy="495300"/>
          </a:xfrm>
          <a:prstGeom prst="line">
            <a:avLst/>
          </a:prstGeom>
          <a:noFill/>
          <a:ln w="25400">
            <a:solidFill>
              <a:schemeClr val="tx1"/>
            </a:solidFill>
            <a:prstDash val="dash"/>
            <a:round/>
            <a:headEnd/>
            <a:tailEnd/>
          </a:ln>
        </p:spPr>
        <p:txBody>
          <a:bodyPr wrap="none" anchor="ctr"/>
          <a:lstStyle/>
          <a:p>
            <a:endParaRPr lang="en-US"/>
          </a:p>
        </p:txBody>
      </p:sp>
      <p:sp>
        <p:nvSpPr>
          <p:cNvPr id="46099" name="Oval 19"/>
          <p:cNvSpPr>
            <a:spLocks noChangeArrowheads="1"/>
          </p:cNvSpPr>
          <p:nvPr/>
        </p:nvSpPr>
        <p:spPr bwMode="auto">
          <a:xfrm>
            <a:off x="1404938" y="5330825"/>
            <a:ext cx="119062" cy="119063"/>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6100" name="Line 20"/>
          <p:cNvSpPr>
            <a:spLocks noChangeShapeType="1"/>
          </p:cNvSpPr>
          <p:nvPr/>
        </p:nvSpPr>
        <p:spPr bwMode="auto">
          <a:xfrm>
            <a:off x="1455738" y="5445125"/>
            <a:ext cx="0" cy="274638"/>
          </a:xfrm>
          <a:prstGeom prst="line">
            <a:avLst/>
          </a:prstGeom>
          <a:noFill/>
          <a:ln w="15240">
            <a:solidFill>
              <a:srgbClr val="0000FF"/>
            </a:solidFill>
            <a:round/>
            <a:headEnd/>
            <a:tailEnd type="triangle" w="med" len="med"/>
          </a:ln>
        </p:spPr>
        <p:txBody>
          <a:bodyPr wrap="none" anchor="ctr"/>
          <a:lstStyle/>
          <a:p>
            <a:endParaRPr lang="en-US"/>
          </a:p>
        </p:txBody>
      </p:sp>
      <p:sp>
        <p:nvSpPr>
          <p:cNvPr id="46101" name="Oval 21"/>
          <p:cNvSpPr>
            <a:spLocks noChangeArrowheads="1"/>
          </p:cNvSpPr>
          <p:nvPr/>
        </p:nvSpPr>
        <p:spPr bwMode="auto">
          <a:xfrm>
            <a:off x="1404938" y="5721350"/>
            <a:ext cx="119062" cy="119063"/>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6102" name="Line 22"/>
          <p:cNvSpPr>
            <a:spLocks noChangeShapeType="1"/>
          </p:cNvSpPr>
          <p:nvPr/>
        </p:nvSpPr>
        <p:spPr bwMode="auto">
          <a:xfrm flipH="1">
            <a:off x="1449388" y="5905500"/>
            <a:ext cx="9525" cy="495300"/>
          </a:xfrm>
          <a:prstGeom prst="line">
            <a:avLst/>
          </a:prstGeom>
          <a:noFill/>
          <a:ln w="25400">
            <a:solidFill>
              <a:schemeClr val="tx1"/>
            </a:solidFill>
            <a:prstDash val="dash"/>
            <a:round/>
            <a:headEnd/>
            <a:tailEnd/>
          </a:ln>
        </p:spPr>
        <p:txBody>
          <a:bodyPr wrap="none" anchor="ctr"/>
          <a:lstStyle/>
          <a:p>
            <a:endParaRPr lang="en-US"/>
          </a:p>
        </p:txBody>
      </p:sp>
      <p:sp>
        <p:nvSpPr>
          <p:cNvPr id="46103" name="Freeform 23"/>
          <p:cNvSpPr>
            <a:spLocks/>
          </p:cNvSpPr>
          <p:nvPr/>
        </p:nvSpPr>
        <p:spPr bwMode="auto">
          <a:xfrm>
            <a:off x="1535113" y="3219450"/>
            <a:ext cx="173037" cy="685800"/>
          </a:xfrm>
          <a:custGeom>
            <a:avLst/>
            <a:gdLst>
              <a:gd name="T0" fmla="*/ 2147483647 w 109"/>
              <a:gd name="T1" fmla="*/ 0 h 432"/>
              <a:gd name="T2" fmla="*/ 2147483647 w 109"/>
              <a:gd name="T3" fmla="*/ 2147483647 h 432"/>
              <a:gd name="T4" fmla="*/ 0 w 109"/>
              <a:gd name="T5" fmla="*/ 2147483647 h 432"/>
              <a:gd name="T6" fmla="*/ 0 60000 65536"/>
              <a:gd name="T7" fmla="*/ 0 60000 65536"/>
              <a:gd name="T8" fmla="*/ 0 60000 65536"/>
              <a:gd name="T9" fmla="*/ 0 w 109"/>
              <a:gd name="T10" fmla="*/ 0 h 432"/>
              <a:gd name="T11" fmla="*/ 109 w 109"/>
              <a:gd name="T12" fmla="*/ 432 h 432"/>
            </a:gdLst>
            <a:ahLst/>
            <a:cxnLst>
              <a:cxn ang="T6">
                <a:pos x="T0" y="T1"/>
              </a:cxn>
              <a:cxn ang="T7">
                <a:pos x="T2" y="T3"/>
              </a:cxn>
              <a:cxn ang="T8">
                <a:pos x="T4" y="T5"/>
              </a:cxn>
            </a:cxnLst>
            <a:rect l="T9" t="T10" r="T11" b="T12"/>
            <a:pathLst>
              <a:path w="109" h="432">
                <a:moveTo>
                  <a:pt x="6" y="0"/>
                </a:moveTo>
                <a:cubicBezTo>
                  <a:pt x="57" y="69"/>
                  <a:pt x="109" y="138"/>
                  <a:pt x="108" y="210"/>
                </a:cubicBezTo>
                <a:cubicBezTo>
                  <a:pt x="107" y="282"/>
                  <a:pt x="53" y="357"/>
                  <a:pt x="0" y="432"/>
                </a:cubicBezTo>
              </a:path>
            </a:pathLst>
          </a:custGeom>
          <a:noFill/>
          <a:ln w="15240">
            <a:solidFill>
              <a:srgbClr val="0000FF"/>
            </a:solidFill>
            <a:round/>
            <a:headEnd/>
            <a:tailEnd type="triangle" w="med" len="med"/>
          </a:ln>
        </p:spPr>
        <p:txBody>
          <a:bodyPr wrap="none" anchor="ctr"/>
          <a:lstStyle/>
          <a:p>
            <a:endParaRPr lang="zh-CN" altLang="en-US">
              <a:ea typeface="宋体" pitchFamily="2" charset="-122"/>
            </a:endParaRPr>
          </a:p>
        </p:txBody>
      </p:sp>
      <p:sp>
        <p:nvSpPr>
          <p:cNvPr id="46104" name="Oval 24"/>
          <p:cNvSpPr>
            <a:spLocks noChangeArrowheads="1"/>
          </p:cNvSpPr>
          <p:nvPr/>
        </p:nvSpPr>
        <p:spPr bwMode="auto">
          <a:xfrm>
            <a:off x="2519363" y="2492375"/>
            <a:ext cx="119062" cy="119063"/>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6105" name="Line 25"/>
          <p:cNvSpPr>
            <a:spLocks noChangeShapeType="1"/>
          </p:cNvSpPr>
          <p:nvPr/>
        </p:nvSpPr>
        <p:spPr bwMode="auto">
          <a:xfrm>
            <a:off x="2570163" y="2606675"/>
            <a:ext cx="0" cy="274638"/>
          </a:xfrm>
          <a:prstGeom prst="line">
            <a:avLst/>
          </a:prstGeom>
          <a:noFill/>
          <a:ln w="15240">
            <a:solidFill>
              <a:srgbClr val="0000FF"/>
            </a:solidFill>
            <a:round/>
            <a:headEnd/>
            <a:tailEnd type="triangle" w="med" len="med"/>
          </a:ln>
        </p:spPr>
        <p:txBody>
          <a:bodyPr wrap="none" anchor="ctr"/>
          <a:lstStyle/>
          <a:p>
            <a:endParaRPr lang="en-US"/>
          </a:p>
        </p:txBody>
      </p:sp>
      <p:sp>
        <p:nvSpPr>
          <p:cNvPr id="46106" name="Oval 26"/>
          <p:cNvSpPr>
            <a:spLocks noChangeArrowheads="1"/>
          </p:cNvSpPr>
          <p:nvPr/>
        </p:nvSpPr>
        <p:spPr bwMode="auto">
          <a:xfrm>
            <a:off x="2519363" y="2860675"/>
            <a:ext cx="119062" cy="119063"/>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6107" name="Line 27"/>
          <p:cNvSpPr>
            <a:spLocks noChangeShapeType="1"/>
          </p:cNvSpPr>
          <p:nvPr/>
        </p:nvSpPr>
        <p:spPr bwMode="auto">
          <a:xfrm>
            <a:off x="2570163" y="2974975"/>
            <a:ext cx="0" cy="274638"/>
          </a:xfrm>
          <a:prstGeom prst="line">
            <a:avLst/>
          </a:prstGeom>
          <a:noFill/>
          <a:ln w="15240">
            <a:solidFill>
              <a:srgbClr val="0000FF"/>
            </a:solidFill>
            <a:round/>
            <a:headEnd/>
            <a:tailEnd type="triangle" w="med" len="med"/>
          </a:ln>
        </p:spPr>
        <p:txBody>
          <a:bodyPr wrap="none" anchor="ctr"/>
          <a:lstStyle/>
          <a:p>
            <a:endParaRPr lang="en-US"/>
          </a:p>
        </p:txBody>
      </p:sp>
      <p:sp>
        <p:nvSpPr>
          <p:cNvPr id="46108" name="Oval 28"/>
          <p:cNvSpPr>
            <a:spLocks noChangeArrowheads="1"/>
          </p:cNvSpPr>
          <p:nvPr/>
        </p:nvSpPr>
        <p:spPr bwMode="auto">
          <a:xfrm>
            <a:off x="2519363" y="3228975"/>
            <a:ext cx="119062" cy="119063"/>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6109" name="Oval 29"/>
          <p:cNvSpPr>
            <a:spLocks noChangeArrowheads="1"/>
          </p:cNvSpPr>
          <p:nvPr/>
        </p:nvSpPr>
        <p:spPr bwMode="auto">
          <a:xfrm>
            <a:off x="2516188" y="3600450"/>
            <a:ext cx="119062" cy="119063"/>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6110" name="Line 30"/>
          <p:cNvSpPr>
            <a:spLocks noChangeShapeType="1"/>
          </p:cNvSpPr>
          <p:nvPr/>
        </p:nvSpPr>
        <p:spPr bwMode="auto">
          <a:xfrm>
            <a:off x="2566988" y="3714750"/>
            <a:ext cx="0" cy="274638"/>
          </a:xfrm>
          <a:prstGeom prst="line">
            <a:avLst/>
          </a:prstGeom>
          <a:noFill/>
          <a:ln w="15240">
            <a:solidFill>
              <a:srgbClr val="0000FF"/>
            </a:solidFill>
            <a:round/>
            <a:headEnd/>
            <a:tailEnd type="triangle" w="med" len="med"/>
          </a:ln>
        </p:spPr>
        <p:txBody>
          <a:bodyPr wrap="none" anchor="ctr"/>
          <a:lstStyle/>
          <a:p>
            <a:endParaRPr lang="en-US"/>
          </a:p>
        </p:txBody>
      </p:sp>
      <p:sp>
        <p:nvSpPr>
          <p:cNvPr id="46111" name="Oval 31"/>
          <p:cNvSpPr>
            <a:spLocks noChangeArrowheads="1"/>
          </p:cNvSpPr>
          <p:nvPr/>
        </p:nvSpPr>
        <p:spPr bwMode="auto">
          <a:xfrm>
            <a:off x="2509838" y="3987800"/>
            <a:ext cx="119062" cy="119063"/>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6112" name="Oval 32"/>
          <p:cNvSpPr>
            <a:spLocks noChangeArrowheads="1"/>
          </p:cNvSpPr>
          <p:nvPr/>
        </p:nvSpPr>
        <p:spPr bwMode="auto">
          <a:xfrm>
            <a:off x="2509838" y="4683125"/>
            <a:ext cx="119062" cy="119063"/>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6113" name="Line 33"/>
          <p:cNvSpPr>
            <a:spLocks noChangeShapeType="1"/>
          </p:cNvSpPr>
          <p:nvPr/>
        </p:nvSpPr>
        <p:spPr bwMode="auto">
          <a:xfrm>
            <a:off x="2560638" y="4797425"/>
            <a:ext cx="0" cy="274638"/>
          </a:xfrm>
          <a:prstGeom prst="line">
            <a:avLst/>
          </a:prstGeom>
          <a:noFill/>
          <a:ln w="15240">
            <a:solidFill>
              <a:srgbClr val="0000FF"/>
            </a:solidFill>
            <a:round/>
            <a:headEnd/>
            <a:tailEnd type="triangle" w="med" len="med"/>
          </a:ln>
        </p:spPr>
        <p:txBody>
          <a:bodyPr wrap="none" anchor="ctr"/>
          <a:lstStyle/>
          <a:p>
            <a:endParaRPr lang="en-US"/>
          </a:p>
        </p:txBody>
      </p:sp>
      <p:sp>
        <p:nvSpPr>
          <p:cNvPr id="46114" name="Oval 34"/>
          <p:cNvSpPr>
            <a:spLocks noChangeArrowheads="1"/>
          </p:cNvSpPr>
          <p:nvPr/>
        </p:nvSpPr>
        <p:spPr bwMode="auto">
          <a:xfrm>
            <a:off x="2500313" y="5073650"/>
            <a:ext cx="119062" cy="119063"/>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6115" name="Line 35"/>
          <p:cNvSpPr>
            <a:spLocks noChangeShapeType="1"/>
          </p:cNvSpPr>
          <p:nvPr/>
        </p:nvSpPr>
        <p:spPr bwMode="auto">
          <a:xfrm>
            <a:off x="2551113" y="5187950"/>
            <a:ext cx="0" cy="274638"/>
          </a:xfrm>
          <a:prstGeom prst="line">
            <a:avLst/>
          </a:prstGeom>
          <a:noFill/>
          <a:ln w="15240">
            <a:solidFill>
              <a:srgbClr val="0000FF"/>
            </a:solidFill>
            <a:round/>
            <a:headEnd/>
            <a:tailEnd type="triangle" w="med" len="med"/>
          </a:ln>
        </p:spPr>
        <p:txBody>
          <a:bodyPr wrap="none" anchor="ctr"/>
          <a:lstStyle/>
          <a:p>
            <a:endParaRPr lang="en-US"/>
          </a:p>
        </p:txBody>
      </p:sp>
      <p:sp>
        <p:nvSpPr>
          <p:cNvPr id="46116" name="Line 36"/>
          <p:cNvSpPr>
            <a:spLocks noChangeShapeType="1"/>
          </p:cNvSpPr>
          <p:nvPr/>
        </p:nvSpPr>
        <p:spPr bwMode="auto">
          <a:xfrm flipH="1">
            <a:off x="2573338" y="1828800"/>
            <a:ext cx="19050" cy="628650"/>
          </a:xfrm>
          <a:prstGeom prst="line">
            <a:avLst/>
          </a:prstGeom>
          <a:noFill/>
          <a:ln w="25400">
            <a:solidFill>
              <a:schemeClr val="tx1"/>
            </a:solidFill>
            <a:prstDash val="dash"/>
            <a:round/>
            <a:headEnd/>
            <a:tailEnd/>
          </a:ln>
        </p:spPr>
        <p:txBody>
          <a:bodyPr wrap="none" anchor="ctr"/>
          <a:lstStyle/>
          <a:p>
            <a:endParaRPr lang="en-US"/>
          </a:p>
        </p:txBody>
      </p:sp>
      <p:sp>
        <p:nvSpPr>
          <p:cNvPr id="46117" name="Line 37"/>
          <p:cNvSpPr>
            <a:spLocks noChangeShapeType="1"/>
          </p:cNvSpPr>
          <p:nvPr/>
        </p:nvSpPr>
        <p:spPr bwMode="auto">
          <a:xfrm flipH="1">
            <a:off x="2563813" y="4171950"/>
            <a:ext cx="9525" cy="495300"/>
          </a:xfrm>
          <a:prstGeom prst="line">
            <a:avLst/>
          </a:prstGeom>
          <a:noFill/>
          <a:ln w="25400">
            <a:solidFill>
              <a:schemeClr val="tx1"/>
            </a:solidFill>
            <a:prstDash val="dash"/>
            <a:round/>
            <a:headEnd/>
            <a:tailEnd/>
          </a:ln>
        </p:spPr>
        <p:txBody>
          <a:bodyPr wrap="none" anchor="ctr"/>
          <a:lstStyle/>
          <a:p>
            <a:endParaRPr lang="en-US"/>
          </a:p>
        </p:txBody>
      </p:sp>
      <p:sp>
        <p:nvSpPr>
          <p:cNvPr id="46118" name="Oval 38"/>
          <p:cNvSpPr>
            <a:spLocks noChangeArrowheads="1"/>
          </p:cNvSpPr>
          <p:nvPr/>
        </p:nvSpPr>
        <p:spPr bwMode="auto">
          <a:xfrm>
            <a:off x="2500313" y="5454650"/>
            <a:ext cx="119062" cy="119063"/>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6119" name="Line 39"/>
          <p:cNvSpPr>
            <a:spLocks noChangeShapeType="1"/>
          </p:cNvSpPr>
          <p:nvPr/>
        </p:nvSpPr>
        <p:spPr bwMode="auto">
          <a:xfrm>
            <a:off x="2551113" y="5568950"/>
            <a:ext cx="0" cy="274638"/>
          </a:xfrm>
          <a:prstGeom prst="line">
            <a:avLst/>
          </a:prstGeom>
          <a:noFill/>
          <a:ln w="15240">
            <a:solidFill>
              <a:srgbClr val="0000FF"/>
            </a:solidFill>
            <a:round/>
            <a:headEnd/>
            <a:tailEnd type="triangle" w="med" len="med"/>
          </a:ln>
        </p:spPr>
        <p:txBody>
          <a:bodyPr wrap="none" anchor="ctr"/>
          <a:lstStyle/>
          <a:p>
            <a:endParaRPr lang="en-US"/>
          </a:p>
        </p:txBody>
      </p:sp>
      <p:sp>
        <p:nvSpPr>
          <p:cNvPr id="46120" name="Oval 40"/>
          <p:cNvSpPr>
            <a:spLocks noChangeArrowheads="1"/>
          </p:cNvSpPr>
          <p:nvPr/>
        </p:nvSpPr>
        <p:spPr bwMode="auto">
          <a:xfrm>
            <a:off x="2500313" y="5845175"/>
            <a:ext cx="119062" cy="119063"/>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6121" name="Line 41"/>
          <p:cNvSpPr>
            <a:spLocks noChangeShapeType="1"/>
          </p:cNvSpPr>
          <p:nvPr/>
        </p:nvSpPr>
        <p:spPr bwMode="auto">
          <a:xfrm flipH="1">
            <a:off x="2544763" y="6048375"/>
            <a:ext cx="9525" cy="342900"/>
          </a:xfrm>
          <a:prstGeom prst="line">
            <a:avLst/>
          </a:prstGeom>
          <a:noFill/>
          <a:ln w="25400">
            <a:solidFill>
              <a:schemeClr val="tx1"/>
            </a:solidFill>
            <a:prstDash val="dash"/>
            <a:round/>
            <a:headEnd/>
            <a:tailEnd/>
          </a:ln>
        </p:spPr>
        <p:txBody>
          <a:bodyPr wrap="none" anchor="ctr"/>
          <a:lstStyle/>
          <a:p>
            <a:endParaRPr lang="en-US"/>
          </a:p>
        </p:txBody>
      </p:sp>
      <p:sp>
        <p:nvSpPr>
          <p:cNvPr id="46122" name="Line 42"/>
          <p:cNvSpPr>
            <a:spLocks noChangeShapeType="1"/>
          </p:cNvSpPr>
          <p:nvPr/>
        </p:nvSpPr>
        <p:spPr bwMode="auto">
          <a:xfrm>
            <a:off x="2570163" y="3336925"/>
            <a:ext cx="0" cy="274638"/>
          </a:xfrm>
          <a:prstGeom prst="line">
            <a:avLst/>
          </a:prstGeom>
          <a:noFill/>
          <a:ln w="15240">
            <a:solidFill>
              <a:srgbClr val="0000FF"/>
            </a:solidFill>
            <a:round/>
            <a:headEnd/>
            <a:tailEnd type="triangle" w="med" len="med"/>
          </a:ln>
        </p:spPr>
        <p:txBody>
          <a:bodyPr wrap="none" anchor="ctr"/>
          <a:lstStyle/>
          <a:p>
            <a:endParaRPr lang="en-US"/>
          </a:p>
        </p:txBody>
      </p:sp>
      <p:sp>
        <p:nvSpPr>
          <p:cNvPr id="46123" name="Line 43"/>
          <p:cNvSpPr>
            <a:spLocks noChangeShapeType="1"/>
          </p:cNvSpPr>
          <p:nvPr/>
        </p:nvSpPr>
        <p:spPr bwMode="auto">
          <a:xfrm>
            <a:off x="1544638" y="2486025"/>
            <a:ext cx="971550" cy="381000"/>
          </a:xfrm>
          <a:prstGeom prst="line">
            <a:avLst/>
          </a:prstGeom>
          <a:noFill/>
          <a:ln w="15240">
            <a:solidFill>
              <a:srgbClr val="FF0000"/>
            </a:solidFill>
            <a:prstDash val="dash"/>
            <a:round/>
            <a:headEnd/>
            <a:tailEnd type="triangle" w="med" len="med"/>
          </a:ln>
        </p:spPr>
        <p:txBody>
          <a:bodyPr wrap="none" anchor="ctr"/>
          <a:lstStyle/>
          <a:p>
            <a:endParaRPr lang="en-US"/>
          </a:p>
        </p:txBody>
      </p:sp>
      <p:sp>
        <p:nvSpPr>
          <p:cNvPr id="46124" name="Line 44"/>
          <p:cNvSpPr>
            <a:spLocks noChangeShapeType="1"/>
          </p:cNvSpPr>
          <p:nvPr/>
        </p:nvSpPr>
        <p:spPr bwMode="auto">
          <a:xfrm flipH="1">
            <a:off x="1554163" y="3657600"/>
            <a:ext cx="933450" cy="276225"/>
          </a:xfrm>
          <a:prstGeom prst="line">
            <a:avLst/>
          </a:prstGeom>
          <a:noFill/>
          <a:ln w="15240">
            <a:solidFill>
              <a:srgbClr val="FF0000"/>
            </a:solidFill>
            <a:prstDash val="dash"/>
            <a:round/>
            <a:headEnd/>
            <a:tailEnd type="triangle" w="med" len="med"/>
          </a:ln>
        </p:spPr>
        <p:txBody>
          <a:bodyPr wrap="none" anchor="ctr"/>
          <a:lstStyle/>
          <a:p>
            <a:endParaRPr lang="en-US"/>
          </a:p>
        </p:txBody>
      </p:sp>
      <p:sp>
        <p:nvSpPr>
          <p:cNvPr id="46125" name="Line 45"/>
          <p:cNvSpPr>
            <a:spLocks noChangeShapeType="1"/>
          </p:cNvSpPr>
          <p:nvPr/>
        </p:nvSpPr>
        <p:spPr bwMode="auto">
          <a:xfrm flipH="1">
            <a:off x="1516063" y="5143500"/>
            <a:ext cx="962025" cy="209550"/>
          </a:xfrm>
          <a:prstGeom prst="line">
            <a:avLst/>
          </a:prstGeom>
          <a:noFill/>
          <a:ln w="15240">
            <a:solidFill>
              <a:srgbClr val="FF0000"/>
            </a:solidFill>
            <a:prstDash val="dash"/>
            <a:round/>
            <a:headEnd/>
            <a:tailEnd type="triangle" w="med" len="med"/>
          </a:ln>
        </p:spPr>
        <p:txBody>
          <a:bodyPr wrap="none" anchor="ctr"/>
          <a:lstStyle/>
          <a:p>
            <a:endParaRPr lang="en-US"/>
          </a:p>
        </p:txBody>
      </p:sp>
      <p:sp>
        <p:nvSpPr>
          <p:cNvPr id="46126" name="Line 46"/>
          <p:cNvSpPr>
            <a:spLocks noChangeShapeType="1"/>
          </p:cNvSpPr>
          <p:nvPr/>
        </p:nvSpPr>
        <p:spPr bwMode="auto">
          <a:xfrm>
            <a:off x="1544638" y="5400675"/>
            <a:ext cx="952500" cy="476250"/>
          </a:xfrm>
          <a:prstGeom prst="line">
            <a:avLst/>
          </a:prstGeom>
          <a:noFill/>
          <a:ln w="15240">
            <a:solidFill>
              <a:srgbClr val="FF0000"/>
            </a:solidFill>
            <a:prstDash val="dash"/>
            <a:round/>
            <a:headEnd/>
            <a:tailEnd type="triangle" w="med" len="med"/>
          </a:ln>
        </p:spPr>
        <p:txBody>
          <a:bodyPr wrap="none" anchor="ctr"/>
          <a:lstStyle/>
          <a:p>
            <a:endParaRPr lang="en-US"/>
          </a:p>
        </p:txBody>
      </p:sp>
      <p:sp>
        <p:nvSpPr>
          <p:cNvPr id="429103" name="Rectangle 47"/>
          <p:cNvSpPr>
            <a:spLocks noChangeArrowheads="1"/>
          </p:cNvSpPr>
          <p:nvPr/>
        </p:nvSpPr>
        <p:spPr bwMode="auto">
          <a:xfrm>
            <a:off x="3367088" y="2990850"/>
            <a:ext cx="5243512" cy="1733550"/>
          </a:xfrm>
          <a:prstGeom prst="rect">
            <a:avLst/>
          </a:prstGeom>
          <a:noFill/>
          <a:ln w="9525">
            <a:solidFill>
              <a:srgbClr val="666699"/>
            </a:solidFill>
            <a:miter lim="800000"/>
            <a:headEnd/>
            <a:tailEnd/>
          </a:ln>
        </p:spPr>
        <p:txBody>
          <a:bodyPr lIns="45720" tIns="46038" rIns="92075" bIns="46038"/>
          <a:lstStyle/>
          <a:p>
            <a:pPr marL="342900" indent="-342900">
              <a:lnSpc>
                <a:spcPct val="115000"/>
              </a:lnSpc>
              <a:spcBef>
                <a:spcPct val="20000"/>
              </a:spcBef>
              <a:buFont typeface="Wingdings" pitchFamily="2" charset="2"/>
              <a:buNone/>
            </a:pPr>
            <a:r>
              <a:rPr lang="en-US" altLang="zh-CN" sz="2000" dirty="0">
                <a:ea typeface="宋体" pitchFamily="2" charset="-122"/>
              </a:rPr>
              <a:t>     A naively built constraint graph that includes all executed memory instructions</a:t>
            </a:r>
          </a:p>
          <a:p>
            <a:pPr marL="742950" lvl="1" indent="-285750">
              <a:spcBef>
                <a:spcPct val="20000"/>
              </a:spcBef>
              <a:buFont typeface="Wingdings" pitchFamily="2" charset="2"/>
              <a:buChar char="Ø"/>
            </a:pPr>
            <a:r>
              <a:rPr lang="en-US" altLang="zh-CN" sz="2000" b="1" dirty="0">
                <a:solidFill>
                  <a:schemeClr val="accent2"/>
                </a:solidFill>
                <a:ea typeface="宋体" pitchFamily="2" charset="-122"/>
              </a:rPr>
              <a:t>Billions of vertices</a:t>
            </a:r>
          </a:p>
          <a:p>
            <a:pPr marL="742950" lvl="1" indent="-285750">
              <a:spcBef>
                <a:spcPct val="20000"/>
              </a:spcBef>
              <a:buFont typeface="Wingdings" pitchFamily="2" charset="2"/>
              <a:buChar char="Ø"/>
            </a:pPr>
            <a:r>
              <a:rPr lang="en-US" altLang="zh-CN" sz="2000" b="1" dirty="0">
                <a:solidFill>
                  <a:schemeClr val="accent2"/>
                </a:solidFill>
                <a:ea typeface="宋体" pitchFamily="2" charset="-122"/>
              </a:rPr>
              <a:t>Unbounded graph size</a:t>
            </a:r>
          </a:p>
        </p:txBody>
      </p:sp>
      <p:sp>
        <p:nvSpPr>
          <p:cNvPr id="48" name="Slide Number Placeholder 47"/>
          <p:cNvSpPr>
            <a:spLocks noGrp="1"/>
          </p:cNvSpPr>
          <p:nvPr>
            <p:ph type="sldNum" sz="quarter" idx="12"/>
          </p:nvPr>
        </p:nvSpPr>
        <p:spPr/>
        <p:txBody>
          <a:bodyPr/>
          <a:lstStyle/>
          <a:p>
            <a:fld id="{920F2589-C29C-4C9D-93C1-6F0B311A5845}" type="slidenum">
              <a:rPr lang="en-US" smtClean="0"/>
              <a:pPr/>
              <a:t>31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91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457200" y="304800"/>
            <a:ext cx="8229600" cy="673100"/>
          </a:xfrm>
        </p:spPr>
        <p:txBody>
          <a:bodyPr/>
          <a:lstStyle/>
          <a:p>
            <a:pPr eaLnBrk="1" hangingPunct="1"/>
            <a:r>
              <a:rPr lang="en-US" altLang="zh-CN" sz="3800" smtClean="0">
                <a:ea typeface="宋体" pitchFamily="2" charset="-122"/>
              </a:rPr>
              <a:t>Key Enabling Techniques</a:t>
            </a:r>
          </a:p>
        </p:txBody>
      </p:sp>
      <p:grpSp>
        <p:nvGrpSpPr>
          <p:cNvPr id="2" name="Group 95"/>
          <p:cNvGrpSpPr>
            <a:grpSpLocks/>
          </p:cNvGrpSpPr>
          <p:nvPr/>
        </p:nvGrpSpPr>
        <p:grpSpPr bwMode="auto">
          <a:xfrm>
            <a:off x="3614738" y="1219200"/>
            <a:ext cx="1919287" cy="5029200"/>
            <a:chOff x="248" y="768"/>
            <a:chExt cx="1209" cy="3168"/>
          </a:xfrm>
        </p:grpSpPr>
        <p:sp>
          <p:nvSpPr>
            <p:cNvPr id="47158" name="Rectangle 47"/>
            <p:cNvSpPr>
              <a:spLocks noChangeArrowheads="1"/>
            </p:cNvSpPr>
            <p:nvPr/>
          </p:nvSpPr>
          <p:spPr bwMode="auto">
            <a:xfrm>
              <a:off x="248" y="768"/>
              <a:ext cx="1209" cy="3168"/>
            </a:xfrm>
            <a:prstGeom prst="rect">
              <a:avLst/>
            </a:prstGeom>
            <a:noFill/>
            <a:ln w="15240">
              <a:solidFill>
                <a:schemeClr val="tx1"/>
              </a:solidFill>
              <a:miter lim="800000"/>
              <a:headEnd/>
              <a:tailEnd/>
            </a:ln>
          </p:spPr>
          <p:txBody>
            <a:bodyPr wrap="none" anchor="ctr"/>
            <a:lstStyle/>
            <a:p>
              <a:endParaRPr lang="zh-CN" altLang="en-US">
                <a:ea typeface="宋体" pitchFamily="2" charset="-122"/>
              </a:endParaRPr>
            </a:p>
          </p:txBody>
        </p:sp>
        <p:sp>
          <p:nvSpPr>
            <p:cNvPr id="47159" name="Oval 48"/>
            <p:cNvSpPr>
              <a:spLocks noChangeArrowheads="1"/>
            </p:cNvSpPr>
            <p:nvPr/>
          </p:nvSpPr>
          <p:spPr bwMode="auto">
            <a:xfrm>
              <a:off x="512" y="1280"/>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60" name="Line 49"/>
            <p:cNvSpPr>
              <a:spLocks noChangeShapeType="1"/>
            </p:cNvSpPr>
            <p:nvPr/>
          </p:nvSpPr>
          <p:spPr bwMode="auto">
            <a:xfrm>
              <a:off x="544" y="1352"/>
              <a:ext cx="0" cy="173"/>
            </a:xfrm>
            <a:prstGeom prst="line">
              <a:avLst/>
            </a:prstGeom>
            <a:noFill/>
            <a:ln w="15240">
              <a:solidFill>
                <a:srgbClr val="0000FF"/>
              </a:solidFill>
              <a:round/>
              <a:headEnd/>
              <a:tailEnd type="triangle" w="med" len="med"/>
            </a:ln>
          </p:spPr>
          <p:txBody>
            <a:bodyPr wrap="none" anchor="ctr"/>
            <a:lstStyle/>
            <a:p>
              <a:endParaRPr lang="en-US"/>
            </a:p>
          </p:txBody>
        </p:sp>
        <p:sp>
          <p:nvSpPr>
            <p:cNvPr id="47161" name="Oval 50"/>
            <p:cNvSpPr>
              <a:spLocks noChangeArrowheads="1"/>
            </p:cNvSpPr>
            <p:nvPr/>
          </p:nvSpPr>
          <p:spPr bwMode="auto">
            <a:xfrm>
              <a:off x="512" y="1512"/>
              <a:ext cx="75" cy="75"/>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7162" name="Line 51"/>
            <p:cNvSpPr>
              <a:spLocks noChangeShapeType="1"/>
            </p:cNvSpPr>
            <p:nvPr/>
          </p:nvSpPr>
          <p:spPr bwMode="auto">
            <a:xfrm>
              <a:off x="544" y="1584"/>
              <a:ext cx="0" cy="173"/>
            </a:xfrm>
            <a:prstGeom prst="line">
              <a:avLst/>
            </a:prstGeom>
            <a:noFill/>
            <a:ln w="15240">
              <a:solidFill>
                <a:srgbClr val="0000FF"/>
              </a:solidFill>
              <a:round/>
              <a:headEnd/>
              <a:tailEnd type="triangle" w="med" len="med"/>
            </a:ln>
          </p:spPr>
          <p:txBody>
            <a:bodyPr wrap="none" anchor="ctr"/>
            <a:lstStyle/>
            <a:p>
              <a:endParaRPr lang="en-US"/>
            </a:p>
          </p:txBody>
        </p:sp>
        <p:sp>
          <p:nvSpPr>
            <p:cNvPr id="47163" name="Oval 52"/>
            <p:cNvSpPr>
              <a:spLocks noChangeArrowheads="1"/>
            </p:cNvSpPr>
            <p:nvPr/>
          </p:nvSpPr>
          <p:spPr bwMode="auto">
            <a:xfrm>
              <a:off x="512" y="1744"/>
              <a:ext cx="75" cy="75"/>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7164" name="Oval 53"/>
            <p:cNvSpPr>
              <a:spLocks noChangeArrowheads="1"/>
            </p:cNvSpPr>
            <p:nvPr/>
          </p:nvSpPr>
          <p:spPr bwMode="auto">
            <a:xfrm>
              <a:off x="510" y="1954"/>
              <a:ext cx="75" cy="75"/>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7165" name="Line 54"/>
            <p:cNvSpPr>
              <a:spLocks noChangeShapeType="1"/>
            </p:cNvSpPr>
            <p:nvPr/>
          </p:nvSpPr>
          <p:spPr bwMode="auto">
            <a:xfrm>
              <a:off x="542" y="2026"/>
              <a:ext cx="0" cy="173"/>
            </a:xfrm>
            <a:prstGeom prst="line">
              <a:avLst/>
            </a:prstGeom>
            <a:noFill/>
            <a:ln w="15240">
              <a:solidFill>
                <a:srgbClr val="0000FF"/>
              </a:solidFill>
              <a:round/>
              <a:headEnd/>
              <a:tailEnd type="triangle" w="med" len="med"/>
            </a:ln>
          </p:spPr>
          <p:txBody>
            <a:bodyPr wrap="none" anchor="ctr"/>
            <a:lstStyle/>
            <a:p>
              <a:endParaRPr lang="en-US"/>
            </a:p>
          </p:txBody>
        </p:sp>
        <p:sp>
          <p:nvSpPr>
            <p:cNvPr id="47166" name="Oval 55"/>
            <p:cNvSpPr>
              <a:spLocks noChangeArrowheads="1"/>
            </p:cNvSpPr>
            <p:nvPr/>
          </p:nvSpPr>
          <p:spPr bwMode="auto">
            <a:xfrm>
              <a:off x="506" y="2198"/>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67" name="Oval 56"/>
            <p:cNvSpPr>
              <a:spLocks noChangeArrowheads="1"/>
            </p:cNvSpPr>
            <p:nvPr/>
          </p:nvSpPr>
          <p:spPr bwMode="auto">
            <a:xfrm>
              <a:off x="506" y="2636"/>
              <a:ext cx="75" cy="75"/>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7168" name="Line 57"/>
            <p:cNvSpPr>
              <a:spLocks noChangeShapeType="1"/>
            </p:cNvSpPr>
            <p:nvPr/>
          </p:nvSpPr>
          <p:spPr bwMode="auto">
            <a:xfrm>
              <a:off x="538" y="2708"/>
              <a:ext cx="0" cy="173"/>
            </a:xfrm>
            <a:prstGeom prst="line">
              <a:avLst/>
            </a:prstGeom>
            <a:noFill/>
            <a:ln w="15240">
              <a:solidFill>
                <a:srgbClr val="0000FF"/>
              </a:solidFill>
              <a:round/>
              <a:headEnd/>
              <a:tailEnd type="triangle" w="med" len="med"/>
            </a:ln>
          </p:spPr>
          <p:txBody>
            <a:bodyPr wrap="none" anchor="ctr"/>
            <a:lstStyle/>
            <a:p>
              <a:endParaRPr lang="en-US"/>
            </a:p>
          </p:txBody>
        </p:sp>
        <p:sp>
          <p:nvSpPr>
            <p:cNvPr id="47169" name="Oval 58"/>
            <p:cNvSpPr>
              <a:spLocks noChangeArrowheads="1"/>
            </p:cNvSpPr>
            <p:nvPr/>
          </p:nvSpPr>
          <p:spPr bwMode="auto">
            <a:xfrm>
              <a:off x="500" y="2882"/>
              <a:ext cx="75" cy="75"/>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7170" name="Line 59"/>
            <p:cNvSpPr>
              <a:spLocks noChangeShapeType="1"/>
            </p:cNvSpPr>
            <p:nvPr/>
          </p:nvSpPr>
          <p:spPr bwMode="auto">
            <a:xfrm>
              <a:off x="532" y="2954"/>
              <a:ext cx="0" cy="173"/>
            </a:xfrm>
            <a:prstGeom prst="line">
              <a:avLst/>
            </a:prstGeom>
            <a:noFill/>
            <a:ln w="15240">
              <a:solidFill>
                <a:srgbClr val="0000FF"/>
              </a:solidFill>
              <a:round/>
              <a:headEnd/>
              <a:tailEnd type="triangle" w="med" len="med"/>
            </a:ln>
          </p:spPr>
          <p:txBody>
            <a:bodyPr wrap="none" anchor="ctr"/>
            <a:lstStyle/>
            <a:p>
              <a:endParaRPr lang="en-US"/>
            </a:p>
          </p:txBody>
        </p:sp>
        <p:sp>
          <p:nvSpPr>
            <p:cNvPr id="47171" name="Line 60"/>
            <p:cNvSpPr>
              <a:spLocks noChangeShapeType="1"/>
            </p:cNvSpPr>
            <p:nvPr/>
          </p:nvSpPr>
          <p:spPr bwMode="auto">
            <a:xfrm flipH="1">
              <a:off x="552" y="928"/>
              <a:ext cx="6" cy="312"/>
            </a:xfrm>
            <a:prstGeom prst="line">
              <a:avLst/>
            </a:prstGeom>
            <a:noFill/>
            <a:ln w="25400">
              <a:solidFill>
                <a:schemeClr val="tx1"/>
              </a:solidFill>
              <a:prstDash val="dash"/>
              <a:round/>
              <a:headEnd/>
              <a:tailEnd/>
            </a:ln>
          </p:spPr>
          <p:txBody>
            <a:bodyPr wrap="none" anchor="ctr"/>
            <a:lstStyle/>
            <a:p>
              <a:endParaRPr lang="en-US"/>
            </a:p>
          </p:txBody>
        </p:sp>
        <p:sp>
          <p:nvSpPr>
            <p:cNvPr id="47172" name="Freeform 61"/>
            <p:cNvSpPr>
              <a:spLocks/>
            </p:cNvSpPr>
            <p:nvPr/>
          </p:nvSpPr>
          <p:spPr bwMode="auto">
            <a:xfrm>
              <a:off x="383" y="1564"/>
              <a:ext cx="127" cy="396"/>
            </a:xfrm>
            <a:custGeom>
              <a:avLst/>
              <a:gdLst>
                <a:gd name="T0" fmla="*/ 201612 w 127"/>
                <a:gd name="T1" fmla="*/ 0 h 396"/>
                <a:gd name="T2" fmla="*/ 1587 w 127"/>
                <a:gd name="T3" fmla="*/ 381000 h 396"/>
                <a:gd name="T4" fmla="*/ 192087 w 127"/>
                <a:gd name="T5" fmla="*/ 628650 h 396"/>
                <a:gd name="T6" fmla="*/ 0 60000 65536"/>
                <a:gd name="T7" fmla="*/ 0 60000 65536"/>
                <a:gd name="T8" fmla="*/ 0 60000 65536"/>
                <a:gd name="T9" fmla="*/ 0 w 127"/>
                <a:gd name="T10" fmla="*/ 0 h 396"/>
                <a:gd name="T11" fmla="*/ 127 w 127"/>
                <a:gd name="T12" fmla="*/ 396 h 396"/>
              </a:gdLst>
              <a:ahLst/>
              <a:cxnLst>
                <a:cxn ang="T6">
                  <a:pos x="T0" y="T1"/>
                </a:cxn>
                <a:cxn ang="T7">
                  <a:pos x="T2" y="T3"/>
                </a:cxn>
                <a:cxn ang="T8">
                  <a:pos x="T4" y="T5"/>
                </a:cxn>
              </a:cxnLst>
              <a:rect l="T9" t="T10" r="T11" b="T12"/>
              <a:pathLst>
                <a:path w="127" h="396">
                  <a:moveTo>
                    <a:pt x="127" y="0"/>
                  </a:moveTo>
                  <a:cubicBezTo>
                    <a:pt x="64" y="87"/>
                    <a:pt x="2" y="174"/>
                    <a:pt x="1" y="240"/>
                  </a:cubicBezTo>
                  <a:cubicBezTo>
                    <a:pt x="0" y="306"/>
                    <a:pt x="60" y="351"/>
                    <a:pt x="121" y="396"/>
                  </a:cubicBezTo>
                </a:path>
              </a:pathLst>
            </a:custGeom>
            <a:noFill/>
            <a:ln w="15240">
              <a:solidFill>
                <a:srgbClr val="0000FF"/>
              </a:solidFill>
              <a:round/>
              <a:headEnd/>
              <a:tailEnd type="triangle" w="med" len="med"/>
            </a:ln>
          </p:spPr>
          <p:txBody>
            <a:bodyPr wrap="none" anchor="ctr"/>
            <a:lstStyle/>
            <a:p>
              <a:endParaRPr lang="zh-CN" altLang="en-US">
                <a:ea typeface="宋体" pitchFamily="2" charset="-122"/>
              </a:endParaRPr>
            </a:p>
          </p:txBody>
        </p:sp>
        <p:sp>
          <p:nvSpPr>
            <p:cNvPr id="47173" name="Line 62"/>
            <p:cNvSpPr>
              <a:spLocks noChangeShapeType="1"/>
            </p:cNvSpPr>
            <p:nvPr/>
          </p:nvSpPr>
          <p:spPr bwMode="auto">
            <a:xfrm flipH="1">
              <a:off x="540" y="2314"/>
              <a:ext cx="6" cy="312"/>
            </a:xfrm>
            <a:prstGeom prst="line">
              <a:avLst/>
            </a:prstGeom>
            <a:noFill/>
            <a:ln w="25400">
              <a:solidFill>
                <a:schemeClr val="tx1"/>
              </a:solidFill>
              <a:prstDash val="dash"/>
              <a:round/>
              <a:headEnd/>
              <a:tailEnd/>
            </a:ln>
          </p:spPr>
          <p:txBody>
            <a:bodyPr wrap="none" anchor="ctr"/>
            <a:lstStyle/>
            <a:p>
              <a:endParaRPr lang="en-US"/>
            </a:p>
          </p:txBody>
        </p:sp>
        <p:sp>
          <p:nvSpPr>
            <p:cNvPr id="47174" name="Oval 63"/>
            <p:cNvSpPr>
              <a:spLocks noChangeArrowheads="1"/>
            </p:cNvSpPr>
            <p:nvPr/>
          </p:nvSpPr>
          <p:spPr bwMode="auto">
            <a:xfrm>
              <a:off x="500" y="3122"/>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75" name="Line 64"/>
            <p:cNvSpPr>
              <a:spLocks noChangeShapeType="1"/>
            </p:cNvSpPr>
            <p:nvPr/>
          </p:nvSpPr>
          <p:spPr bwMode="auto">
            <a:xfrm>
              <a:off x="532" y="3194"/>
              <a:ext cx="0" cy="173"/>
            </a:xfrm>
            <a:prstGeom prst="line">
              <a:avLst/>
            </a:prstGeom>
            <a:noFill/>
            <a:ln w="15240">
              <a:solidFill>
                <a:srgbClr val="0000FF"/>
              </a:solidFill>
              <a:round/>
              <a:headEnd/>
              <a:tailEnd type="triangle" w="med" len="med"/>
            </a:ln>
          </p:spPr>
          <p:txBody>
            <a:bodyPr wrap="none" anchor="ctr"/>
            <a:lstStyle/>
            <a:p>
              <a:endParaRPr lang="en-US"/>
            </a:p>
          </p:txBody>
        </p:sp>
        <p:sp>
          <p:nvSpPr>
            <p:cNvPr id="47176" name="Oval 65"/>
            <p:cNvSpPr>
              <a:spLocks noChangeArrowheads="1"/>
            </p:cNvSpPr>
            <p:nvPr/>
          </p:nvSpPr>
          <p:spPr bwMode="auto">
            <a:xfrm>
              <a:off x="500" y="3368"/>
              <a:ext cx="75" cy="75"/>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7177" name="Line 66"/>
            <p:cNvSpPr>
              <a:spLocks noChangeShapeType="1"/>
            </p:cNvSpPr>
            <p:nvPr/>
          </p:nvSpPr>
          <p:spPr bwMode="auto">
            <a:xfrm flipH="1">
              <a:off x="528" y="3484"/>
              <a:ext cx="6" cy="312"/>
            </a:xfrm>
            <a:prstGeom prst="line">
              <a:avLst/>
            </a:prstGeom>
            <a:noFill/>
            <a:ln w="25400">
              <a:solidFill>
                <a:schemeClr val="tx1"/>
              </a:solidFill>
              <a:prstDash val="dash"/>
              <a:round/>
              <a:headEnd/>
              <a:tailEnd/>
            </a:ln>
          </p:spPr>
          <p:txBody>
            <a:bodyPr wrap="none" anchor="ctr"/>
            <a:lstStyle/>
            <a:p>
              <a:endParaRPr lang="en-US"/>
            </a:p>
          </p:txBody>
        </p:sp>
        <p:sp>
          <p:nvSpPr>
            <p:cNvPr id="47178" name="Freeform 67"/>
            <p:cNvSpPr>
              <a:spLocks/>
            </p:cNvSpPr>
            <p:nvPr/>
          </p:nvSpPr>
          <p:spPr bwMode="auto">
            <a:xfrm>
              <a:off x="582" y="1792"/>
              <a:ext cx="109" cy="432"/>
            </a:xfrm>
            <a:custGeom>
              <a:avLst/>
              <a:gdLst>
                <a:gd name="T0" fmla="*/ 9525 w 109"/>
                <a:gd name="T1" fmla="*/ 0 h 432"/>
                <a:gd name="T2" fmla="*/ 171450 w 109"/>
                <a:gd name="T3" fmla="*/ 333375 h 432"/>
                <a:gd name="T4" fmla="*/ 0 w 109"/>
                <a:gd name="T5" fmla="*/ 685800 h 432"/>
                <a:gd name="T6" fmla="*/ 0 60000 65536"/>
                <a:gd name="T7" fmla="*/ 0 60000 65536"/>
                <a:gd name="T8" fmla="*/ 0 60000 65536"/>
                <a:gd name="T9" fmla="*/ 0 w 109"/>
                <a:gd name="T10" fmla="*/ 0 h 432"/>
                <a:gd name="T11" fmla="*/ 109 w 109"/>
                <a:gd name="T12" fmla="*/ 432 h 432"/>
              </a:gdLst>
              <a:ahLst/>
              <a:cxnLst>
                <a:cxn ang="T6">
                  <a:pos x="T0" y="T1"/>
                </a:cxn>
                <a:cxn ang="T7">
                  <a:pos x="T2" y="T3"/>
                </a:cxn>
                <a:cxn ang="T8">
                  <a:pos x="T4" y="T5"/>
                </a:cxn>
              </a:cxnLst>
              <a:rect l="T9" t="T10" r="T11" b="T12"/>
              <a:pathLst>
                <a:path w="109" h="432">
                  <a:moveTo>
                    <a:pt x="6" y="0"/>
                  </a:moveTo>
                  <a:cubicBezTo>
                    <a:pt x="57" y="69"/>
                    <a:pt x="109" y="138"/>
                    <a:pt x="108" y="210"/>
                  </a:cubicBezTo>
                  <a:cubicBezTo>
                    <a:pt x="107" y="282"/>
                    <a:pt x="53" y="357"/>
                    <a:pt x="0" y="432"/>
                  </a:cubicBezTo>
                </a:path>
              </a:pathLst>
            </a:custGeom>
            <a:noFill/>
            <a:ln w="15240">
              <a:solidFill>
                <a:srgbClr val="0000FF"/>
              </a:solidFill>
              <a:round/>
              <a:headEnd/>
              <a:tailEnd type="triangle" w="med" len="med"/>
            </a:ln>
          </p:spPr>
          <p:txBody>
            <a:bodyPr wrap="none" anchor="ctr"/>
            <a:lstStyle/>
            <a:p>
              <a:endParaRPr lang="zh-CN" altLang="en-US">
                <a:ea typeface="宋体" pitchFamily="2" charset="-122"/>
              </a:endParaRPr>
            </a:p>
          </p:txBody>
        </p:sp>
        <p:sp>
          <p:nvSpPr>
            <p:cNvPr id="47179" name="Oval 68"/>
            <p:cNvSpPr>
              <a:spLocks noChangeArrowheads="1"/>
            </p:cNvSpPr>
            <p:nvPr/>
          </p:nvSpPr>
          <p:spPr bwMode="auto">
            <a:xfrm>
              <a:off x="1202" y="1334"/>
              <a:ext cx="75" cy="75"/>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7180" name="Line 69"/>
            <p:cNvSpPr>
              <a:spLocks noChangeShapeType="1"/>
            </p:cNvSpPr>
            <p:nvPr/>
          </p:nvSpPr>
          <p:spPr bwMode="auto">
            <a:xfrm>
              <a:off x="1234" y="1406"/>
              <a:ext cx="0" cy="173"/>
            </a:xfrm>
            <a:prstGeom prst="line">
              <a:avLst/>
            </a:prstGeom>
            <a:noFill/>
            <a:ln w="15240">
              <a:solidFill>
                <a:srgbClr val="0000FF"/>
              </a:solidFill>
              <a:round/>
              <a:headEnd/>
              <a:tailEnd type="triangle" w="med" len="med"/>
            </a:ln>
          </p:spPr>
          <p:txBody>
            <a:bodyPr wrap="none" anchor="ctr"/>
            <a:lstStyle/>
            <a:p>
              <a:endParaRPr lang="en-US"/>
            </a:p>
          </p:txBody>
        </p:sp>
        <p:sp>
          <p:nvSpPr>
            <p:cNvPr id="47181" name="Oval 70"/>
            <p:cNvSpPr>
              <a:spLocks noChangeArrowheads="1"/>
            </p:cNvSpPr>
            <p:nvPr/>
          </p:nvSpPr>
          <p:spPr bwMode="auto">
            <a:xfrm>
              <a:off x="1202" y="1566"/>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82" name="Line 71"/>
            <p:cNvSpPr>
              <a:spLocks noChangeShapeType="1"/>
            </p:cNvSpPr>
            <p:nvPr/>
          </p:nvSpPr>
          <p:spPr bwMode="auto">
            <a:xfrm>
              <a:off x="1234" y="1638"/>
              <a:ext cx="0" cy="173"/>
            </a:xfrm>
            <a:prstGeom prst="line">
              <a:avLst/>
            </a:prstGeom>
            <a:noFill/>
            <a:ln w="15240">
              <a:solidFill>
                <a:srgbClr val="0000FF"/>
              </a:solidFill>
              <a:round/>
              <a:headEnd/>
              <a:tailEnd type="triangle" w="med" len="med"/>
            </a:ln>
          </p:spPr>
          <p:txBody>
            <a:bodyPr wrap="none" anchor="ctr"/>
            <a:lstStyle/>
            <a:p>
              <a:endParaRPr lang="en-US"/>
            </a:p>
          </p:txBody>
        </p:sp>
        <p:sp>
          <p:nvSpPr>
            <p:cNvPr id="47183" name="Oval 72"/>
            <p:cNvSpPr>
              <a:spLocks noChangeArrowheads="1"/>
            </p:cNvSpPr>
            <p:nvPr/>
          </p:nvSpPr>
          <p:spPr bwMode="auto">
            <a:xfrm>
              <a:off x="1202" y="1798"/>
              <a:ext cx="75" cy="75"/>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7184" name="Oval 73"/>
            <p:cNvSpPr>
              <a:spLocks noChangeArrowheads="1"/>
            </p:cNvSpPr>
            <p:nvPr/>
          </p:nvSpPr>
          <p:spPr bwMode="auto">
            <a:xfrm>
              <a:off x="1200" y="2032"/>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85" name="Line 74"/>
            <p:cNvSpPr>
              <a:spLocks noChangeShapeType="1"/>
            </p:cNvSpPr>
            <p:nvPr/>
          </p:nvSpPr>
          <p:spPr bwMode="auto">
            <a:xfrm>
              <a:off x="1232" y="2104"/>
              <a:ext cx="0" cy="173"/>
            </a:xfrm>
            <a:prstGeom prst="line">
              <a:avLst/>
            </a:prstGeom>
            <a:noFill/>
            <a:ln w="15240">
              <a:solidFill>
                <a:srgbClr val="0000FF"/>
              </a:solidFill>
              <a:round/>
              <a:headEnd/>
              <a:tailEnd type="triangle" w="med" len="med"/>
            </a:ln>
          </p:spPr>
          <p:txBody>
            <a:bodyPr wrap="none" anchor="ctr"/>
            <a:lstStyle/>
            <a:p>
              <a:endParaRPr lang="en-US"/>
            </a:p>
          </p:txBody>
        </p:sp>
        <p:sp>
          <p:nvSpPr>
            <p:cNvPr id="47186" name="Oval 75"/>
            <p:cNvSpPr>
              <a:spLocks noChangeArrowheads="1"/>
            </p:cNvSpPr>
            <p:nvPr/>
          </p:nvSpPr>
          <p:spPr bwMode="auto">
            <a:xfrm>
              <a:off x="1196" y="2276"/>
              <a:ext cx="75" cy="75"/>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7187" name="Oval 76"/>
            <p:cNvSpPr>
              <a:spLocks noChangeArrowheads="1"/>
            </p:cNvSpPr>
            <p:nvPr/>
          </p:nvSpPr>
          <p:spPr bwMode="auto">
            <a:xfrm>
              <a:off x="1196" y="2714"/>
              <a:ext cx="75" cy="75"/>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7188" name="Line 77"/>
            <p:cNvSpPr>
              <a:spLocks noChangeShapeType="1"/>
            </p:cNvSpPr>
            <p:nvPr/>
          </p:nvSpPr>
          <p:spPr bwMode="auto">
            <a:xfrm>
              <a:off x="1228" y="2786"/>
              <a:ext cx="0" cy="173"/>
            </a:xfrm>
            <a:prstGeom prst="line">
              <a:avLst/>
            </a:prstGeom>
            <a:noFill/>
            <a:ln w="15240">
              <a:solidFill>
                <a:srgbClr val="0000FF"/>
              </a:solidFill>
              <a:round/>
              <a:headEnd/>
              <a:tailEnd type="triangle" w="med" len="med"/>
            </a:ln>
          </p:spPr>
          <p:txBody>
            <a:bodyPr wrap="none" anchor="ctr"/>
            <a:lstStyle/>
            <a:p>
              <a:endParaRPr lang="en-US"/>
            </a:p>
          </p:txBody>
        </p:sp>
        <p:sp>
          <p:nvSpPr>
            <p:cNvPr id="47189" name="Oval 78"/>
            <p:cNvSpPr>
              <a:spLocks noChangeArrowheads="1"/>
            </p:cNvSpPr>
            <p:nvPr/>
          </p:nvSpPr>
          <p:spPr bwMode="auto">
            <a:xfrm>
              <a:off x="1190" y="2960"/>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90" name="Line 79"/>
            <p:cNvSpPr>
              <a:spLocks noChangeShapeType="1"/>
            </p:cNvSpPr>
            <p:nvPr/>
          </p:nvSpPr>
          <p:spPr bwMode="auto">
            <a:xfrm>
              <a:off x="1222" y="3032"/>
              <a:ext cx="0" cy="173"/>
            </a:xfrm>
            <a:prstGeom prst="line">
              <a:avLst/>
            </a:prstGeom>
            <a:noFill/>
            <a:ln w="15240">
              <a:solidFill>
                <a:srgbClr val="0000FF"/>
              </a:solidFill>
              <a:round/>
              <a:headEnd/>
              <a:tailEnd type="triangle" w="med" len="med"/>
            </a:ln>
          </p:spPr>
          <p:txBody>
            <a:bodyPr wrap="none" anchor="ctr"/>
            <a:lstStyle/>
            <a:p>
              <a:endParaRPr lang="en-US"/>
            </a:p>
          </p:txBody>
        </p:sp>
        <p:sp>
          <p:nvSpPr>
            <p:cNvPr id="47191" name="Line 80"/>
            <p:cNvSpPr>
              <a:spLocks noChangeShapeType="1"/>
            </p:cNvSpPr>
            <p:nvPr/>
          </p:nvSpPr>
          <p:spPr bwMode="auto">
            <a:xfrm flipH="1">
              <a:off x="1236" y="916"/>
              <a:ext cx="12" cy="396"/>
            </a:xfrm>
            <a:prstGeom prst="line">
              <a:avLst/>
            </a:prstGeom>
            <a:noFill/>
            <a:ln w="25400">
              <a:solidFill>
                <a:schemeClr val="tx1"/>
              </a:solidFill>
              <a:prstDash val="dash"/>
              <a:round/>
              <a:headEnd/>
              <a:tailEnd/>
            </a:ln>
          </p:spPr>
          <p:txBody>
            <a:bodyPr wrap="none" anchor="ctr"/>
            <a:lstStyle/>
            <a:p>
              <a:endParaRPr lang="en-US"/>
            </a:p>
          </p:txBody>
        </p:sp>
        <p:sp>
          <p:nvSpPr>
            <p:cNvPr id="47192" name="Line 81"/>
            <p:cNvSpPr>
              <a:spLocks noChangeShapeType="1"/>
            </p:cNvSpPr>
            <p:nvPr/>
          </p:nvSpPr>
          <p:spPr bwMode="auto">
            <a:xfrm flipH="1">
              <a:off x="1230" y="2392"/>
              <a:ext cx="6" cy="312"/>
            </a:xfrm>
            <a:prstGeom prst="line">
              <a:avLst/>
            </a:prstGeom>
            <a:noFill/>
            <a:ln w="25400">
              <a:solidFill>
                <a:schemeClr val="tx1"/>
              </a:solidFill>
              <a:prstDash val="dash"/>
              <a:round/>
              <a:headEnd/>
              <a:tailEnd/>
            </a:ln>
          </p:spPr>
          <p:txBody>
            <a:bodyPr wrap="none" anchor="ctr"/>
            <a:lstStyle/>
            <a:p>
              <a:endParaRPr lang="en-US"/>
            </a:p>
          </p:txBody>
        </p:sp>
        <p:sp>
          <p:nvSpPr>
            <p:cNvPr id="47193" name="Oval 82"/>
            <p:cNvSpPr>
              <a:spLocks noChangeArrowheads="1"/>
            </p:cNvSpPr>
            <p:nvPr/>
          </p:nvSpPr>
          <p:spPr bwMode="auto">
            <a:xfrm>
              <a:off x="1190" y="3200"/>
              <a:ext cx="75" cy="75"/>
            </a:xfrm>
            <a:prstGeom prst="ellipse">
              <a:avLst/>
            </a:prstGeom>
            <a:solidFill>
              <a:schemeClr val="accent1"/>
            </a:solidFill>
            <a:ln w="25400">
              <a:solidFill>
                <a:schemeClr val="tx1"/>
              </a:solidFill>
              <a:round/>
              <a:headEnd/>
              <a:tailEnd/>
            </a:ln>
          </p:spPr>
          <p:txBody>
            <a:bodyPr wrap="none" anchor="ctr"/>
            <a:lstStyle/>
            <a:p>
              <a:endParaRPr lang="zh-CN" altLang="en-US">
                <a:ea typeface="宋体" pitchFamily="2" charset="-122"/>
              </a:endParaRPr>
            </a:p>
          </p:txBody>
        </p:sp>
        <p:sp>
          <p:nvSpPr>
            <p:cNvPr id="47194" name="Line 83"/>
            <p:cNvSpPr>
              <a:spLocks noChangeShapeType="1"/>
            </p:cNvSpPr>
            <p:nvPr/>
          </p:nvSpPr>
          <p:spPr bwMode="auto">
            <a:xfrm>
              <a:off x="1222" y="3272"/>
              <a:ext cx="0" cy="173"/>
            </a:xfrm>
            <a:prstGeom prst="line">
              <a:avLst/>
            </a:prstGeom>
            <a:noFill/>
            <a:ln w="15240">
              <a:solidFill>
                <a:srgbClr val="0000FF"/>
              </a:solidFill>
              <a:round/>
              <a:headEnd/>
              <a:tailEnd type="triangle" w="med" len="med"/>
            </a:ln>
          </p:spPr>
          <p:txBody>
            <a:bodyPr wrap="none" anchor="ctr"/>
            <a:lstStyle/>
            <a:p>
              <a:endParaRPr lang="en-US"/>
            </a:p>
          </p:txBody>
        </p:sp>
        <p:sp>
          <p:nvSpPr>
            <p:cNvPr id="47195" name="Oval 84"/>
            <p:cNvSpPr>
              <a:spLocks noChangeArrowheads="1"/>
            </p:cNvSpPr>
            <p:nvPr/>
          </p:nvSpPr>
          <p:spPr bwMode="auto">
            <a:xfrm>
              <a:off x="1190" y="3446"/>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96" name="Line 85"/>
            <p:cNvSpPr>
              <a:spLocks noChangeShapeType="1"/>
            </p:cNvSpPr>
            <p:nvPr/>
          </p:nvSpPr>
          <p:spPr bwMode="auto">
            <a:xfrm flipH="1">
              <a:off x="1218" y="3574"/>
              <a:ext cx="6" cy="216"/>
            </a:xfrm>
            <a:prstGeom prst="line">
              <a:avLst/>
            </a:prstGeom>
            <a:noFill/>
            <a:ln w="25400">
              <a:solidFill>
                <a:schemeClr val="tx1"/>
              </a:solidFill>
              <a:prstDash val="dash"/>
              <a:round/>
              <a:headEnd/>
              <a:tailEnd/>
            </a:ln>
          </p:spPr>
          <p:txBody>
            <a:bodyPr wrap="none" anchor="ctr"/>
            <a:lstStyle/>
            <a:p>
              <a:endParaRPr lang="en-US"/>
            </a:p>
          </p:txBody>
        </p:sp>
        <p:sp>
          <p:nvSpPr>
            <p:cNvPr id="47197" name="Line 86"/>
            <p:cNvSpPr>
              <a:spLocks noChangeShapeType="1"/>
            </p:cNvSpPr>
            <p:nvPr/>
          </p:nvSpPr>
          <p:spPr bwMode="auto">
            <a:xfrm>
              <a:off x="1234" y="1866"/>
              <a:ext cx="0" cy="173"/>
            </a:xfrm>
            <a:prstGeom prst="line">
              <a:avLst/>
            </a:prstGeom>
            <a:noFill/>
            <a:ln w="15240">
              <a:solidFill>
                <a:srgbClr val="0000FF"/>
              </a:solidFill>
              <a:round/>
              <a:headEnd/>
              <a:tailEnd type="triangle" w="med" len="med"/>
            </a:ln>
          </p:spPr>
          <p:txBody>
            <a:bodyPr wrap="none" anchor="ctr"/>
            <a:lstStyle/>
            <a:p>
              <a:endParaRPr lang="en-US"/>
            </a:p>
          </p:txBody>
        </p:sp>
        <p:sp>
          <p:nvSpPr>
            <p:cNvPr id="47198" name="Line 87"/>
            <p:cNvSpPr>
              <a:spLocks noChangeShapeType="1"/>
            </p:cNvSpPr>
            <p:nvPr/>
          </p:nvSpPr>
          <p:spPr bwMode="auto">
            <a:xfrm>
              <a:off x="588" y="1330"/>
              <a:ext cx="612" cy="240"/>
            </a:xfrm>
            <a:prstGeom prst="line">
              <a:avLst/>
            </a:prstGeom>
            <a:noFill/>
            <a:ln w="15240">
              <a:solidFill>
                <a:srgbClr val="FF0000"/>
              </a:solidFill>
              <a:prstDash val="dash"/>
              <a:round/>
              <a:headEnd/>
              <a:tailEnd type="triangle" w="med" len="med"/>
            </a:ln>
          </p:spPr>
          <p:txBody>
            <a:bodyPr wrap="none" anchor="ctr"/>
            <a:lstStyle/>
            <a:p>
              <a:endParaRPr lang="en-US"/>
            </a:p>
          </p:txBody>
        </p:sp>
        <p:sp>
          <p:nvSpPr>
            <p:cNvPr id="47199" name="Line 88"/>
            <p:cNvSpPr>
              <a:spLocks noChangeShapeType="1"/>
            </p:cNvSpPr>
            <p:nvPr/>
          </p:nvSpPr>
          <p:spPr bwMode="auto">
            <a:xfrm flipH="1">
              <a:off x="594" y="2068"/>
              <a:ext cx="588" cy="174"/>
            </a:xfrm>
            <a:prstGeom prst="line">
              <a:avLst/>
            </a:prstGeom>
            <a:noFill/>
            <a:ln w="15240">
              <a:solidFill>
                <a:srgbClr val="FF0000"/>
              </a:solidFill>
              <a:prstDash val="dash"/>
              <a:round/>
              <a:headEnd/>
              <a:tailEnd type="triangle" w="med" len="med"/>
            </a:ln>
          </p:spPr>
          <p:txBody>
            <a:bodyPr wrap="none" anchor="ctr"/>
            <a:lstStyle/>
            <a:p>
              <a:endParaRPr lang="en-US"/>
            </a:p>
          </p:txBody>
        </p:sp>
        <p:sp>
          <p:nvSpPr>
            <p:cNvPr id="47200" name="Line 89"/>
            <p:cNvSpPr>
              <a:spLocks noChangeShapeType="1"/>
            </p:cNvSpPr>
            <p:nvPr/>
          </p:nvSpPr>
          <p:spPr bwMode="auto">
            <a:xfrm flipH="1">
              <a:off x="570" y="3004"/>
              <a:ext cx="606" cy="132"/>
            </a:xfrm>
            <a:prstGeom prst="line">
              <a:avLst/>
            </a:prstGeom>
            <a:noFill/>
            <a:ln w="15240">
              <a:solidFill>
                <a:srgbClr val="FF0000"/>
              </a:solidFill>
              <a:prstDash val="dash"/>
              <a:round/>
              <a:headEnd/>
              <a:tailEnd type="triangle" w="med" len="med"/>
            </a:ln>
          </p:spPr>
          <p:txBody>
            <a:bodyPr wrap="none" anchor="ctr"/>
            <a:lstStyle/>
            <a:p>
              <a:endParaRPr lang="en-US"/>
            </a:p>
          </p:txBody>
        </p:sp>
        <p:sp>
          <p:nvSpPr>
            <p:cNvPr id="47201" name="Line 90"/>
            <p:cNvSpPr>
              <a:spLocks noChangeShapeType="1"/>
            </p:cNvSpPr>
            <p:nvPr/>
          </p:nvSpPr>
          <p:spPr bwMode="auto">
            <a:xfrm>
              <a:off x="588" y="3166"/>
              <a:ext cx="600" cy="300"/>
            </a:xfrm>
            <a:prstGeom prst="line">
              <a:avLst/>
            </a:prstGeom>
            <a:noFill/>
            <a:ln w="15240">
              <a:solidFill>
                <a:srgbClr val="FF0000"/>
              </a:solidFill>
              <a:prstDash val="dash"/>
              <a:round/>
              <a:headEnd/>
              <a:tailEnd type="triangle" w="med" len="med"/>
            </a:ln>
          </p:spPr>
          <p:txBody>
            <a:bodyPr wrap="none" anchor="ctr"/>
            <a:lstStyle/>
            <a:p>
              <a:endParaRPr lang="en-US"/>
            </a:p>
          </p:txBody>
        </p:sp>
      </p:grpSp>
      <p:grpSp>
        <p:nvGrpSpPr>
          <p:cNvPr id="3" name="Group 96"/>
          <p:cNvGrpSpPr>
            <a:grpSpLocks/>
          </p:cNvGrpSpPr>
          <p:nvPr/>
        </p:nvGrpSpPr>
        <p:grpSpPr bwMode="auto">
          <a:xfrm>
            <a:off x="2159000" y="1219200"/>
            <a:ext cx="3379788" cy="5029200"/>
            <a:chOff x="1360" y="768"/>
            <a:chExt cx="2129" cy="3168"/>
          </a:xfrm>
        </p:grpSpPr>
        <p:sp>
          <p:nvSpPr>
            <p:cNvPr id="47135" name="Oval 91"/>
            <p:cNvSpPr>
              <a:spLocks noChangeArrowheads="1"/>
            </p:cNvSpPr>
            <p:nvPr/>
          </p:nvSpPr>
          <p:spPr bwMode="auto">
            <a:xfrm>
              <a:off x="2496" y="1280"/>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36" name="Line 92"/>
            <p:cNvSpPr>
              <a:spLocks noChangeShapeType="1"/>
            </p:cNvSpPr>
            <p:nvPr/>
          </p:nvSpPr>
          <p:spPr bwMode="auto">
            <a:xfrm>
              <a:off x="2528" y="1352"/>
              <a:ext cx="0" cy="837"/>
            </a:xfrm>
            <a:prstGeom prst="line">
              <a:avLst/>
            </a:prstGeom>
            <a:noFill/>
            <a:ln w="15240">
              <a:solidFill>
                <a:srgbClr val="0000FF"/>
              </a:solidFill>
              <a:round/>
              <a:headEnd/>
              <a:tailEnd type="triangle" w="med" len="med"/>
            </a:ln>
          </p:spPr>
          <p:txBody>
            <a:bodyPr wrap="none" anchor="ctr"/>
            <a:lstStyle/>
            <a:p>
              <a:endParaRPr lang="en-US"/>
            </a:p>
          </p:txBody>
        </p:sp>
        <p:sp>
          <p:nvSpPr>
            <p:cNvPr id="47137" name="Oval 93"/>
            <p:cNvSpPr>
              <a:spLocks noChangeArrowheads="1"/>
            </p:cNvSpPr>
            <p:nvPr/>
          </p:nvSpPr>
          <p:spPr bwMode="auto">
            <a:xfrm>
              <a:off x="2490" y="2198"/>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38" name="Line 94"/>
            <p:cNvSpPr>
              <a:spLocks noChangeShapeType="1"/>
            </p:cNvSpPr>
            <p:nvPr/>
          </p:nvSpPr>
          <p:spPr bwMode="auto">
            <a:xfrm>
              <a:off x="2524" y="2266"/>
              <a:ext cx="0" cy="853"/>
            </a:xfrm>
            <a:prstGeom prst="line">
              <a:avLst/>
            </a:prstGeom>
            <a:noFill/>
            <a:ln w="15240">
              <a:solidFill>
                <a:srgbClr val="0000FF"/>
              </a:solidFill>
              <a:round/>
              <a:headEnd/>
              <a:tailEnd type="triangle" w="med" len="med"/>
            </a:ln>
          </p:spPr>
          <p:txBody>
            <a:bodyPr wrap="none" anchor="ctr"/>
            <a:lstStyle/>
            <a:p>
              <a:endParaRPr lang="en-US"/>
            </a:p>
          </p:txBody>
        </p:sp>
        <p:sp>
          <p:nvSpPr>
            <p:cNvPr id="47139" name="Line 95"/>
            <p:cNvSpPr>
              <a:spLocks noChangeShapeType="1"/>
            </p:cNvSpPr>
            <p:nvPr/>
          </p:nvSpPr>
          <p:spPr bwMode="auto">
            <a:xfrm flipH="1">
              <a:off x="2536" y="928"/>
              <a:ext cx="6" cy="312"/>
            </a:xfrm>
            <a:prstGeom prst="line">
              <a:avLst/>
            </a:prstGeom>
            <a:noFill/>
            <a:ln w="25400">
              <a:solidFill>
                <a:schemeClr val="tx1"/>
              </a:solidFill>
              <a:prstDash val="dash"/>
              <a:round/>
              <a:headEnd/>
              <a:tailEnd/>
            </a:ln>
          </p:spPr>
          <p:txBody>
            <a:bodyPr wrap="none" anchor="ctr"/>
            <a:lstStyle/>
            <a:p>
              <a:endParaRPr lang="en-US"/>
            </a:p>
          </p:txBody>
        </p:sp>
        <p:sp>
          <p:nvSpPr>
            <p:cNvPr id="47140" name="Oval 96"/>
            <p:cNvSpPr>
              <a:spLocks noChangeArrowheads="1"/>
            </p:cNvSpPr>
            <p:nvPr/>
          </p:nvSpPr>
          <p:spPr bwMode="auto">
            <a:xfrm>
              <a:off x="2484" y="3122"/>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41" name="Line 97"/>
            <p:cNvSpPr>
              <a:spLocks noChangeShapeType="1"/>
            </p:cNvSpPr>
            <p:nvPr/>
          </p:nvSpPr>
          <p:spPr bwMode="auto">
            <a:xfrm flipH="1">
              <a:off x="2512" y="3292"/>
              <a:ext cx="6" cy="438"/>
            </a:xfrm>
            <a:prstGeom prst="line">
              <a:avLst/>
            </a:prstGeom>
            <a:noFill/>
            <a:ln w="25400">
              <a:solidFill>
                <a:schemeClr val="tx1"/>
              </a:solidFill>
              <a:prstDash val="dash"/>
              <a:round/>
              <a:headEnd/>
              <a:tailEnd/>
            </a:ln>
          </p:spPr>
          <p:txBody>
            <a:bodyPr wrap="none" anchor="ctr"/>
            <a:lstStyle/>
            <a:p>
              <a:endParaRPr lang="en-US"/>
            </a:p>
          </p:txBody>
        </p:sp>
        <p:sp>
          <p:nvSpPr>
            <p:cNvPr id="47142" name="Oval 98"/>
            <p:cNvSpPr>
              <a:spLocks noChangeArrowheads="1"/>
            </p:cNvSpPr>
            <p:nvPr/>
          </p:nvSpPr>
          <p:spPr bwMode="auto">
            <a:xfrm>
              <a:off x="3186" y="1566"/>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43" name="Oval 99"/>
            <p:cNvSpPr>
              <a:spLocks noChangeArrowheads="1"/>
            </p:cNvSpPr>
            <p:nvPr/>
          </p:nvSpPr>
          <p:spPr bwMode="auto">
            <a:xfrm>
              <a:off x="3184" y="2032"/>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44" name="Line 100"/>
            <p:cNvSpPr>
              <a:spLocks noChangeShapeType="1"/>
            </p:cNvSpPr>
            <p:nvPr/>
          </p:nvSpPr>
          <p:spPr bwMode="auto">
            <a:xfrm flipH="1">
              <a:off x="3212" y="2114"/>
              <a:ext cx="8" cy="845"/>
            </a:xfrm>
            <a:prstGeom prst="line">
              <a:avLst/>
            </a:prstGeom>
            <a:noFill/>
            <a:ln w="15240">
              <a:solidFill>
                <a:srgbClr val="0000FF"/>
              </a:solidFill>
              <a:round/>
              <a:headEnd/>
              <a:tailEnd type="triangle" w="med" len="med"/>
            </a:ln>
          </p:spPr>
          <p:txBody>
            <a:bodyPr wrap="none" anchor="ctr"/>
            <a:lstStyle/>
            <a:p>
              <a:endParaRPr lang="en-US"/>
            </a:p>
          </p:txBody>
        </p:sp>
        <p:sp>
          <p:nvSpPr>
            <p:cNvPr id="47145" name="Oval 101"/>
            <p:cNvSpPr>
              <a:spLocks noChangeArrowheads="1"/>
            </p:cNvSpPr>
            <p:nvPr/>
          </p:nvSpPr>
          <p:spPr bwMode="auto">
            <a:xfrm>
              <a:off x="3174" y="2960"/>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46" name="Line 102"/>
            <p:cNvSpPr>
              <a:spLocks noChangeShapeType="1"/>
            </p:cNvSpPr>
            <p:nvPr/>
          </p:nvSpPr>
          <p:spPr bwMode="auto">
            <a:xfrm flipH="1">
              <a:off x="3220" y="892"/>
              <a:ext cx="12" cy="633"/>
            </a:xfrm>
            <a:prstGeom prst="line">
              <a:avLst/>
            </a:prstGeom>
            <a:noFill/>
            <a:ln w="25400">
              <a:solidFill>
                <a:schemeClr val="tx1"/>
              </a:solidFill>
              <a:prstDash val="dash"/>
              <a:round/>
              <a:headEnd/>
              <a:tailEnd/>
            </a:ln>
          </p:spPr>
          <p:txBody>
            <a:bodyPr wrap="none" anchor="ctr"/>
            <a:lstStyle/>
            <a:p>
              <a:endParaRPr lang="en-US"/>
            </a:p>
          </p:txBody>
        </p:sp>
        <p:sp>
          <p:nvSpPr>
            <p:cNvPr id="47147" name="Line 103"/>
            <p:cNvSpPr>
              <a:spLocks noChangeShapeType="1"/>
            </p:cNvSpPr>
            <p:nvPr/>
          </p:nvSpPr>
          <p:spPr bwMode="auto">
            <a:xfrm>
              <a:off x="3214" y="3040"/>
              <a:ext cx="0" cy="405"/>
            </a:xfrm>
            <a:prstGeom prst="line">
              <a:avLst/>
            </a:prstGeom>
            <a:noFill/>
            <a:ln w="15240">
              <a:solidFill>
                <a:srgbClr val="0000FF"/>
              </a:solidFill>
              <a:round/>
              <a:headEnd/>
              <a:tailEnd type="triangle" w="med" len="med"/>
            </a:ln>
          </p:spPr>
          <p:txBody>
            <a:bodyPr wrap="none" anchor="ctr"/>
            <a:lstStyle/>
            <a:p>
              <a:endParaRPr lang="en-US"/>
            </a:p>
          </p:txBody>
        </p:sp>
        <p:sp>
          <p:nvSpPr>
            <p:cNvPr id="47148" name="Oval 104"/>
            <p:cNvSpPr>
              <a:spLocks noChangeArrowheads="1"/>
            </p:cNvSpPr>
            <p:nvPr/>
          </p:nvSpPr>
          <p:spPr bwMode="auto">
            <a:xfrm>
              <a:off x="3174" y="3446"/>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49" name="Line 105"/>
            <p:cNvSpPr>
              <a:spLocks noChangeShapeType="1"/>
            </p:cNvSpPr>
            <p:nvPr/>
          </p:nvSpPr>
          <p:spPr bwMode="auto">
            <a:xfrm flipH="1">
              <a:off x="3202" y="3574"/>
              <a:ext cx="6" cy="216"/>
            </a:xfrm>
            <a:prstGeom prst="line">
              <a:avLst/>
            </a:prstGeom>
            <a:noFill/>
            <a:ln w="25400">
              <a:solidFill>
                <a:schemeClr val="tx1"/>
              </a:solidFill>
              <a:prstDash val="dash"/>
              <a:round/>
              <a:headEnd/>
              <a:tailEnd/>
            </a:ln>
          </p:spPr>
          <p:txBody>
            <a:bodyPr wrap="none" anchor="ctr"/>
            <a:lstStyle/>
            <a:p>
              <a:endParaRPr lang="en-US"/>
            </a:p>
          </p:txBody>
        </p:sp>
        <p:sp>
          <p:nvSpPr>
            <p:cNvPr id="47150" name="Line 106"/>
            <p:cNvSpPr>
              <a:spLocks noChangeShapeType="1"/>
            </p:cNvSpPr>
            <p:nvPr/>
          </p:nvSpPr>
          <p:spPr bwMode="auto">
            <a:xfrm>
              <a:off x="3218" y="1642"/>
              <a:ext cx="0" cy="403"/>
            </a:xfrm>
            <a:prstGeom prst="line">
              <a:avLst/>
            </a:prstGeom>
            <a:noFill/>
            <a:ln w="15240">
              <a:solidFill>
                <a:srgbClr val="0000FF"/>
              </a:solidFill>
              <a:round/>
              <a:headEnd/>
              <a:tailEnd type="triangle" w="med" len="med"/>
            </a:ln>
          </p:spPr>
          <p:txBody>
            <a:bodyPr wrap="none" anchor="ctr"/>
            <a:lstStyle/>
            <a:p>
              <a:endParaRPr lang="en-US"/>
            </a:p>
          </p:txBody>
        </p:sp>
        <p:sp>
          <p:nvSpPr>
            <p:cNvPr id="47151" name="Line 107"/>
            <p:cNvSpPr>
              <a:spLocks noChangeShapeType="1"/>
            </p:cNvSpPr>
            <p:nvPr/>
          </p:nvSpPr>
          <p:spPr bwMode="auto">
            <a:xfrm>
              <a:off x="2572" y="1330"/>
              <a:ext cx="612" cy="240"/>
            </a:xfrm>
            <a:prstGeom prst="line">
              <a:avLst/>
            </a:prstGeom>
            <a:noFill/>
            <a:ln w="15240">
              <a:solidFill>
                <a:srgbClr val="FF0000"/>
              </a:solidFill>
              <a:prstDash val="dash"/>
              <a:round/>
              <a:headEnd/>
              <a:tailEnd type="triangle" w="med" len="med"/>
            </a:ln>
          </p:spPr>
          <p:txBody>
            <a:bodyPr wrap="none" anchor="ctr"/>
            <a:lstStyle/>
            <a:p>
              <a:endParaRPr lang="en-US"/>
            </a:p>
          </p:txBody>
        </p:sp>
        <p:sp>
          <p:nvSpPr>
            <p:cNvPr id="47152" name="Line 108"/>
            <p:cNvSpPr>
              <a:spLocks noChangeShapeType="1"/>
            </p:cNvSpPr>
            <p:nvPr/>
          </p:nvSpPr>
          <p:spPr bwMode="auto">
            <a:xfrm flipH="1">
              <a:off x="2578" y="2068"/>
              <a:ext cx="588" cy="174"/>
            </a:xfrm>
            <a:prstGeom prst="line">
              <a:avLst/>
            </a:prstGeom>
            <a:noFill/>
            <a:ln w="15240">
              <a:solidFill>
                <a:srgbClr val="FF0000"/>
              </a:solidFill>
              <a:prstDash val="dash"/>
              <a:round/>
              <a:headEnd/>
              <a:tailEnd type="triangle" w="med" len="med"/>
            </a:ln>
          </p:spPr>
          <p:txBody>
            <a:bodyPr wrap="none" anchor="ctr"/>
            <a:lstStyle/>
            <a:p>
              <a:endParaRPr lang="en-US"/>
            </a:p>
          </p:txBody>
        </p:sp>
        <p:sp>
          <p:nvSpPr>
            <p:cNvPr id="47153" name="Line 109"/>
            <p:cNvSpPr>
              <a:spLocks noChangeShapeType="1"/>
            </p:cNvSpPr>
            <p:nvPr/>
          </p:nvSpPr>
          <p:spPr bwMode="auto">
            <a:xfrm flipH="1">
              <a:off x="2554" y="3004"/>
              <a:ext cx="606" cy="132"/>
            </a:xfrm>
            <a:prstGeom prst="line">
              <a:avLst/>
            </a:prstGeom>
            <a:noFill/>
            <a:ln w="15240">
              <a:solidFill>
                <a:srgbClr val="FF0000"/>
              </a:solidFill>
              <a:prstDash val="dash"/>
              <a:round/>
              <a:headEnd/>
              <a:tailEnd type="triangle" w="med" len="med"/>
            </a:ln>
          </p:spPr>
          <p:txBody>
            <a:bodyPr wrap="none" anchor="ctr"/>
            <a:lstStyle/>
            <a:p>
              <a:endParaRPr lang="en-US"/>
            </a:p>
          </p:txBody>
        </p:sp>
        <p:sp>
          <p:nvSpPr>
            <p:cNvPr id="47154" name="Line 110"/>
            <p:cNvSpPr>
              <a:spLocks noChangeShapeType="1"/>
            </p:cNvSpPr>
            <p:nvPr/>
          </p:nvSpPr>
          <p:spPr bwMode="auto">
            <a:xfrm>
              <a:off x="2572" y="3166"/>
              <a:ext cx="600" cy="300"/>
            </a:xfrm>
            <a:prstGeom prst="line">
              <a:avLst/>
            </a:prstGeom>
            <a:noFill/>
            <a:ln w="15240">
              <a:solidFill>
                <a:srgbClr val="FF0000"/>
              </a:solidFill>
              <a:prstDash val="dash"/>
              <a:round/>
              <a:headEnd/>
              <a:tailEnd type="triangle" w="med" len="med"/>
            </a:ln>
          </p:spPr>
          <p:txBody>
            <a:bodyPr wrap="none" anchor="ctr"/>
            <a:lstStyle/>
            <a:p>
              <a:endParaRPr lang="en-US"/>
            </a:p>
          </p:txBody>
        </p:sp>
        <p:sp>
          <p:nvSpPr>
            <p:cNvPr id="47155" name="Rectangle 111"/>
            <p:cNvSpPr>
              <a:spLocks noChangeArrowheads="1"/>
            </p:cNvSpPr>
            <p:nvPr/>
          </p:nvSpPr>
          <p:spPr bwMode="auto">
            <a:xfrm>
              <a:off x="2280" y="768"/>
              <a:ext cx="1209" cy="3168"/>
            </a:xfrm>
            <a:prstGeom prst="rect">
              <a:avLst/>
            </a:prstGeom>
            <a:noFill/>
            <a:ln w="15240">
              <a:solidFill>
                <a:schemeClr val="tx1"/>
              </a:solidFill>
              <a:miter lim="800000"/>
              <a:headEnd/>
              <a:tailEnd/>
            </a:ln>
          </p:spPr>
          <p:txBody>
            <a:bodyPr wrap="none" anchor="ctr"/>
            <a:lstStyle/>
            <a:p>
              <a:endParaRPr lang="zh-CN" altLang="en-US">
                <a:ea typeface="宋体" pitchFamily="2" charset="-122"/>
              </a:endParaRPr>
            </a:p>
          </p:txBody>
        </p:sp>
        <p:sp>
          <p:nvSpPr>
            <p:cNvPr id="47156" name="AutoShape 112"/>
            <p:cNvSpPr>
              <a:spLocks noChangeArrowheads="1"/>
            </p:cNvSpPr>
            <p:nvPr/>
          </p:nvSpPr>
          <p:spPr bwMode="auto">
            <a:xfrm>
              <a:off x="1512" y="2472"/>
              <a:ext cx="749" cy="115"/>
            </a:xfrm>
            <a:prstGeom prst="rightArrow">
              <a:avLst>
                <a:gd name="adj1" fmla="val 50000"/>
                <a:gd name="adj2" fmla="val 162826"/>
              </a:avLst>
            </a:prstGeom>
            <a:solidFill>
              <a:srgbClr val="C0C0C0"/>
            </a:solidFill>
            <a:ln w="15240">
              <a:solidFill>
                <a:schemeClr val="tx1"/>
              </a:solidFill>
              <a:miter lim="800000"/>
              <a:headEnd/>
              <a:tailEnd/>
            </a:ln>
          </p:spPr>
          <p:txBody>
            <a:bodyPr wrap="none" anchor="ctr"/>
            <a:lstStyle/>
            <a:p>
              <a:endParaRPr lang="zh-CN" altLang="en-US">
                <a:ea typeface="宋体" pitchFamily="2" charset="-122"/>
              </a:endParaRPr>
            </a:p>
          </p:txBody>
        </p:sp>
        <p:sp>
          <p:nvSpPr>
            <p:cNvPr id="47157" name="Text Box 113"/>
            <p:cNvSpPr txBox="1">
              <a:spLocks noChangeArrowheads="1"/>
            </p:cNvSpPr>
            <p:nvPr/>
          </p:nvSpPr>
          <p:spPr bwMode="auto">
            <a:xfrm>
              <a:off x="1360" y="2008"/>
              <a:ext cx="992" cy="442"/>
            </a:xfrm>
            <a:prstGeom prst="rect">
              <a:avLst/>
            </a:prstGeom>
            <a:noFill/>
            <a:ln w="25400">
              <a:noFill/>
              <a:miter lim="800000"/>
              <a:headEnd/>
              <a:tailEnd/>
            </a:ln>
          </p:spPr>
          <p:txBody>
            <a:bodyPr>
              <a:spAutoFit/>
            </a:bodyPr>
            <a:lstStyle/>
            <a:p>
              <a:pPr algn="ctr" eaLnBrk="0" hangingPunct="0">
                <a:spcBef>
                  <a:spcPct val="50000"/>
                </a:spcBef>
              </a:pPr>
              <a:r>
                <a:rPr lang="en-US" altLang="zh-CN" sz="2000" b="1">
                  <a:solidFill>
                    <a:srgbClr val="990000"/>
                  </a:solidFill>
                  <a:latin typeface="Arial Narrow" pitchFamily="34" charset="0"/>
                  <a:ea typeface="宋体" pitchFamily="2" charset="-122"/>
                </a:rPr>
                <a:t>Graph Reduction</a:t>
              </a:r>
            </a:p>
          </p:txBody>
        </p:sp>
      </p:grpSp>
      <p:grpSp>
        <p:nvGrpSpPr>
          <p:cNvPr id="4" name="Group 97"/>
          <p:cNvGrpSpPr>
            <a:grpSpLocks/>
          </p:cNvGrpSpPr>
          <p:nvPr/>
        </p:nvGrpSpPr>
        <p:grpSpPr bwMode="auto">
          <a:xfrm>
            <a:off x="5524500" y="1609725"/>
            <a:ext cx="3409950" cy="4391025"/>
            <a:chOff x="3480" y="1014"/>
            <a:chExt cx="2148" cy="2766"/>
          </a:xfrm>
        </p:grpSpPr>
        <p:sp>
          <p:nvSpPr>
            <p:cNvPr id="47112" name="AutoShape 114"/>
            <p:cNvSpPr>
              <a:spLocks noChangeArrowheads="1"/>
            </p:cNvSpPr>
            <p:nvPr/>
          </p:nvSpPr>
          <p:spPr bwMode="auto">
            <a:xfrm>
              <a:off x="3544" y="2472"/>
              <a:ext cx="691" cy="115"/>
            </a:xfrm>
            <a:prstGeom prst="rightArrow">
              <a:avLst>
                <a:gd name="adj1" fmla="val 50000"/>
                <a:gd name="adj2" fmla="val 150217"/>
              </a:avLst>
            </a:prstGeom>
            <a:solidFill>
              <a:srgbClr val="C0C0C0"/>
            </a:solidFill>
            <a:ln w="15240">
              <a:solidFill>
                <a:schemeClr val="tx1"/>
              </a:solidFill>
              <a:miter lim="800000"/>
              <a:headEnd/>
              <a:tailEnd/>
            </a:ln>
          </p:spPr>
          <p:txBody>
            <a:bodyPr wrap="none" anchor="ctr"/>
            <a:lstStyle/>
            <a:p>
              <a:endParaRPr lang="zh-CN" altLang="en-US">
                <a:ea typeface="宋体" pitchFamily="2" charset="-122"/>
              </a:endParaRPr>
            </a:p>
          </p:txBody>
        </p:sp>
        <p:sp>
          <p:nvSpPr>
            <p:cNvPr id="47113" name="Text Box 115"/>
            <p:cNvSpPr txBox="1">
              <a:spLocks noChangeArrowheads="1"/>
            </p:cNvSpPr>
            <p:nvPr/>
          </p:nvSpPr>
          <p:spPr bwMode="auto">
            <a:xfrm>
              <a:off x="3480" y="2008"/>
              <a:ext cx="768" cy="442"/>
            </a:xfrm>
            <a:prstGeom prst="rect">
              <a:avLst/>
            </a:prstGeom>
            <a:noFill/>
            <a:ln w="25400">
              <a:noFill/>
              <a:miter lim="800000"/>
              <a:headEnd/>
              <a:tailEnd/>
            </a:ln>
          </p:spPr>
          <p:txBody>
            <a:bodyPr>
              <a:spAutoFit/>
            </a:bodyPr>
            <a:lstStyle/>
            <a:p>
              <a:pPr algn="ctr" eaLnBrk="0" hangingPunct="0">
                <a:spcBef>
                  <a:spcPct val="50000"/>
                </a:spcBef>
              </a:pPr>
              <a:r>
                <a:rPr lang="en-US" altLang="zh-CN" sz="2000" b="1">
                  <a:solidFill>
                    <a:srgbClr val="990000"/>
                  </a:solidFill>
                  <a:latin typeface="Arial Narrow" pitchFamily="34" charset="0"/>
                  <a:ea typeface="宋体" pitchFamily="2" charset="-122"/>
                </a:rPr>
                <a:t>Graph Slicing</a:t>
              </a:r>
            </a:p>
          </p:txBody>
        </p:sp>
        <p:sp>
          <p:nvSpPr>
            <p:cNvPr id="47114" name="Rectangle 116"/>
            <p:cNvSpPr>
              <a:spLocks noChangeArrowheads="1"/>
            </p:cNvSpPr>
            <p:nvPr/>
          </p:nvSpPr>
          <p:spPr bwMode="auto">
            <a:xfrm>
              <a:off x="4264" y="1014"/>
              <a:ext cx="1209" cy="1044"/>
            </a:xfrm>
            <a:prstGeom prst="rect">
              <a:avLst/>
            </a:prstGeom>
            <a:noFill/>
            <a:ln w="15240">
              <a:solidFill>
                <a:schemeClr val="tx1"/>
              </a:solidFill>
              <a:miter lim="800000"/>
              <a:headEnd/>
              <a:tailEnd/>
            </a:ln>
          </p:spPr>
          <p:txBody>
            <a:bodyPr wrap="none" anchor="ctr"/>
            <a:lstStyle/>
            <a:p>
              <a:endParaRPr lang="zh-CN" altLang="en-US">
                <a:ea typeface="宋体" pitchFamily="2" charset="-122"/>
              </a:endParaRPr>
            </a:p>
          </p:txBody>
        </p:sp>
        <p:sp>
          <p:nvSpPr>
            <p:cNvPr id="47115" name="Oval 117"/>
            <p:cNvSpPr>
              <a:spLocks noChangeArrowheads="1"/>
            </p:cNvSpPr>
            <p:nvPr/>
          </p:nvSpPr>
          <p:spPr bwMode="auto">
            <a:xfrm>
              <a:off x="4496" y="1302"/>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16" name="Line 118"/>
            <p:cNvSpPr>
              <a:spLocks noChangeShapeType="1"/>
            </p:cNvSpPr>
            <p:nvPr/>
          </p:nvSpPr>
          <p:spPr bwMode="auto">
            <a:xfrm>
              <a:off x="4528" y="1404"/>
              <a:ext cx="0" cy="489"/>
            </a:xfrm>
            <a:prstGeom prst="line">
              <a:avLst/>
            </a:prstGeom>
            <a:noFill/>
            <a:ln w="15240">
              <a:solidFill>
                <a:srgbClr val="0000FF"/>
              </a:solidFill>
              <a:round/>
              <a:headEnd/>
              <a:tailEnd type="triangle" w="med" len="med"/>
            </a:ln>
          </p:spPr>
          <p:txBody>
            <a:bodyPr wrap="none" anchor="ctr"/>
            <a:lstStyle/>
            <a:p>
              <a:endParaRPr lang="en-US"/>
            </a:p>
          </p:txBody>
        </p:sp>
        <p:sp>
          <p:nvSpPr>
            <p:cNvPr id="47117" name="Oval 119"/>
            <p:cNvSpPr>
              <a:spLocks noChangeArrowheads="1"/>
            </p:cNvSpPr>
            <p:nvPr/>
          </p:nvSpPr>
          <p:spPr bwMode="auto">
            <a:xfrm>
              <a:off x="4490" y="1908"/>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18" name="Line 120"/>
            <p:cNvSpPr>
              <a:spLocks noChangeShapeType="1"/>
            </p:cNvSpPr>
            <p:nvPr/>
          </p:nvSpPr>
          <p:spPr bwMode="auto">
            <a:xfrm flipH="1">
              <a:off x="4530" y="1082"/>
              <a:ext cx="0" cy="230"/>
            </a:xfrm>
            <a:prstGeom prst="line">
              <a:avLst/>
            </a:prstGeom>
            <a:noFill/>
            <a:ln w="25400">
              <a:solidFill>
                <a:schemeClr val="tx1"/>
              </a:solidFill>
              <a:prstDash val="dash"/>
              <a:round/>
              <a:headEnd/>
              <a:tailEnd/>
            </a:ln>
          </p:spPr>
          <p:txBody>
            <a:bodyPr wrap="none" anchor="ctr"/>
            <a:lstStyle/>
            <a:p>
              <a:endParaRPr lang="en-US"/>
            </a:p>
          </p:txBody>
        </p:sp>
        <p:sp>
          <p:nvSpPr>
            <p:cNvPr id="47119" name="Oval 121"/>
            <p:cNvSpPr>
              <a:spLocks noChangeArrowheads="1"/>
            </p:cNvSpPr>
            <p:nvPr/>
          </p:nvSpPr>
          <p:spPr bwMode="auto">
            <a:xfrm>
              <a:off x="5186" y="1492"/>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20" name="Oval 122"/>
            <p:cNvSpPr>
              <a:spLocks noChangeArrowheads="1"/>
            </p:cNvSpPr>
            <p:nvPr/>
          </p:nvSpPr>
          <p:spPr bwMode="auto">
            <a:xfrm>
              <a:off x="5184" y="1742"/>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21" name="Line 123"/>
            <p:cNvSpPr>
              <a:spLocks noChangeShapeType="1"/>
            </p:cNvSpPr>
            <p:nvPr/>
          </p:nvSpPr>
          <p:spPr bwMode="auto">
            <a:xfrm flipH="1">
              <a:off x="5220" y="1124"/>
              <a:ext cx="0" cy="288"/>
            </a:xfrm>
            <a:prstGeom prst="line">
              <a:avLst/>
            </a:prstGeom>
            <a:noFill/>
            <a:ln w="25400">
              <a:solidFill>
                <a:schemeClr val="tx1"/>
              </a:solidFill>
              <a:prstDash val="dash"/>
              <a:round/>
              <a:headEnd/>
              <a:tailEnd/>
            </a:ln>
          </p:spPr>
          <p:txBody>
            <a:bodyPr wrap="none" anchor="ctr"/>
            <a:lstStyle/>
            <a:p>
              <a:endParaRPr lang="en-US"/>
            </a:p>
          </p:txBody>
        </p:sp>
        <p:sp>
          <p:nvSpPr>
            <p:cNvPr id="47122" name="Line 124"/>
            <p:cNvSpPr>
              <a:spLocks noChangeShapeType="1"/>
            </p:cNvSpPr>
            <p:nvPr/>
          </p:nvSpPr>
          <p:spPr bwMode="auto">
            <a:xfrm>
              <a:off x="5224" y="1568"/>
              <a:ext cx="0" cy="175"/>
            </a:xfrm>
            <a:prstGeom prst="line">
              <a:avLst/>
            </a:prstGeom>
            <a:noFill/>
            <a:ln w="15240">
              <a:solidFill>
                <a:srgbClr val="0000FF"/>
              </a:solidFill>
              <a:round/>
              <a:headEnd/>
              <a:tailEnd type="triangle" w="med" len="med"/>
            </a:ln>
          </p:spPr>
          <p:txBody>
            <a:bodyPr wrap="none" anchor="ctr"/>
            <a:lstStyle/>
            <a:p>
              <a:endParaRPr lang="en-US"/>
            </a:p>
          </p:txBody>
        </p:sp>
        <p:sp>
          <p:nvSpPr>
            <p:cNvPr id="47123" name="Line 125"/>
            <p:cNvSpPr>
              <a:spLocks noChangeShapeType="1"/>
            </p:cNvSpPr>
            <p:nvPr/>
          </p:nvSpPr>
          <p:spPr bwMode="auto">
            <a:xfrm>
              <a:off x="4578" y="1352"/>
              <a:ext cx="606" cy="144"/>
            </a:xfrm>
            <a:prstGeom prst="line">
              <a:avLst/>
            </a:prstGeom>
            <a:noFill/>
            <a:ln w="15240">
              <a:solidFill>
                <a:srgbClr val="FF0000"/>
              </a:solidFill>
              <a:prstDash val="dash"/>
              <a:round/>
              <a:headEnd/>
              <a:tailEnd type="triangle" w="med" len="med"/>
            </a:ln>
          </p:spPr>
          <p:txBody>
            <a:bodyPr wrap="none" anchor="ctr"/>
            <a:lstStyle/>
            <a:p>
              <a:endParaRPr lang="en-US"/>
            </a:p>
          </p:txBody>
        </p:sp>
        <p:sp>
          <p:nvSpPr>
            <p:cNvPr id="47124" name="Line 126"/>
            <p:cNvSpPr>
              <a:spLocks noChangeShapeType="1"/>
            </p:cNvSpPr>
            <p:nvPr/>
          </p:nvSpPr>
          <p:spPr bwMode="auto">
            <a:xfrm flipH="1">
              <a:off x="4578" y="1778"/>
              <a:ext cx="588" cy="174"/>
            </a:xfrm>
            <a:prstGeom prst="line">
              <a:avLst/>
            </a:prstGeom>
            <a:noFill/>
            <a:ln w="15240">
              <a:solidFill>
                <a:srgbClr val="FF0000"/>
              </a:solidFill>
              <a:prstDash val="dash"/>
              <a:round/>
              <a:headEnd/>
              <a:tailEnd type="triangle" w="med" len="med"/>
            </a:ln>
          </p:spPr>
          <p:txBody>
            <a:bodyPr wrap="none" anchor="ctr"/>
            <a:lstStyle/>
            <a:p>
              <a:endParaRPr lang="en-US"/>
            </a:p>
          </p:txBody>
        </p:sp>
        <p:sp>
          <p:nvSpPr>
            <p:cNvPr id="47125" name="Oval 127"/>
            <p:cNvSpPr>
              <a:spLocks noChangeArrowheads="1"/>
            </p:cNvSpPr>
            <p:nvPr/>
          </p:nvSpPr>
          <p:spPr bwMode="auto">
            <a:xfrm>
              <a:off x="4494" y="3104"/>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26" name="Line 128"/>
            <p:cNvSpPr>
              <a:spLocks noChangeShapeType="1"/>
            </p:cNvSpPr>
            <p:nvPr/>
          </p:nvSpPr>
          <p:spPr bwMode="auto">
            <a:xfrm flipH="1">
              <a:off x="4534" y="3268"/>
              <a:ext cx="0" cy="444"/>
            </a:xfrm>
            <a:prstGeom prst="line">
              <a:avLst/>
            </a:prstGeom>
            <a:noFill/>
            <a:ln w="25400">
              <a:solidFill>
                <a:schemeClr val="tx1"/>
              </a:solidFill>
              <a:prstDash val="dash"/>
              <a:round/>
              <a:headEnd/>
              <a:tailEnd/>
            </a:ln>
          </p:spPr>
          <p:txBody>
            <a:bodyPr wrap="none" anchor="ctr"/>
            <a:lstStyle/>
            <a:p>
              <a:endParaRPr lang="en-US"/>
            </a:p>
          </p:txBody>
        </p:sp>
        <p:sp>
          <p:nvSpPr>
            <p:cNvPr id="47127" name="Oval 129"/>
            <p:cNvSpPr>
              <a:spLocks noChangeArrowheads="1"/>
            </p:cNvSpPr>
            <p:nvPr/>
          </p:nvSpPr>
          <p:spPr bwMode="auto">
            <a:xfrm>
              <a:off x="5184" y="2942"/>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28" name="Line 130"/>
            <p:cNvSpPr>
              <a:spLocks noChangeShapeType="1"/>
            </p:cNvSpPr>
            <p:nvPr/>
          </p:nvSpPr>
          <p:spPr bwMode="auto">
            <a:xfrm>
              <a:off x="5224" y="3022"/>
              <a:ext cx="0" cy="405"/>
            </a:xfrm>
            <a:prstGeom prst="line">
              <a:avLst/>
            </a:prstGeom>
            <a:noFill/>
            <a:ln w="15240">
              <a:solidFill>
                <a:srgbClr val="0000FF"/>
              </a:solidFill>
              <a:round/>
              <a:headEnd/>
              <a:tailEnd type="triangle" w="med" len="med"/>
            </a:ln>
          </p:spPr>
          <p:txBody>
            <a:bodyPr wrap="none" anchor="ctr"/>
            <a:lstStyle/>
            <a:p>
              <a:endParaRPr lang="en-US"/>
            </a:p>
          </p:txBody>
        </p:sp>
        <p:sp>
          <p:nvSpPr>
            <p:cNvPr id="47129" name="Oval 131"/>
            <p:cNvSpPr>
              <a:spLocks noChangeArrowheads="1"/>
            </p:cNvSpPr>
            <p:nvPr/>
          </p:nvSpPr>
          <p:spPr bwMode="auto">
            <a:xfrm>
              <a:off x="5184" y="3428"/>
              <a:ext cx="75" cy="75"/>
            </a:xfrm>
            <a:prstGeom prst="ellipse">
              <a:avLst/>
            </a:prstGeom>
            <a:solidFill>
              <a:srgbClr val="FF0000"/>
            </a:solidFill>
            <a:ln w="25400">
              <a:solidFill>
                <a:srgbClr val="990000"/>
              </a:solidFill>
              <a:round/>
              <a:headEnd/>
              <a:tailEnd/>
            </a:ln>
          </p:spPr>
          <p:txBody>
            <a:bodyPr wrap="none" anchor="ctr"/>
            <a:lstStyle/>
            <a:p>
              <a:endParaRPr lang="zh-CN" altLang="en-US">
                <a:ea typeface="宋体" pitchFamily="2" charset="-122"/>
              </a:endParaRPr>
            </a:p>
          </p:txBody>
        </p:sp>
        <p:sp>
          <p:nvSpPr>
            <p:cNvPr id="47130" name="Line 132"/>
            <p:cNvSpPr>
              <a:spLocks noChangeShapeType="1"/>
            </p:cNvSpPr>
            <p:nvPr/>
          </p:nvSpPr>
          <p:spPr bwMode="auto">
            <a:xfrm flipH="1">
              <a:off x="5212" y="3556"/>
              <a:ext cx="6" cy="216"/>
            </a:xfrm>
            <a:prstGeom prst="line">
              <a:avLst/>
            </a:prstGeom>
            <a:noFill/>
            <a:ln w="25400">
              <a:solidFill>
                <a:schemeClr val="tx1"/>
              </a:solidFill>
              <a:prstDash val="dash"/>
              <a:round/>
              <a:headEnd/>
              <a:tailEnd/>
            </a:ln>
          </p:spPr>
          <p:txBody>
            <a:bodyPr wrap="none" anchor="ctr"/>
            <a:lstStyle/>
            <a:p>
              <a:endParaRPr lang="en-US"/>
            </a:p>
          </p:txBody>
        </p:sp>
        <p:sp>
          <p:nvSpPr>
            <p:cNvPr id="47131" name="Line 133"/>
            <p:cNvSpPr>
              <a:spLocks noChangeShapeType="1"/>
            </p:cNvSpPr>
            <p:nvPr/>
          </p:nvSpPr>
          <p:spPr bwMode="auto">
            <a:xfrm flipH="1">
              <a:off x="4564" y="2986"/>
              <a:ext cx="606" cy="132"/>
            </a:xfrm>
            <a:prstGeom prst="line">
              <a:avLst/>
            </a:prstGeom>
            <a:noFill/>
            <a:ln w="15240">
              <a:solidFill>
                <a:srgbClr val="FF0000"/>
              </a:solidFill>
              <a:prstDash val="dash"/>
              <a:round/>
              <a:headEnd/>
              <a:tailEnd type="triangle" w="med" len="med"/>
            </a:ln>
          </p:spPr>
          <p:txBody>
            <a:bodyPr wrap="none" anchor="ctr"/>
            <a:lstStyle/>
            <a:p>
              <a:endParaRPr lang="en-US"/>
            </a:p>
          </p:txBody>
        </p:sp>
        <p:sp>
          <p:nvSpPr>
            <p:cNvPr id="47132" name="Line 134"/>
            <p:cNvSpPr>
              <a:spLocks noChangeShapeType="1"/>
            </p:cNvSpPr>
            <p:nvPr/>
          </p:nvSpPr>
          <p:spPr bwMode="auto">
            <a:xfrm>
              <a:off x="4582" y="3148"/>
              <a:ext cx="600" cy="300"/>
            </a:xfrm>
            <a:prstGeom prst="line">
              <a:avLst/>
            </a:prstGeom>
            <a:noFill/>
            <a:ln w="15240">
              <a:solidFill>
                <a:srgbClr val="FF0000"/>
              </a:solidFill>
              <a:prstDash val="dash"/>
              <a:round/>
              <a:headEnd/>
              <a:tailEnd type="triangle" w="med" len="med"/>
            </a:ln>
          </p:spPr>
          <p:txBody>
            <a:bodyPr wrap="none" anchor="ctr"/>
            <a:lstStyle/>
            <a:p>
              <a:endParaRPr lang="en-US"/>
            </a:p>
          </p:txBody>
        </p:sp>
        <p:sp>
          <p:nvSpPr>
            <p:cNvPr id="47133" name="Rectangle 135"/>
            <p:cNvSpPr>
              <a:spLocks noChangeArrowheads="1"/>
            </p:cNvSpPr>
            <p:nvPr/>
          </p:nvSpPr>
          <p:spPr bwMode="auto">
            <a:xfrm>
              <a:off x="4294" y="2868"/>
              <a:ext cx="1209" cy="912"/>
            </a:xfrm>
            <a:prstGeom prst="rect">
              <a:avLst/>
            </a:prstGeom>
            <a:noFill/>
            <a:ln w="15240">
              <a:solidFill>
                <a:schemeClr val="tx1"/>
              </a:solidFill>
              <a:miter lim="800000"/>
              <a:headEnd/>
              <a:tailEnd/>
            </a:ln>
          </p:spPr>
          <p:txBody>
            <a:bodyPr wrap="none" anchor="ctr"/>
            <a:lstStyle/>
            <a:p>
              <a:endParaRPr lang="zh-CN" altLang="en-US">
                <a:ea typeface="宋体" pitchFamily="2" charset="-122"/>
              </a:endParaRPr>
            </a:p>
          </p:txBody>
        </p:sp>
        <p:sp>
          <p:nvSpPr>
            <p:cNvPr id="47134" name="Line 136"/>
            <p:cNvSpPr>
              <a:spLocks noChangeShapeType="1"/>
            </p:cNvSpPr>
            <p:nvPr/>
          </p:nvSpPr>
          <p:spPr bwMode="auto">
            <a:xfrm>
              <a:off x="4266" y="2524"/>
              <a:ext cx="1362" cy="0"/>
            </a:xfrm>
            <a:prstGeom prst="line">
              <a:avLst/>
            </a:prstGeom>
            <a:noFill/>
            <a:ln w="20320">
              <a:solidFill>
                <a:schemeClr val="tx1"/>
              </a:solidFill>
              <a:prstDash val="dash"/>
              <a:round/>
              <a:headEnd/>
              <a:tailEnd/>
            </a:ln>
          </p:spPr>
          <p:txBody>
            <a:bodyPr wrap="none" anchor="ctr"/>
            <a:lstStyle/>
            <a:p>
              <a:endParaRPr lang="en-US"/>
            </a:p>
          </p:txBody>
        </p:sp>
      </p:grpSp>
      <p:sp>
        <p:nvSpPr>
          <p:cNvPr id="97" name="TextBox 96"/>
          <p:cNvSpPr txBox="1"/>
          <p:nvPr/>
        </p:nvSpPr>
        <p:spPr>
          <a:xfrm>
            <a:off x="1600200" y="3276600"/>
            <a:ext cx="5943600" cy="830263"/>
          </a:xfrm>
          <a:prstGeom prst="rect">
            <a:avLst/>
          </a:prstGeom>
          <a:solidFill>
            <a:schemeClr val="accent4">
              <a:lumMod val="20000"/>
              <a:lumOff val="80000"/>
            </a:schemeClr>
          </a:solidFill>
          <a:ln>
            <a:solidFill>
              <a:schemeClr val="accent4">
                <a:lumMod val="75000"/>
              </a:schemeClr>
            </a:solidFill>
          </a:ln>
        </p:spPr>
        <p:txBody>
          <a:bodyPr>
            <a:spAutoFit/>
          </a:bodyPr>
          <a:lstStyle/>
          <a:p>
            <a:pPr fontAlgn="auto">
              <a:spcBef>
                <a:spcPts val="0"/>
              </a:spcBef>
              <a:spcAft>
                <a:spcPts val="0"/>
              </a:spcAft>
              <a:defRPr/>
            </a:pPr>
            <a:r>
              <a:rPr lang="en-US" sz="2400" dirty="0">
                <a:solidFill>
                  <a:srgbClr val="002060"/>
                </a:solidFill>
                <a:latin typeface="+mn-lt"/>
                <a:cs typeface="+mn-cs"/>
              </a:rPr>
              <a:t>Enables checking of graphs of a few hundred vertices every 10K cycles</a:t>
            </a:r>
          </a:p>
        </p:txBody>
      </p:sp>
      <p:sp>
        <p:nvSpPr>
          <p:cNvPr id="47111" name="Slide Number Placeholder 3"/>
          <p:cNvSpPr txBox="1">
            <a:spLocks noGrp="1"/>
          </p:cNvSpPr>
          <p:nvPr/>
        </p:nvSpPr>
        <p:spPr bwMode="auto">
          <a:xfrm>
            <a:off x="8610600" y="6389688"/>
            <a:ext cx="533400" cy="476250"/>
          </a:xfrm>
          <a:prstGeom prst="rect">
            <a:avLst/>
          </a:prstGeom>
          <a:noFill/>
          <a:ln w="9525">
            <a:noFill/>
            <a:miter lim="800000"/>
            <a:headEnd/>
            <a:tailEnd/>
          </a:ln>
        </p:spPr>
        <p:txBody>
          <a:bodyPr/>
          <a:lstStyle/>
          <a:p>
            <a:pPr algn="ctr"/>
            <a:fld id="{A9B271A7-D988-48F3-B400-8509C1789202}" type="slidenum">
              <a:rPr lang="zh-CN" altLang="en-US" sz="1400">
                <a:solidFill>
                  <a:srgbClr val="E6EBF1"/>
                </a:solidFill>
                <a:ea typeface="宋体" pitchFamily="2" charset="-122"/>
              </a:rPr>
              <a:pPr algn="ctr"/>
              <a:t>32</a:t>
            </a:fld>
            <a:endParaRPr lang="en-US" altLang="zh-CN">
              <a:ea typeface="宋体" pitchFamily="2" charset="-122"/>
            </a:endParaRPr>
          </a:p>
        </p:txBody>
      </p:sp>
      <p:sp>
        <p:nvSpPr>
          <p:cNvPr id="98" name="Slide Number Placeholder 97"/>
          <p:cNvSpPr>
            <a:spLocks noGrp="1"/>
          </p:cNvSpPr>
          <p:nvPr>
            <p:ph type="sldNum" sz="quarter" idx="12"/>
          </p:nvPr>
        </p:nvSpPr>
        <p:spPr/>
        <p:txBody>
          <a:bodyPr/>
          <a:lstStyle/>
          <a:p>
            <a:fld id="{920F2589-C29C-4C9D-93C1-6F0B311A5845}" type="slidenum">
              <a:rPr lang="en-US" smtClean="0"/>
              <a:pPr/>
              <a:t>32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61111E-6 -4.44444E-6 L -0.3585 -4.44444E-6 " pathEditMode="relative" rAng="0" ptsTypes="AA">
                                      <p:cBhvr>
                                        <p:cTn id="6" dur="1000" fill="hold"/>
                                        <p:tgtEl>
                                          <p:spTgt spid="2"/>
                                        </p:tgtEl>
                                        <p:attrNameLst>
                                          <p:attrName>ppt_x</p:attrName>
                                          <p:attrName>ppt_y</p:attrName>
                                        </p:attrNameLst>
                                      </p:cBhvr>
                                      <p:rCtr x="-179" y="0"/>
                                    </p:animMotion>
                                  </p:childTnLst>
                                </p:cTn>
                              </p:par>
                            </p:childTnLst>
                          </p:cTn>
                        </p:par>
                        <p:par>
                          <p:cTn id="7" fill="hold">
                            <p:stCondLst>
                              <p:cond delay="1000"/>
                            </p:stCondLst>
                            <p:childTnLst>
                              <p:par>
                                <p:cTn id="8" presetID="3" presetClass="entr" presetSubtype="5"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box(in)">
                                      <p:cBhvr>
                                        <p:cTn id="2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z="3600" dirty="0" smtClean="0"/>
              <a:t>Proofs through Lemmas [</a:t>
            </a:r>
            <a:r>
              <a:rPr lang="en-US" sz="3600" dirty="0" err="1" smtClean="0"/>
              <a:t>Meixner</a:t>
            </a:r>
            <a:r>
              <a:rPr lang="en-US" dirty="0" smtClean="0"/>
              <a:t>, </a:t>
            </a:r>
            <a:r>
              <a:rPr lang="en-US" dirty="0" err="1" smtClean="0"/>
              <a:t>Sorin</a:t>
            </a:r>
            <a:r>
              <a:rPr lang="en-US" dirty="0" smtClean="0"/>
              <a:t> ’06]</a:t>
            </a:r>
            <a:endParaRPr lang="en-US" sz="3600" dirty="0"/>
          </a:p>
        </p:txBody>
      </p:sp>
      <p:sp>
        <p:nvSpPr>
          <p:cNvPr id="13317" name="Rectangle 5"/>
          <p:cNvSpPr>
            <a:spLocks noGrp="1" noChangeArrowheads="1"/>
          </p:cNvSpPr>
          <p:nvPr>
            <p:ph type="body" idx="1"/>
          </p:nvPr>
        </p:nvSpPr>
        <p:spPr>
          <a:xfrm>
            <a:off x="457200" y="1447800"/>
            <a:ext cx="8305800" cy="1143000"/>
          </a:xfrm>
        </p:spPr>
        <p:txBody>
          <a:bodyPr/>
          <a:lstStyle/>
          <a:p>
            <a:pPr>
              <a:lnSpc>
                <a:spcPct val="80000"/>
              </a:lnSpc>
            </a:pPr>
            <a:r>
              <a:rPr lang="en-US" sz="2800" dirty="0"/>
              <a:t>Divide and Conquer approach</a:t>
            </a:r>
          </a:p>
          <a:p>
            <a:pPr lvl="1">
              <a:lnSpc>
                <a:spcPct val="80000"/>
              </a:lnSpc>
            </a:pPr>
            <a:r>
              <a:rPr lang="en-US" sz="2000" dirty="0"/>
              <a:t>Determine conditions </a:t>
            </a:r>
            <a:r>
              <a:rPr lang="en-US" sz="2000" dirty="0" smtClean="0"/>
              <a:t>provably </a:t>
            </a:r>
            <a:r>
              <a:rPr lang="en-US" sz="2000" dirty="0"/>
              <a:t>sufficient for memory consistency</a:t>
            </a:r>
          </a:p>
          <a:p>
            <a:pPr lvl="1">
              <a:lnSpc>
                <a:spcPct val="80000"/>
              </a:lnSpc>
            </a:pPr>
            <a:r>
              <a:rPr lang="en-US" sz="2000" dirty="0"/>
              <a:t>Verify these </a:t>
            </a:r>
            <a:r>
              <a:rPr lang="en-US" sz="2000" dirty="0" smtClean="0"/>
              <a:t>conditions individually</a:t>
            </a:r>
            <a:endParaRPr lang="en-US" sz="2000" dirty="0"/>
          </a:p>
          <a:p>
            <a:pPr>
              <a:lnSpc>
                <a:spcPct val="80000"/>
              </a:lnSpc>
            </a:pPr>
            <a:endParaRPr lang="en-US" sz="2800" dirty="0"/>
          </a:p>
        </p:txBody>
      </p:sp>
      <p:sp>
        <p:nvSpPr>
          <p:cNvPr id="13318" name="Oval 6"/>
          <p:cNvSpPr>
            <a:spLocks noChangeArrowheads="1"/>
          </p:cNvSpPr>
          <p:nvPr/>
        </p:nvSpPr>
        <p:spPr bwMode="auto">
          <a:xfrm>
            <a:off x="457200" y="3048000"/>
            <a:ext cx="838200" cy="762000"/>
          </a:xfrm>
          <a:prstGeom prst="ellipse">
            <a:avLst/>
          </a:prstGeom>
          <a:solidFill>
            <a:schemeClr val="accent1">
              <a:lumMod val="40000"/>
              <a:lumOff val="60000"/>
            </a:schemeClr>
          </a:solidFill>
          <a:ln w="9525">
            <a:solidFill>
              <a:schemeClr val="tx1"/>
            </a:solidFill>
            <a:round/>
            <a:headEnd/>
            <a:tailEnd/>
          </a:ln>
          <a:effectLst/>
        </p:spPr>
        <p:txBody>
          <a:bodyPr wrap="none" anchor="ctr"/>
          <a:lstStyle/>
          <a:p>
            <a:pPr algn="ctr">
              <a:lnSpc>
                <a:spcPct val="100000"/>
              </a:lnSpc>
              <a:spcBef>
                <a:spcPct val="0"/>
              </a:spcBef>
              <a:buFontTx/>
              <a:buNone/>
            </a:pPr>
            <a:r>
              <a:rPr lang="en-US" dirty="0"/>
              <a:t>CPU</a:t>
            </a:r>
          </a:p>
          <a:p>
            <a:pPr algn="ctr">
              <a:lnSpc>
                <a:spcPct val="100000"/>
              </a:lnSpc>
              <a:spcBef>
                <a:spcPct val="0"/>
              </a:spcBef>
              <a:buFontTx/>
              <a:buNone/>
            </a:pPr>
            <a:r>
              <a:rPr lang="en-US" dirty="0"/>
              <a:t>Core</a:t>
            </a:r>
          </a:p>
        </p:txBody>
      </p:sp>
      <p:sp>
        <p:nvSpPr>
          <p:cNvPr id="13319" name="Rectangle 7"/>
          <p:cNvSpPr>
            <a:spLocks noChangeArrowheads="1"/>
          </p:cNvSpPr>
          <p:nvPr/>
        </p:nvSpPr>
        <p:spPr bwMode="auto">
          <a:xfrm>
            <a:off x="228600" y="4191000"/>
            <a:ext cx="1295400" cy="4572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algn="ctr">
              <a:lnSpc>
                <a:spcPct val="100000"/>
              </a:lnSpc>
              <a:spcBef>
                <a:spcPct val="0"/>
              </a:spcBef>
              <a:buFontTx/>
              <a:buNone/>
            </a:pPr>
            <a:r>
              <a:rPr lang="en-US"/>
              <a:t>Cache</a:t>
            </a:r>
          </a:p>
        </p:txBody>
      </p:sp>
      <p:sp>
        <p:nvSpPr>
          <p:cNvPr id="13320" name="Rectangle 8"/>
          <p:cNvSpPr>
            <a:spLocks noChangeArrowheads="1"/>
          </p:cNvSpPr>
          <p:nvPr/>
        </p:nvSpPr>
        <p:spPr bwMode="auto">
          <a:xfrm>
            <a:off x="228600" y="5105400"/>
            <a:ext cx="1295400" cy="8382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algn="ctr">
              <a:lnSpc>
                <a:spcPct val="100000"/>
              </a:lnSpc>
              <a:spcBef>
                <a:spcPct val="0"/>
              </a:spcBef>
              <a:buFontTx/>
              <a:buNone/>
            </a:pPr>
            <a:r>
              <a:rPr lang="en-US"/>
              <a:t>Memory</a:t>
            </a:r>
          </a:p>
        </p:txBody>
      </p:sp>
      <p:sp>
        <p:nvSpPr>
          <p:cNvPr id="13321" name="Rectangle 9"/>
          <p:cNvSpPr>
            <a:spLocks noChangeArrowheads="1"/>
          </p:cNvSpPr>
          <p:nvPr/>
        </p:nvSpPr>
        <p:spPr bwMode="auto">
          <a:xfrm>
            <a:off x="1676400" y="3276600"/>
            <a:ext cx="2286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3323" name="Rectangle 11"/>
          <p:cNvSpPr>
            <a:spLocks noChangeArrowheads="1"/>
          </p:cNvSpPr>
          <p:nvPr/>
        </p:nvSpPr>
        <p:spPr bwMode="auto">
          <a:xfrm>
            <a:off x="2438400" y="3276600"/>
            <a:ext cx="2286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3325" name="Rectangle 13"/>
          <p:cNvSpPr>
            <a:spLocks noChangeArrowheads="1"/>
          </p:cNvSpPr>
          <p:nvPr/>
        </p:nvSpPr>
        <p:spPr bwMode="auto">
          <a:xfrm>
            <a:off x="3581400" y="3276600"/>
            <a:ext cx="2286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3326" name="AutoShape 14"/>
          <p:cNvSpPr>
            <a:spLocks noChangeArrowheads="1"/>
          </p:cNvSpPr>
          <p:nvPr/>
        </p:nvSpPr>
        <p:spPr bwMode="auto">
          <a:xfrm>
            <a:off x="2057400" y="3276600"/>
            <a:ext cx="228600" cy="304800"/>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en-US"/>
          </a:p>
        </p:txBody>
      </p:sp>
      <p:sp>
        <p:nvSpPr>
          <p:cNvPr id="13327" name="AutoShape 15"/>
          <p:cNvSpPr>
            <a:spLocks noChangeArrowheads="1"/>
          </p:cNvSpPr>
          <p:nvPr/>
        </p:nvSpPr>
        <p:spPr bwMode="auto">
          <a:xfrm>
            <a:off x="2819400" y="3276600"/>
            <a:ext cx="228600" cy="304800"/>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en-US"/>
          </a:p>
        </p:txBody>
      </p:sp>
      <p:cxnSp>
        <p:nvCxnSpPr>
          <p:cNvPr id="13329" name="AutoShape 17"/>
          <p:cNvCxnSpPr>
            <a:cxnSpLocks noChangeShapeType="1"/>
            <a:stCxn id="13321" idx="0"/>
            <a:endCxn id="13326" idx="0"/>
          </p:cNvCxnSpPr>
          <p:nvPr/>
        </p:nvCxnSpPr>
        <p:spPr bwMode="auto">
          <a:xfrm rot="5400000" flipV="1">
            <a:off x="1980406" y="3086894"/>
            <a:ext cx="1588" cy="381000"/>
          </a:xfrm>
          <a:prstGeom prst="curvedConnector3">
            <a:avLst>
              <a:gd name="adj1" fmla="val -13400000"/>
            </a:avLst>
          </a:prstGeom>
          <a:noFill/>
          <a:ln w="9525">
            <a:solidFill>
              <a:schemeClr val="tx1"/>
            </a:solidFill>
            <a:round/>
            <a:headEnd/>
            <a:tailEnd type="triangle" w="med" len="med"/>
          </a:ln>
          <a:effectLst/>
        </p:spPr>
      </p:cxnSp>
      <p:cxnSp>
        <p:nvCxnSpPr>
          <p:cNvPr id="13330" name="AutoShape 18"/>
          <p:cNvCxnSpPr>
            <a:cxnSpLocks noChangeShapeType="1"/>
            <a:stCxn id="13326" idx="0"/>
            <a:endCxn id="13323" idx="0"/>
          </p:cNvCxnSpPr>
          <p:nvPr/>
        </p:nvCxnSpPr>
        <p:spPr bwMode="auto">
          <a:xfrm rot="5400000" flipV="1">
            <a:off x="2361406" y="3086894"/>
            <a:ext cx="1588" cy="381000"/>
          </a:xfrm>
          <a:prstGeom prst="curvedConnector3">
            <a:avLst>
              <a:gd name="adj1" fmla="val -14400000"/>
            </a:avLst>
          </a:prstGeom>
          <a:noFill/>
          <a:ln w="9525">
            <a:solidFill>
              <a:schemeClr val="tx1"/>
            </a:solidFill>
            <a:round/>
            <a:headEnd/>
            <a:tailEnd type="triangle" w="med" len="med"/>
          </a:ln>
          <a:effectLst/>
        </p:spPr>
      </p:cxnSp>
      <p:cxnSp>
        <p:nvCxnSpPr>
          <p:cNvPr id="13331" name="AutoShape 19"/>
          <p:cNvCxnSpPr>
            <a:cxnSpLocks noChangeShapeType="1"/>
            <a:stCxn id="13323" idx="0"/>
            <a:endCxn id="13327" idx="0"/>
          </p:cNvCxnSpPr>
          <p:nvPr/>
        </p:nvCxnSpPr>
        <p:spPr bwMode="auto">
          <a:xfrm rot="5400000" flipV="1">
            <a:off x="2742406" y="3086894"/>
            <a:ext cx="1588" cy="381000"/>
          </a:xfrm>
          <a:prstGeom prst="curvedConnector3">
            <a:avLst>
              <a:gd name="adj1" fmla="val -14400000"/>
            </a:avLst>
          </a:prstGeom>
          <a:noFill/>
          <a:ln w="9525">
            <a:solidFill>
              <a:schemeClr val="tx1"/>
            </a:solidFill>
            <a:round/>
            <a:headEnd/>
            <a:tailEnd type="triangle" w="med" len="med"/>
          </a:ln>
          <a:effectLst/>
        </p:spPr>
      </p:cxnSp>
      <p:cxnSp>
        <p:nvCxnSpPr>
          <p:cNvPr id="13332" name="AutoShape 20"/>
          <p:cNvCxnSpPr>
            <a:cxnSpLocks noChangeShapeType="1"/>
            <a:stCxn id="13327" idx="0"/>
            <a:endCxn id="13333" idx="0"/>
          </p:cNvCxnSpPr>
          <p:nvPr/>
        </p:nvCxnSpPr>
        <p:spPr bwMode="auto">
          <a:xfrm rot="5400000" flipV="1">
            <a:off x="3123406" y="3086894"/>
            <a:ext cx="1588" cy="381000"/>
          </a:xfrm>
          <a:prstGeom prst="curvedConnector3">
            <a:avLst>
              <a:gd name="adj1" fmla="val -14400000"/>
            </a:avLst>
          </a:prstGeom>
          <a:noFill/>
          <a:ln w="9525">
            <a:solidFill>
              <a:schemeClr val="tx1"/>
            </a:solidFill>
            <a:round/>
            <a:headEnd/>
            <a:tailEnd type="triangle" w="med" len="med"/>
          </a:ln>
          <a:effectLst/>
        </p:spPr>
      </p:cxnSp>
      <p:sp>
        <p:nvSpPr>
          <p:cNvPr id="13333" name="AutoShape 21"/>
          <p:cNvSpPr>
            <a:spLocks noChangeArrowheads="1"/>
          </p:cNvSpPr>
          <p:nvPr/>
        </p:nvSpPr>
        <p:spPr bwMode="auto">
          <a:xfrm>
            <a:off x="3200400" y="3276600"/>
            <a:ext cx="228600" cy="304800"/>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en-US"/>
          </a:p>
        </p:txBody>
      </p:sp>
      <p:cxnSp>
        <p:nvCxnSpPr>
          <p:cNvPr id="13334" name="AutoShape 22"/>
          <p:cNvCxnSpPr>
            <a:cxnSpLocks noChangeShapeType="1"/>
            <a:stCxn id="13333" idx="0"/>
            <a:endCxn id="13325" idx="0"/>
          </p:cNvCxnSpPr>
          <p:nvPr/>
        </p:nvCxnSpPr>
        <p:spPr bwMode="auto">
          <a:xfrm rot="5400000" flipV="1">
            <a:off x="3504406" y="3086894"/>
            <a:ext cx="1588" cy="381000"/>
          </a:xfrm>
          <a:prstGeom prst="curvedConnector3">
            <a:avLst>
              <a:gd name="adj1" fmla="val -14400000"/>
            </a:avLst>
          </a:prstGeom>
          <a:noFill/>
          <a:ln w="9525">
            <a:solidFill>
              <a:schemeClr val="tx1"/>
            </a:solidFill>
            <a:round/>
            <a:headEnd/>
            <a:tailEnd type="triangle" w="med" len="med"/>
          </a:ln>
          <a:effectLst/>
        </p:spPr>
      </p:cxnSp>
      <p:cxnSp>
        <p:nvCxnSpPr>
          <p:cNvPr id="13335" name="AutoShape 23"/>
          <p:cNvCxnSpPr>
            <a:cxnSpLocks noChangeShapeType="1"/>
            <a:stCxn id="13321" idx="2"/>
            <a:endCxn id="13326" idx="2"/>
          </p:cNvCxnSpPr>
          <p:nvPr/>
        </p:nvCxnSpPr>
        <p:spPr bwMode="auto">
          <a:xfrm rot="16200000" flipH="1">
            <a:off x="1980406" y="3391694"/>
            <a:ext cx="1588" cy="381000"/>
          </a:xfrm>
          <a:prstGeom prst="curvedConnector3">
            <a:avLst>
              <a:gd name="adj1" fmla="val 14400000"/>
            </a:avLst>
          </a:prstGeom>
          <a:noFill/>
          <a:ln w="25400">
            <a:solidFill>
              <a:schemeClr val="tx1"/>
            </a:solidFill>
            <a:prstDash val="dash"/>
            <a:round/>
            <a:headEnd/>
            <a:tailEnd type="triangle" w="med" len="med"/>
          </a:ln>
          <a:effectLst/>
        </p:spPr>
      </p:cxnSp>
      <p:cxnSp>
        <p:nvCxnSpPr>
          <p:cNvPr id="13336" name="AutoShape 24"/>
          <p:cNvCxnSpPr>
            <a:cxnSpLocks noChangeShapeType="1"/>
            <a:stCxn id="13323" idx="2"/>
            <a:endCxn id="13333" idx="2"/>
          </p:cNvCxnSpPr>
          <p:nvPr/>
        </p:nvCxnSpPr>
        <p:spPr bwMode="auto">
          <a:xfrm rot="16200000" flipH="1">
            <a:off x="2932906" y="3201194"/>
            <a:ext cx="1588" cy="762000"/>
          </a:xfrm>
          <a:prstGeom prst="curvedConnector3">
            <a:avLst>
              <a:gd name="adj1" fmla="val 14400000"/>
            </a:avLst>
          </a:prstGeom>
          <a:noFill/>
          <a:ln w="25400">
            <a:solidFill>
              <a:schemeClr val="tx1"/>
            </a:solidFill>
            <a:prstDash val="dash"/>
            <a:round/>
            <a:headEnd/>
            <a:tailEnd type="triangle" w="med" len="med"/>
          </a:ln>
          <a:effectLst/>
        </p:spPr>
      </p:cxnSp>
      <p:cxnSp>
        <p:nvCxnSpPr>
          <p:cNvPr id="13338" name="AutoShape 26"/>
          <p:cNvCxnSpPr>
            <a:cxnSpLocks noChangeShapeType="1"/>
            <a:endCxn id="13327" idx="2"/>
          </p:cNvCxnSpPr>
          <p:nvPr/>
        </p:nvCxnSpPr>
        <p:spPr bwMode="auto">
          <a:xfrm flipV="1">
            <a:off x="2895600" y="3581400"/>
            <a:ext cx="38100" cy="304800"/>
          </a:xfrm>
          <a:prstGeom prst="straightConnector1">
            <a:avLst/>
          </a:prstGeom>
          <a:noFill/>
          <a:ln w="9525">
            <a:solidFill>
              <a:schemeClr val="tx1"/>
            </a:solidFill>
            <a:prstDash val="sysDot"/>
            <a:round/>
            <a:headEnd/>
            <a:tailEnd type="triangle" w="med" len="med"/>
          </a:ln>
          <a:effectLst/>
        </p:spPr>
      </p:cxnSp>
      <p:sp>
        <p:nvSpPr>
          <p:cNvPr id="13339" name="Rectangle 27"/>
          <p:cNvSpPr>
            <a:spLocks noChangeArrowheads="1"/>
          </p:cNvSpPr>
          <p:nvPr/>
        </p:nvSpPr>
        <p:spPr bwMode="auto">
          <a:xfrm>
            <a:off x="1676400" y="4267200"/>
            <a:ext cx="2286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3340" name="Rectangle 28"/>
          <p:cNvSpPr>
            <a:spLocks noChangeArrowheads="1"/>
          </p:cNvSpPr>
          <p:nvPr/>
        </p:nvSpPr>
        <p:spPr bwMode="auto">
          <a:xfrm>
            <a:off x="3200400" y="4267200"/>
            <a:ext cx="2286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3341" name="Rectangle 29"/>
          <p:cNvSpPr>
            <a:spLocks noChangeArrowheads="1"/>
          </p:cNvSpPr>
          <p:nvPr/>
        </p:nvSpPr>
        <p:spPr bwMode="auto">
          <a:xfrm>
            <a:off x="3581400" y="4267200"/>
            <a:ext cx="2286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3342" name="AutoShape 30"/>
          <p:cNvSpPr>
            <a:spLocks noChangeArrowheads="1"/>
          </p:cNvSpPr>
          <p:nvPr/>
        </p:nvSpPr>
        <p:spPr bwMode="auto">
          <a:xfrm>
            <a:off x="2057400" y="4267200"/>
            <a:ext cx="228600" cy="304800"/>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en-US"/>
          </a:p>
        </p:txBody>
      </p:sp>
      <p:sp>
        <p:nvSpPr>
          <p:cNvPr id="13343" name="AutoShape 31"/>
          <p:cNvSpPr>
            <a:spLocks noChangeArrowheads="1"/>
          </p:cNvSpPr>
          <p:nvPr/>
        </p:nvSpPr>
        <p:spPr bwMode="auto">
          <a:xfrm>
            <a:off x="2438400" y="4267200"/>
            <a:ext cx="228600" cy="304800"/>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en-US"/>
          </a:p>
        </p:txBody>
      </p:sp>
      <p:cxnSp>
        <p:nvCxnSpPr>
          <p:cNvPr id="13344" name="AutoShape 32"/>
          <p:cNvCxnSpPr>
            <a:cxnSpLocks noChangeShapeType="1"/>
            <a:stCxn id="13339" idx="0"/>
            <a:endCxn id="13342" idx="0"/>
          </p:cNvCxnSpPr>
          <p:nvPr/>
        </p:nvCxnSpPr>
        <p:spPr bwMode="auto">
          <a:xfrm rot="5400000" flipV="1">
            <a:off x="1980406" y="4077494"/>
            <a:ext cx="1588" cy="381000"/>
          </a:xfrm>
          <a:prstGeom prst="curvedConnector3">
            <a:avLst>
              <a:gd name="adj1" fmla="val -14400000"/>
            </a:avLst>
          </a:prstGeom>
          <a:noFill/>
          <a:ln w="25400">
            <a:solidFill>
              <a:schemeClr val="tx1"/>
            </a:solidFill>
            <a:round/>
            <a:headEnd/>
            <a:tailEnd type="triangle" w="med" len="med"/>
          </a:ln>
          <a:effectLst/>
        </p:spPr>
      </p:cxnSp>
      <p:cxnSp>
        <p:nvCxnSpPr>
          <p:cNvPr id="13345" name="AutoShape 33"/>
          <p:cNvCxnSpPr>
            <a:cxnSpLocks noChangeShapeType="1"/>
            <a:stCxn id="13342" idx="0"/>
            <a:endCxn id="13340" idx="0"/>
          </p:cNvCxnSpPr>
          <p:nvPr/>
        </p:nvCxnSpPr>
        <p:spPr bwMode="auto">
          <a:xfrm rot="5400000" flipV="1">
            <a:off x="2742406" y="3696494"/>
            <a:ext cx="1588" cy="1143000"/>
          </a:xfrm>
          <a:prstGeom prst="curvedConnector3">
            <a:avLst>
              <a:gd name="adj1" fmla="val -21300000"/>
            </a:avLst>
          </a:prstGeom>
          <a:noFill/>
          <a:ln w="25400">
            <a:solidFill>
              <a:schemeClr val="tx1"/>
            </a:solidFill>
            <a:round/>
            <a:headEnd/>
            <a:tailEnd type="triangle" w="med" len="med"/>
          </a:ln>
          <a:effectLst/>
        </p:spPr>
      </p:cxnSp>
      <p:cxnSp>
        <p:nvCxnSpPr>
          <p:cNvPr id="13346" name="AutoShape 34"/>
          <p:cNvCxnSpPr>
            <a:cxnSpLocks noChangeShapeType="1"/>
            <a:stCxn id="13340" idx="0"/>
            <a:endCxn id="13343" idx="0"/>
          </p:cNvCxnSpPr>
          <p:nvPr/>
        </p:nvCxnSpPr>
        <p:spPr bwMode="auto">
          <a:xfrm rot="16200000" flipH="1" flipV="1">
            <a:off x="2932906" y="3886994"/>
            <a:ext cx="1588" cy="762000"/>
          </a:xfrm>
          <a:prstGeom prst="curvedConnector3">
            <a:avLst>
              <a:gd name="adj1" fmla="val -18400000"/>
            </a:avLst>
          </a:prstGeom>
          <a:noFill/>
          <a:ln w="25400">
            <a:solidFill>
              <a:schemeClr val="tx1"/>
            </a:solidFill>
            <a:round/>
            <a:headEnd/>
            <a:tailEnd type="triangle" w="med" len="med"/>
          </a:ln>
          <a:effectLst/>
        </p:spPr>
      </p:cxnSp>
      <p:cxnSp>
        <p:nvCxnSpPr>
          <p:cNvPr id="13347" name="AutoShape 35"/>
          <p:cNvCxnSpPr>
            <a:cxnSpLocks noChangeShapeType="1"/>
            <a:stCxn id="13343" idx="0"/>
            <a:endCxn id="13348" idx="0"/>
          </p:cNvCxnSpPr>
          <p:nvPr/>
        </p:nvCxnSpPr>
        <p:spPr bwMode="auto">
          <a:xfrm rot="5400000" flipV="1">
            <a:off x="2742406" y="4077494"/>
            <a:ext cx="1588" cy="381000"/>
          </a:xfrm>
          <a:prstGeom prst="curvedConnector3">
            <a:avLst>
              <a:gd name="adj1" fmla="val -14400000"/>
            </a:avLst>
          </a:prstGeom>
          <a:noFill/>
          <a:ln w="25400">
            <a:solidFill>
              <a:schemeClr val="tx1"/>
            </a:solidFill>
            <a:round/>
            <a:headEnd/>
            <a:tailEnd type="triangle" w="med" len="med"/>
          </a:ln>
          <a:effectLst/>
        </p:spPr>
      </p:cxnSp>
      <p:sp>
        <p:nvSpPr>
          <p:cNvPr id="13348" name="AutoShape 36"/>
          <p:cNvSpPr>
            <a:spLocks noChangeArrowheads="1"/>
          </p:cNvSpPr>
          <p:nvPr/>
        </p:nvSpPr>
        <p:spPr bwMode="auto">
          <a:xfrm>
            <a:off x="2819400" y="4267200"/>
            <a:ext cx="228600" cy="304800"/>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en-US"/>
          </a:p>
        </p:txBody>
      </p:sp>
      <p:cxnSp>
        <p:nvCxnSpPr>
          <p:cNvPr id="13349" name="AutoShape 37"/>
          <p:cNvCxnSpPr>
            <a:cxnSpLocks noChangeShapeType="1"/>
            <a:stCxn id="13348" idx="0"/>
            <a:endCxn id="13341" idx="0"/>
          </p:cNvCxnSpPr>
          <p:nvPr/>
        </p:nvCxnSpPr>
        <p:spPr bwMode="auto">
          <a:xfrm rot="5400000" flipV="1">
            <a:off x="3313906" y="3886994"/>
            <a:ext cx="1588" cy="762000"/>
          </a:xfrm>
          <a:prstGeom prst="curvedConnector3">
            <a:avLst>
              <a:gd name="adj1" fmla="val -14400000"/>
            </a:avLst>
          </a:prstGeom>
          <a:noFill/>
          <a:ln w="25400">
            <a:solidFill>
              <a:schemeClr val="tx1"/>
            </a:solidFill>
            <a:round/>
            <a:headEnd/>
            <a:tailEnd type="triangle" w="med" len="med"/>
          </a:ln>
          <a:effectLst/>
        </p:spPr>
      </p:cxnSp>
      <p:cxnSp>
        <p:nvCxnSpPr>
          <p:cNvPr id="13350" name="AutoShape 38"/>
          <p:cNvCxnSpPr>
            <a:cxnSpLocks noChangeShapeType="1"/>
            <a:stCxn id="13339" idx="2"/>
            <a:endCxn id="13342" idx="2"/>
          </p:cNvCxnSpPr>
          <p:nvPr/>
        </p:nvCxnSpPr>
        <p:spPr bwMode="auto">
          <a:xfrm rot="16200000" flipH="1">
            <a:off x="1980406" y="4382294"/>
            <a:ext cx="1588" cy="381000"/>
          </a:xfrm>
          <a:prstGeom prst="curvedConnector3">
            <a:avLst>
              <a:gd name="adj1" fmla="val 14400000"/>
            </a:avLst>
          </a:prstGeom>
          <a:noFill/>
          <a:ln w="9525">
            <a:solidFill>
              <a:schemeClr val="tx1"/>
            </a:solidFill>
            <a:prstDash val="dash"/>
            <a:round/>
            <a:headEnd/>
            <a:tailEnd type="triangle" w="med" len="med"/>
          </a:ln>
          <a:effectLst/>
        </p:spPr>
      </p:cxnSp>
      <p:cxnSp>
        <p:nvCxnSpPr>
          <p:cNvPr id="13351" name="AutoShape 39"/>
          <p:cNvCxnSpPr>
            <a:cxnSpLocks noChangeShapeType="1"/>
            <a:stCxn id="13340" idx="2"/>
            <a:endCxn id="13348" idx="2"/>
          </p:cNvCxnSpPr>
          <p:nvPr/>
        </p:nvCxnSpPr>
        <p:spPr bwMode="auto">
          <a:xfrm rot="5400000">
            <a:off x="3123406" y="4382294"/>
            <a:ext cx="1588" cy="381000"/>
          </a:xfrm>
          <a:prstGeom prst="curvedConnector3">
            <a:avLst>
              <a:gd name="adj1" fmla="val 14400000"/>
            </a:avLst>
          </a:prstGeom>
          <a:noFill/>
          <a:ln w="9525">
            <a:solidFill>
              <a:schemeClr val="tx1"/>
            </a:solidFill>
            <a:prstDash val="dash"/>
            <a:round/>
            <a:headEnd/>
            <a:tailEnd type="triangle" w="med" len="med"/>
          </a:ln>
          <a:effectLst/>
        </p:spPr>
      </p:cxnSp>
      <p:cxnSp>
        <p:nvCxnSpPr>
          <p:cNvPr id="13352" name="AutoShape 40"/>
          <p:cNvCxnSpPr>
            <a:cxnSpLocks noChangeShapeType="1"/>
            <a:endCxn id="13343" idx="2"/>
          </p:cNvCxnSpPr>
          <p:nvPr/>
        </p:nvCxnSpPr>
        <p:spPr bwMode="auto">
          <a:xfrm flipV="1">
            <a:off x="2514600" y="4572000"/>
            <a:ext cx="38100" cy="304800"/>
          </a:xfrm>
          <a:prstGeom prst="straightConnector1">
            <a:avLst/>
          </a:prstGeom>
          <a:noFill/>
          <a:ln w="9525">
            <a:solidFill>
              <a:schemeClr val="tx1"/>
            </a:solidFill>
            <a:prstDash val="sysDot"/>
            <a:round/>
            <a:headEnd/>
            <a:tailEnd type="triangle" w="med" len="med"/>
          </a:ln>
          <a:effectLst/>
        </p:spPr>
      </p:cxnSp>
      <p:sp>
        <p:nvSpPr>
          <p:cNvPr id="13353" name="Text Box 41"/>
          <p:cNvSpPr txBox="1">
            <a:spLocks noChangeArrowheads="1"/>
          </p:cNvSpPr>
          <p:nvPr/>
        </p:nvSpPr>
        <p:spPr bwMode="auto">
          <a:xfrm>
            <a:off x="4800600" y="3048000"/>
            <a:ext cx="4343400" cy="641350"/>
          </a:xfrm>
          <a:prstGeom prst="rect">
            <a:avLst/>
          </a:prstGeom>
          <a:noFill/>
          <a:ln w="9525">
            <a:noFill/>
            <a:miter lim="800000"/>
            <a:headEnd/>
            <a:tailEnd/>
          </a:ln>
          <a:effectLst/>
        </p:spPr>
        <p:txBody>
          <a:bodyPr>
            <a:spAutoFit/>
          </a:bodyPr>
          <a:lstStyle/>
          <a:p>
            <a:pPr>
              <a:lnSpc>
                <a:spcPct val="100000"/>
              </a:lnSpc>
              <a:spcBef>
                <a:spcPct val="0"/>
              </a:spcBef>
              <a:buFontTx/>
              <a:buNone/>
            </a:pPr>
            <a:r>
              <a:rPr lang="en-US" b="1"/>
              <a:t>Uniprocessor Ordering</a:t>
            </a:r>
          </a:p>
          <a:p>
            <a:pPr>
              <a:lnSpc>
                <a:spcPct val="100000"/>
              </a:lnSpc>
              <a:spcBef>
                <a:spcPct val="0"/>
              </a:spcBef>
              <a:buFontTx/>
              <a:buNone/>
            </a:pPr>
            <a:r>
              <a:rPr lang="en-US"/>
              <a:t>Verify intra-processor value propagation</a:t>
            </a:r>
          </a:p>
        </p:txBody>
      </p:sp>
      <p:sp>
        <p:nvSpPr>
          <p:cNvPr id="13368" name="Text Box 56"/>
          <p:cNvSpPr txBox="1">
            <a:spLocks noChangeArrowheads="1"/>
          </p:cNvSpPr>
          <p:nvPr/>
        </p:nvSpPr>
        <p:spPr bwMode="auto">
          <a:xfrm>
            <a:off x="4800600" y="4038600"/>
            <a:ext cx="4083050" cy="915988"/>
          </a:xfrm>
          <a:prstGeom prst="rect">
            <a:avLst/>
          </a:prstGeom>
          <a:noFill/>
          <a:ln w="9525">
            <a:noFill/>
            <a:miter lim="800000"/>
            <a:headEnd/>
            <a:tailEnd/>
          </a:ln>
          <a:effectLst/>
        </p:spPr>
        <p:txBody>
          <a:bodyPr>
            <a:spAutoFit/>
          </a:bodyPr>
          <a:lstStyle/>
          <a:p>
            <a:pPr>
              <a:lnSpc>
                <a:spcPct val="100000"/>
              </a:lnSpc>
              <a:spcBef>
                <a:spcPct val="0"/>
              </a:spcBef>
              <a:buFontTx/>
              <a:buNone/>
            </a:pPr>
            <a:r>
              <a:rPr lang="en-US" b="1"/>
              <a:t>Legal Reordering </a:t>
            </a:r>
          </a:p>
          <a:p>
            <a:pPr>
              <a:lnSpc>
                <a:spcPct val="100000"/>
              </a:lnSpc>
              <a:spcBef>
                <a:spcPct val="0"/>
              </a:spcBef>
              <a:buFontTx/>
              <a:buNone/>
            </a:pPr>
            <a:r>
              <a:rPr lang="en-US"/>
              <a:t>Verify operation order at cache is legal</a:t>
            </a:r>
          </a:p>
          <a:p>
            <a:pPr>
              <a:lnSpc>
                <a:spcPct val="100000"/>
              </a:lnSpc>
              <a:spcBef>
                <a:spcPct val="0"/>
              </a:spcBef>
              <a:buFontTx/>
              <a:buNone/>
            </a:pPr>
            <a:r>
              <a:rPr lang="en-US" i="1"/>
              <a:t>Consistency model dependent</a:t>
            </a:r>
          </a:p>
        </p:txBody>
      </p:sp>
      <p:sp>
        <p:nvSpPr>
          <p:cNvPr id="13354" name="Rectangle 42"/>
          <p:cNvSpPr>
            <a:spLocks noChangeArrowheads="1"/>
          </p:cNvSpPr>
          <p:nvPr/>
        </p:nvSpPr>
        <p:spPr bwMode="auto">
          <a:xfrm>
            <a:off x="2057400" y="5334000"/>
            <a:ext cx="2286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3355" name="Rectangle 43"/>
          <p:cNvSpPr>
            <a:spLocks noChangeArrowheads="1"/>
          </p:cNvSpPr>
          <p:nvPr/>
        </p:nvSpPr>
        <p:spPr bwMode="auto">
          <a:xfrm>
            <a:off x="3581400" y="5334000"/>
            <a:ext cx="2286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3356" name="Rectangle 44"/>
          <p:cNvSpPr>
            <a:spLocks noChangeArrowheads="1"/>
          </p:cNvSpPr>
          <p:nvPr/>
        </p:nvSpPr>
        <p:spPr bwMode="auto">
          <a:xfrm>
            <a:off x="4343400" y="5334000"/>
            <a:ext cx="2286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3357" name="AutoShape 45"/>
          <p:cNvSpPr>
            <a:spLocks noChangeArrowheads="1"/>
          </p:cNvSpPr>
          <p:nvPr/>
        </p:nvSpPr>
        <p:spPr bwMode="auto">
          <a:xfrm>
            <a:off x="2438400" y="5334000"/>
            <a:ext cx="228600" cy="304800"/>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en-US"/>
          </a:p>
        </p:txBody>
      </p:sp>
      <p:sp>
        <p:nvSpPr>
          <p:cNvPr id="13358" name="AutoShape 46"/>
          <p:cNvSpPr>
            <a:spLocks noChangeArrowheads="1"/>
          </p:cNvSpPr>
          <p:nvPr/>
        </p:nvSpPr>
        <p:spPr bwMode="auto">
          <a:xfrm>
            <a:off x="2819400" y="5334000"/>
            <a:ext cx="228600" cy="304800"/>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en-US"/>
          </a:p>
        </p:txBody>
      </p:sp>
      <p:cxnSp>
        <p:nvCxnSpPr>
          <p:cNvPr id="13359" name="AutoShape 47"/>
          <p:cNvCxnSpPr>
            <a:cxnSpLocks noChangeShapeType="1"/>
            <a:stCxn id="13354" idx="0"/>
            <a:endCxn id="13357" idx="0"/>
          </p:cNvCxnSpPr>
          <p:nvPr/>
        </p:nvCxnSpPr>
        <p:spPr bwMode="auto">
          <a:xfrm rot="5400000" flipV="1">
            <a:off x="2361406" y="5144294"/>
            <a:ext cx="1588" cy="381000"/>
          </a:xfrm>
          <a:prstGeom prst="curvedConnector3">
            <a:avLst>
              <a:gd name="adj1" fmla="val -14400000"/>
            </a:avLst>
          </a:prstGeom>
          <a:noFill/>
          <a:ln w="9525">
            <a:solidFill>
              <a:schemeClr val="tx1"/>
            </a:solidFill>
            <a:round/>
            <a:headEnd/>
            <a:tailEnd type="triangle" w="med" len="med"/>
          </a:ln>
          <a:effectLst/>
        </p:spPr>
      </p:cxnSp>
      <p:cxnSp>
        <p:nvCxnSpPr>
          <p:cNvPr id="13360" name="AutoShape 48"/>
          <p:cNvCxnSpPr>
            <a:cxnSpLocks noChangeShapeType="1"/>
            <a:stCxn id="13357" idx="0"/>
            <a:endCxn id="13355" idx="0"/>
          </p:cNvCxnSpPr>
          <p:nvPr/>
        </p:nvCxnSpPr>
        <p:spPr bwMode="auto">
          <a:xfrm rot="5400000" flipV="1">
            <a:off x="3123406" y="4763294"/>
            <a:ext cx="1588" cy="1143000"/>
          </a:xfrm>
          <a:prstGeom prst="curvedConnector3">
            <a:avLst>
              <a:gd name="adj1" fmla="val -14400000"/>
            </a:avLst>
          </a:prstGeom>
          <a:noFill/>
          <a:ln w="9525">
            <a:solidFill>
              <a:schemeClr val="tx1"/>
            </a:solidFill>
            <a:round/>
            <a:headEnd/>
            <a:tailEnd type="triangle" w="med" len="med"/>
          </a:ln>
          <a:effectLst/>
        </p:spPr>
      </p:cxnSp>
      <p:cxnSp>
        <p:nvCxnSpPr>
          <p:cNvPr id="13361" name="AutoShape 49"/>
          <p:cNvCxnSpPr>
            <a:cxnSpLocks noChangeShapeType="1"/>
            <a:stCxn id="13355" idx="0"/>
            <a:endCxn id="13358" idx="0"/>
          </p:cNvCxnSpPr>
          <p:nvPr/>
        </p:nvCxnSpPr>
        <p:spPr bwMode="auto">
          <a:xfrm rot="16200000" flipH="1" flipV="1">
            <a:off x="3313906" y="4953794"/>
            <a:ext cx="1588" cy="762000"/>
          </a:xfrm>
          <a:prstGeom prst="curvedConnector3">
            <a:avLst>
              <a:gd name="adj1" fmla="val -14400000"/>
            </a:avLst>
          </a:prstGeom>
          <a:noFill/>
          <a:ln w="9525">
            <a:solidFill>
              <a:schemeClr val="tx1"/>
            </a:solidFill>
            <a:round/>
            <a:headEnd/>
            <a:tailEnd type="triangle" w="med" len="med"/>
          </a:ln>
          <a:effectLst/>
        </p:spPr>
      </p:cxnSp>
      <p:cxnSp>
        <p:nvCxnSpPr>
          <p:cNvPr id="13362" name="AutoShape 50"/>
          <p:cNvCxnSpPr>
            <a:cxnSpLocks noChangeShapeType="1"/>
            <a:stCxn id="13358" idx="0"/>
            <a:endCxn id="13363" idx="0"/>
          </p:cNvCxnSpPr>
          <p:nvPr/>
        </p:nvCxnSpPr>
        <p:spPr bwMode="auto">
          <a:xfrm rot="5400000" flipV="1">
            <a:off x="3123406" y="5144294"/>
            <a:ext cx="1588" cy="381000"/>
          </a:xfrm>
          <a:prstGeom prst="curvedConnector3">
            <a:avLst>
              <a:gd name="adj1" fmla="val -14400000"/>
            </a:avLst>
          </a:prstGeom>
          <a:noFill/>
          <a:ln w="9525">
            <a:solidFill>
              <a:schemeClr val="tx1"/>
            </a:solidFill>
            <a:round/>
            <a:headEnd/>
            <a:tailEnd type="triangle" w="med" len="med"/>
          </a:ln>
          <a:effectLst/>
        </p:spPr>
      </p:cxnSp>
      <p:sp>
        <p:nvSpPr>
          <p:cNvPr id="13363" name="AutoShape 51"/>
          <p:cNvSpPr>
            <a:spLocks noChangeArrowheads="1"/>
          </p:cNvSpPr>
          <p:nvPr/>
        </p:nvSpPr>
        <p:spPr bwMode="auto">
          <a:xfrm>
            <a:off x="3200400" y="5334000"/>
            <a:ext cx="228600" cy="304800"/>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en-US"/>
          </a:p>
        </p:txBody>
      </p:sp>
      <p:cxnSp>
        <p:nvCxnSpPr>
          <p:cNvPr id="13364" name="AutoShape 52"/>
          <p:cNvCxnSpPr>
            <a:cxnSpLocks noChangeShapeType="1"/>
            <a:stCxn id="13363" idx="0"/>
            <a:endCxn id="13356" idx="0"/>
          </p:cNvCxnSpPr>
          <p:nvPr/>
        </p:nvCxnSpPr>
        <p:spPr bwMode="auto">
          <a:xfrm rot="5400000" flipV="1">
            <a:off x="3885406" y="4763294"/>
            <a:ext cx="1588" cy="1143000"/>
          </a:xfrm>
          <a:prstGeom prst="curvedConnector3">
            <a:avLst>
              <a:gd name="adj1" fmla="val -14400000"/>
            </a:avLst>
          </a:prstGeom>
          <a:noFill/>
          <a:ln w="9525">
            <a:solidFill>
              <a:schemeClr val="tx1"/>
            </a:solidFill>
            <a:round/>
            <a:headEnd/>
            <a:tailEnd type="triangle" w="med" len="med"/>
          </a:ln>
          <a:effectLst/>
        </p:spPr>
      </p:cxnSp>
      <p:cxnSp>
        <p:nvCxnSpPr>
          <p:cNvPr id="13365" name="AutoShape 53"/>
          <p:cNvCxnSpPr>
            <a:cxnSpLocks noChangeShapeType="1"/>
            <a:stCxn id="13354" idx="2"/>
            <a:endCxn id="13357" idx="2"/>
          </p:cNvCxnSpPr>
          <p:nvPr/>
        </p:nvCxnSpPr>
        <p:spPr bwMode="auto">
          <a:xfrm rot="16200000" flipH="1">
            <a:off x="2361406" y="5449094"/>
            <a:ext cx="1588" cy="381000"/>
          </a:xfrm>
          <a:prstGeom prst="curvedConnector3">
            <a:avLst>
              <a:gd name="adj1" fmla="val 14400000"/>
            </a:avLst>
          </a:prstGeom>
          <a:noFill/>
          <a:ln w="9525">
            <a:solidFill>
              <a:schemeClr val="tx1"/>
            </a:solidFill>
            <a:prstDash val="dash"/>
            <a:round/>
            <a:headEnd/>
            <a:tailEnd type="triangle" w="med" len="med"/>
          </a:ln>
          <a:effectLst/>
        </p:spPr>
      </p:cxnSp>
      <p:cxnSp>
        <p:nvCxnSpPr>
          <p:cNvPr id="13366" name="AutoShape 54"/>
          <p:cNvCxnSpPr>
            <a:cxnSpLocks noChangeShapeType="1"/>
            <a:stCxn id="13355" idx="2"/>
            <a:endCxn id="13363" idx="2"/>
          </p:cNvCxnSpPr>
          <p:nvPr/>
        </p:nvCxnSpPr>
        <p:spPr bwMode="auto">
          <a:xfrm rot="5400000">
            <a:off x="3504406" y="5449094"/>
            <a:ext cx="1588" cy="381000"/>
          </a:xfrm>
          <a:prstGeom prst="curvedConnector3">
            <a:avLst>
              <a:gd name="adj1" fmla="val 14400000"/>
            </a:avLst>
          </a:prstGeom>
          <a:noFill/>
          <a:ln w="9525">
            <a:solidFill>
              <a:schemeClr val="tx1"/>
            </a:solidFill>
            <a:prstDash val="dash"/>
            <a:round/>
            <a:headEnd/>
            <a:tailEnd type="triangle" w="med" len="med"/>
          </a:ln>
          <a:effectLst/>
        </p:spPr>
      </p:cxnSp>
      <p:cxnSp>
        <p:nvCxnSpPr>
          <p:cNvPr id="13367" name="AutoShape 55"/>
          <p:cNvCxnSpPr>
            <a:cxnSpLocks noChangeShapeType="1"/>
            <a:stCxn id="13369" idx="2"/>
            <a:endCxn id="13358" idx="2"/>
          </p:cNvCxnSpPr>
          <p:nvPr/>
        </p:nvCxnSpPr>
        <p:spPr bwMode="auto">
          <a:xfrm rot="16200000" flipH="1">
            <a:off x="2361406" y="5068094"/>
            <a:ext cx="1588" cy="1143000"/>
          </a:xfrm>
          <a:prstGeom prst="curvedConnector3">
            <a:avLst>
              <a:gd name="adj1" fmla="val 23300000"/>
            </a:avLst>
          </a:prstGeom>
          <a:noFill/>
          <a:ln w="25400">
            <a:solidFill>
              <a:schemeClr val="tx1"/>
            </a:solidFill>
            <a:prstDash val="sysDot"/>
            <a:round/>
            <a:headEnd/>
            <a:tailEnd type="triangle" w="med" len="med"/>
          </a:ln>
          <a:effectLst/>
        </p:spPr>
      </p:cxnSp>
      <p:sp>
        <p:nvSpPr>
          <p:cNvPr id="13369" name="Rectangle 57"/>
          <p:cNvSpPr>
            <a:spLocks noChangeArrowheads="1"/>
          </p:cNvSpPr>
          <p:nvPr/>
        </p:nvSpPr>
        <p:spPr bwMode="auto">
          <a:xfrm>
            <a:off x="1676400" y="5334000"/>
            <a:ext cx="228600" cy="304800"/>
          </a:xfrm>
          <a:prstGeom prst="rect">
            <a:avLst/>
          </a:prstGeom>
          <a:solidFill>
            <a:srgbClr val="9900CC"/>
          </a:solidFill>
          <a:ln w="9525">
            <a:solidFill>
              <a:schemeClr val="tx1"/>
            </a:solidFill>
            <a:miter lim="800000"/>
            <a:headEnd/>
            <a:tailEnd/>
          </a:ln>
          <a:effectLst/>
        </p:spPr>
        <p:txBody>
          <a:bodyPr wrap="none" anchor="ctr"/>
          <a:lstStyle/>
          <a:p>
            <a:endParaRPr lang="en-US"/>
          </a:p>
        </p:txBody>
      </p:sp>
      <p:sp>
        <p:nvSpPr>
          <p:cNvPr id="13370" name="AutoShape 58"/>
          <p:cNvSpPr>
            <a:spLocks noChangeArrowheads="1"/>
          </p:cNvSpPr>
          <p:nvPr/>
        </p:nvSpPr>
        <p:spPr bwMode="auto">
          <a:xfrm>
            <a:off x="3962400" y="5334000"/>
            <a:ext cx="228600" cy="304800"/>
          </a:xfrm>
          <a:prstGeom prst="roundRect">
            <a:avLst>
              <a:gd name="adj" fmla="val 16667"/>
            </a:avLst>
          </a:prstGeom>
          <a:solidFill>
            <a:srgbClr val="9900CC"/>
          </a:solidFill>
          <a:ln w="9525">
            <a:solidFill>
              <a:schemeClr val="tx1"/>
            </a:solidFill>
            <a:round/>
            <a:headEnd/>
            <a:tailEnd/>
          </a:ln>
          <a:effectLst/>
        </p:spPr>
        <p:txBody>
          <a:bodyPr wrap="none" anchor="ctr"/>
          <a:lstStyle/>
          <a:p>
            <a:pPr algn="ctr">
              <a:lnSpc>
                <a:spcPct val="100000"/>
              </a:lnSpc>
              <a:spcBef>
                <a:spcPct val="0"/>
              </a:spcBef>
              <a:buFontTx/>
              <a:buNone/>
            </a:pPr>
            <a:endParaRPr lang="en-US"/>
          </a:p>
        </p:txBody>
      </p:sp>
      <p:cxnSp>
        <p:nvCxnSpPr>
          <p:cNvPr id="13371" name="AutoShape 59"/>
          <p:cNvCxnSpPr>
            <a:cxnSpLocks noChangeShapeType="1"/>
            <a:stCxn id="13354" idx="2"/>
            <a:endCxn id="13370" idx="2"/>
          </p:cNvCxnSpPr>
          <p:nvPr/>
        </p:nvCxnSpPr>
        <p:spPr bwMode="auto">
          <a:xfrm rot="16200000" flipH="1">
            <a:off x="3123406" y="4687094"/>
            <a:ext cx="1588" cy="1905000"/>
          </a:xfrm>
          <a:prstGeom prst="curvedConnector3">
            <a:avLst>
              <a:gd name="adj1" fmla="val 14400000"/>
            </a:avLst>
          </a:prstGeom>
          <a:noFill/>
          <a:ln w="25400">
            <a:solidFill>
              <a:schemeClr val="tx1"/>
            </a:solidFill>
            <a:prstDash val="sysDot"/>
            <a:round/>
            <a:headEnd/>
            <a:tailEnd type="triangle" w="med" len="med"/>
          </a:ln>
          <a:effectLst/>
        </p:spPr>
      </p:cxnSp>
      <p:cxnSp>
        <p:nvCxnSpPr>
          <p:cNvPr id="13373" name="AutoShape 61"/>
          <p:cNvCxnSpPr>
            <a:cxnSpLocks noChangeShapeType="1"/>
            <a:stCxn id="13369" idx="0"/>
            <a:endCxn id="13370" idx="0"/>
          </p:cNvCxnSpPr>
          <p:nvPr/>
        </p:nvCxnSpPr>
        <p:spPr bwMode="auto">
          <a:xfrm rot="5400000" flipV="1">
            <a:off x="2932906" y="4191794"/>
            <a:ext cx="1588" cy="2286000"/>
          </a:xfrm>
          <a:prstGeom prst="curvedConnector3">
            <a:avLst>
              <a:gd name="adj1" fmla="val -14400000"/>
            </a:avLst>
          </a:prstGeom>
          <a:noFill/>
          <a:ln w="9525">
            <a:solidFill>
              <a:schemeClr val="tx1"/>
            </a:solidFill>
            <a:round/>
            <a:headEnd/>
            <a:tailEnd type="triangle" w="med" len="med"/>
          </a:ln>
          <a:effectLst/>
        </p:spPr>
      </p:cxnSp>
      <p:cxnSp>
        <p:nvCxnSpPr>
          <p:cNvPr id="13375" name="AutoShape 63"/>
          <p:cNvCxnSpPr>
            <a:cxnSpLocks noChangeShapeType="1"/>
            <a:stCxn id="13318" idx="4"/>
            <a:endCxn id="13319" idx="0"/>
          </p:cNvCxnSpPr>
          <p:nvPr/>
        </p:nvCxnSpPr>
        <p:spPr bwMode="auto">
          <a:xfrm>
            <a:off x="876300" y="3810000"/>
            <a:ext cx="0" cy="381000"/>
          </a:xfrm>
          <a:prstGeom prst="straightConnector1">
            <a:avLst/>
          </a:prstGeom>
          <a:noFill/>
          <a:ln w="9525">
            <a:solidFill>
              <a:schemeClr val="tx1"/>
            </a:solidFill>
            <a:round/>
            <a:headEnd/>
            <a:tailEnd type="triangle" w="med" len="med"/>
          </a:ln>
          <a:effectLst/>
        </p:spPr>
      </p:cxnSp>
      <p:cxnSp>
        <p:nvCxnSpPr>
          <p:cNvPr id="13376" name="AutoShape 64"/>
          <p:cNvCxnSpPr>
            <a:cxnSpLocks noChangeShapeType="1"/>
            <a:stCxn id="13319" idx="2"/>
            <a:endCxn id="13320" idx="0"/>
          </p:cNvCxnSpPr>
          <p:nvPr/>
        </p:nvCxnSpPr>
        <p:spPr bwMode="auto">
          <a:xfrm>
            <a:off x="876300" y="4648200"/>
            <a:ext cx="0" cy="457200"/>
          </a:xfrm>
          <a:prstGeom prst="straightConnector1">
            <a:avLst/>
          </a:prstGeom>
          <a:noFill/>
          <a:ln w="9525">
            <a:solidFill>
              <a:schemeClr val="tx1"/>
            </a:solidFill>
            <a:round/>
            <a:headEnd/>
            <a:tailEnd type="triangle" w="med" len="med"/>
          </a:ln>
          <a:effectLst/>
        </p:spPr>
      </p:cxnSp>
      <p:sp>
        <p:nvSpPr>
          <p:cNvPr id="13377" name="Text Box 65"/>
          <p:cNvSpPr txBox="1">
            <a:spLocks noChangeArrowheads="1"/>
          </p:cNvSpPr>
          <p:nvPr/>
        </p:nvSpPr>
        <p:spPr bwMode="auto">
          <a:xfrm>
            <a:off x="4800600" y="5029200"/>
            <a:ext cx="4343400" cy="1190625"/>
          </a:xfrm>
          <a:prstGeom prst="rect">
            <a:avLst/>
          </a:prstGeom>
          <a:noFill/>
          <a:ln w="9525">
            <a:noFill/>
            <a:miter lim="800000"/>
            <a:headEnd/>
            <a:tailEnd/>
          </a:ln>
          <a:effectLst/>
        </p:spPr>
        <p:txBody>
          <a:bodyPr>
            <a:spAutoFit/>
          </a:bodyPr>
          <a:lstStyle/>
          <a:p>
            <a:pPr>
              <a:lnSpc>
                <a:spcPct val="100000"/>
              </a:lnSpc>
              <a:spcBef>
                <a:spcPct val="0"/>
              </a:spcBef>
              <a:buFontTx/>
              <a:buNone/>
            </a:pPr>
            <a:r>
              <a:rPr lang="en-US" b="1"/>
              <a:t>Single-Writer Multiple-Reader</a:t>
            </a:r>
          </a:p>
          <a:p>
            <a:pPr>
              <a:lnSpc>
                <a:spcPct val="100000"/>
              </a:lnSpc>
              <a:spcBef>
                <a:spcPct val="0"/>
              </a:spcBef>
              <a:buFontTx/>
              <a:buNone/>
            </a:pPr>
            <a:r>
              <a:rPr lang="en-US" b="1"/>
              <a:t>Cache Coherence</a:t>
            </a:r>
          </a:p>
          <a:p>
            <a:pPr>
              <a:lnSpc>
                <a:spcPct val="100000"/>
              </a:lnSpc>
              <a:spcBef>
                <a:spcPct val="0"/>
              </a:spcBef>
              <a:buFontTx/>
              <a:buNone/>
            </a:pPr>
            <a:r>
              <a:rPr lang="en-US"/>
              <a:t>Verify inter-processor data propagation and global ordering</a:t>
            </a:r>
            <a:endParaRPr lang="en-US" i="1"/>
          </a:p>
        </p:txBody>
      </p:sp>
      <p:grpSp>
        <p:nvGrpSpPr>
          <p:cNvPr id="64" name="Group 63"/>
          <p:cNvGrpSpPr/>
          <p:nvPr/>
        </p:nvGrpSpPr>
        <p:grpSpPr>
          <a:xfrm>
            <a:off x="0" y="6216650"/>
            <a:ext cx="9144000" cy="336550"/>
            <a:chOff x="0" y="6216650"/>
            <a:chExt cx="9144000" cy="336550"/>
          </a:xfrm>
        </p:grpSpPr>
        <p:cxnSp>
          <p:nvCxnSpPr>
            <p:cNvPr id="13378" name="AutoShape 66"/>
            <p:cNvCxnSpPr>
              <a:cxnSpLocks noChangeShapeType="1"/>
            </p:cNvCxnSpPr>
            <p:nvPr/>
          </p:nvCxnSpPr>
          <p:spPr bwMode="auto">
            <a:xfrm>
              <a:off x="3657600" y="6399213"/>
              <a:ext cx="381000" cy="1587"/>
            </a:xfrm>
            <a:prstGeom prst="straightConnector1">
              <a:avLst/>
            </a:prstGeom>
            <a:noFill/>
            <a:ln w="9525">
              <a:solidFill>
                <a:schemeClr val="tx1"/>
              </a:solidFill>
              <a:prstDash val="dash"/>
              <a:round/>
              <a:headEnd/>
              <a:tailEnd type="triangle" w="med" len="med"/>
            </a:ln>
            <a:effectLst/>
          </p:spPr>
        </p:cxnSp>
        <p:cxnSp>
          <p:nvCxnSpPr>
            <p:cNvPr id="13379" name="AutoShape 67"/>
            <p:cNvCxnSpPr>
              <a:cxnSpLocks noChangeShapeType="1"/>
            </p:cNvCxnSpPr>
            <p:nvPr/>
          </p:nvCxnSpPr>
          <p:spPr bwMode="auto">
            <a:xfrm>
              <a:off x="457200" y="6399213"/>
              <a:ext cx="381000" cy="1587"/>
            </a:xfrm>
            <a:prstGeom prst="straightConnector1">
              <a:avLst/>
            </a:prstGeom>
            <a:noFill/>
            <a:ln w="9525">
              <a:solidFill>
                <a:schemeClr val="tx1"/>
              </a:solidFill>
              <a:round/>
              <a:headEnd/>
              <a:tailEnd type="triangle" w="med" len="med"/>
            </a:ln>
            <a:effectLst/>
          </p:spPr>
        </p:cxnSp>
        <p:cxnSp>
          <p:nvCxnSpPr>
            <p:cNvPr id="13380" name="AutoShape 68"/>
            <p:cNvCxnSpPr>
              <a:cxnSpLocks noChangeShapeType="1"/>
            </p:cNvCxnSpPr>
            <p:nvPr/>
          </p:nvCxnSpPr>
          <p:spPr bwMode="auto">
            <a:xfrm>
              <a:off x="6324600" y="6399213"/>
              <a:ext cx="342900" cy="0"/>
            </a:xfrm>
            <a:prstGeom prst="straightConnector1">
              <a:avLst/>
            </a:prstGeom>
            <a:noFill/>
            <a:ln w="9525">
              <a:solidFill>
                <a:schemeClr val="tx1"/>
              </a:solidFill>
              <a:prstDash val="sysDot"/>
              <a:round/>
              <a:headEnd/>
              <a:tailEnd type="triangle" w="med" len="med"/>
            </a:ln>
            <a:effectLst/>
          </p:spPr>
        </p:cxnSp>
        <p:sp>
          <p:nvSpPr>
            <p:cNvPr id="13381" name="Text Box 69"/>
            <p:cNvSpPr txBox="1">
              <a:spLocks noChangeArrowheads="1"/>
            </p:cNvSpPr>
            <p:nvPr/>
          </p:nvSpPr>
          <p:spPr bwMode="auto">
            <a:xfrm>
              <a:off x="0" y="6216650"/>
              <a:ext cx="9144000" cy="336550"/>
            </a:xfrm>
            <a:prstGeom prst="rect">
              <a:avLst/>
            </a:prstGeom>
            <a:noFill/>
            <a:ln w="9525">
              <a:noFill/>
              <a:miter lim="800000"/>
              <a:headEnd/>
              <a:tailEnd/>
            </a:ln>
            <a:effectLst/>
          </p:spPr>
          <p:txBody>
            <a:bodyPr>
              <a:spAutoFit/>
            </a:bodyPr>
            <a:lstStyle/>
            <a:p>
              <a:pPr>
                <a:lnSpc>
                  <a:spcPct val="100000"/>
                </a:lnSpc>
                <a:spcBef>
                  <a:spcPct val="50000"/>
                </a:spcBef>
                <a:buFontTx/>
                <a:buNone/>
                <a:tabLst>
                  <a:tab pos="850900" algn="l"/>
                  <a:tab pos="4003675" algn="l"/>
                  <a:tab pos="6637338" algn="l"/>
                </a:tabLst>
              </a:pPr>
              <a:r>
                <a:rPr lang="en-US" sz="1600" dirty="0"/>
                <a:t>	Program Order Dependence	Local Data Dependence	Global Data Dependence</a:t>
              </a:r>
            </a:p>
          </p:txBody>
        </p:sp>
      </p:grpSp>
      <p:sp>
        <p:nvSpPr>
          <p:cNvPr id="62" name="Slide Number Placeholder 61"/>
          <p:cNvSpPr>
            <a:spLocks noGrp="1"/>
          </p:cNvSpPr>
          <p:nvPr>
            <p:ph type="sldNum" sz="quarter" idx="12"/>
          </p:nvPr>
        </p:nvSpPr>
        <p:spPr>
          <a:xfrm>
            <a:off x="6553200" y="6051550"/>
            <a:ext cx="2133600" cy="365125"/>
          </a:xfrm>
        </p:spPr>
        <p:txBody>
          <a:bodyPr/>
          <a:lstStyle/>
          <a:p>
            <a:fld id="{920F2589-C29C-4C9D-93C1-6F0B311A5845}" type="slidenum">
              <a:rPr lang="en-US" smtClean="0"/>
              <a:pPr/>
              <a:t>33</a:t>
            </a:fld>
            <a:endParaRPr lang="en-US" dirty="0"/>
          </a:p>
        </p:txBody>
      </p:sp>
      <p:sp>
        <p:nvSpPr>
          <p:cNvPr id="63" name="Rounded Rectangular Callout 62"/>
          <p:cNvSpPr/>
          <p:nvPr/>
        </p:nvSpPr>
        <p:spPr>
          <a:xfrm>
            <a:off x="5105400" y="2209800"/>
            <a:ext cx="1828800" cy="609600"/>
          </a:xfrm>
          <a:prstGeom prst="wedgeRoundRectCallout">
            <a:avLst>
              <a:gd name="adj1" fmla="val -54507"/>
              <a:gd name="adj2" fmla="val -6607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local checks</a:t>
            </a:r>
          </a:p>
          <a:p>
            <a:r>
              <a:rPr lang="en-US" dirty="0" smtClean="0">
                <a:solidFill>
                  <a:schemeClr val="tx1"/>
                </a:solidFill>
              </a:rPr>
              <a:t>- false negatives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332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32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32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332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32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32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33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33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33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33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33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333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33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333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353"/>
                                        </p:tgtEl>
                                        <p:attrNameLst>
                                          <p:attrName>style.visibility</p:attrName>
                                        </p:attrNameLst>
                                      </p:cBhvr>
                                      <p:to>
                                        <p:strVal val="visible"/>
                                      </p:to>
                                    </p:set>
                                  </p:childTnLst>
                                </p:cTn>
                              </p:par>
                              <p:par>
                                <p:cTn id="40" presetID="7" presetClass="emph" presetSubtype="2" fill="hold" nodeType="withEffect">
                                  <p:stCondLst>
                                    <p:cond delay="0"/>
                                  </p:stCondLst>
                                  <p:childTnLst>
                                    <p:animClr clrSpc="rgb" dir="cw">
                                      <p:cBhvr>
                                        <p:cTn id="41" dur="1000" fill="hold"/>
                                        <p:tgtEl>
                                          <p:spTgt spid="13335"/>
                                        </p:tgtEl>
                                        <p:attrNameLst>
                                          <p:attrName>stroke.color</p:attrName>
                                        </p:attrNameLst>
                                      </p:cBhvr>
                                      <p:to>
                                        <a:srgbClr val="FF0000"/>
                                      </p:to>
                                    </p:animClr>
                                    <p:set>
                                      <p:cBhvr>
                                        <p:cTn id="42" dur="1000" fill="hold"/>
                                        <p:tgtEl>
                                          <p:spTgt spid="13335"/>
                                        </p:tgtEl>
                                        <p:attrNameLst>
                                          <p:attrName>stroke.on</p:attrName>
                                        </p:attrNameLst>
                                      </p:cBhvr>
                                      <p:to>
                                        <p:strVal val="true"/>
                                      </p:to>
                                    </p:set>
                                  </p:childTnLst>
                                </p:cTn>
                              </p:par>
                              <p:par>
                                <p:cTn id="43" presetID="7" presetClass="emph" presetSubtype="2" fill="hold" nodeType="withEffect">
                                  <p:stCondLst>
                                    <p:cond delay="0"/>
                                  </p:stCondLst>
                                  <p:childTnLst>
                                    <p:animClr clrSpc="rgb" dir="cw">
                                      <p:cBhvr>
                                        <p:cTn id="44" dur="1000" fill="hold"/>
                                        <p:tgtEl>
                                          <p:spTgt spid="13336"/>
                                        </p:tgtEl>
                                        <p:attrNameLst>
                                          <p:attrName>stroke.color</p:attrName>
                                        </p:attrNameLst>
                                      </p:cBhvr>
                                      <p:to>
                                        <a:srgbClr val="FF0000"/>
                                      </p:to>
                                    </p:animClr>
                                    <p:set>
                                      <p:cBhvr>
                                        <p:cTn id="45" dur="1000" fill="hold"/>
                                        <p:tgtEl>
                                          <p:spTgt spid="13336"/>
                                        </p:tgtEl>
                                        <p:attrNameLst>
                                          <p:attrName>stroke.on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319"/>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337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333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334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334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3342"/>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334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334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3345"/>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334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334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3348"/>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3349"/>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335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3351"/>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1335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3368"/>
                                        </p:tgtEl>
                                        <p:attrNameLst>
                                          <p:attrName>style.visibility</p:attrName>
                                        </p:attrNameLst>
                                      </p:cBhvr>
                                      <p:to>
                                        <p:strVal val="visible"/>
                                      </p:to>
                                    </p:set>
                                  </p:childTnLst>
                                </p:cTn>
                              </p:par>
                              <p:par>
                                <p:cTn id="82" presetID="7" presetClass="emph" presetSubtype="2" fill="hold" nodeType="withEffect">
                                  <p:stCondLst>
                                    <p:cond delay="0"/>
                                  </p:stCondLst>
                                  <p:childTnLst>
                                    <p:animClr clrSpc="rgb" dir="cw">
                                      <p:cBhvr>
                                        <p:cTn id="83" dur="1000" fill="hold"/>
                                        <p:tgtEl>
                                          <p:spTgt spid="13344"/>
                                        </p:tgtEl>
                                        <p:attrNameLst>
                                          <p:attrName>stroke.color</p:attrName>
                                        </p:attrNameLst>
                                      </p:cBhvr>
                                      <p:to>
                                        <a:srgbClr val="FF0000"/>
                                      </p:to>
                                    </p:animClr>
                                    <p:set>
                                      <p:cBhvr>
                                        <p:cTn id="84" dur="1000" fill="hold"/>
                                        <p:tgtEl>
                                          <p:spTgt spid="13344"/>
                                        </p:tgtEl>
                                        <p:attrNameLst>
                                          <p:attrName>stroke.on</p:attrName>
                                        </p:attrNameLst>
                                      </p:cBhvr>
                                      <p:to>
                                        <p:strVal val="true"/>
                                      </p:to>
                                    </p:set>
                                  </p:childTnLst>
                                </p:cTn>
                              </p:par>
                              <p:par>
                                <p:cTn id="85" presetID="7" presetClass="emph" presetSubtype="2" fill="hold" nodeType="withEffect">
                                  <p:stCondLst>
                                    <p:cond delay="0"/>
                                  </p:stCondLst>
                                  <p:childTnLst>
                                    <p:animClr clrSpc="rgb" dir="cw">
                                      <p:cBhvr>
                                        <p:cTn id="86" dur="1000" fill="hold"/>
                                        <p:tgtEl>
                                          <p:spTgt spid="13345"/>
                                        </p:tgtEl>
                                        <p:attrNameLst>
                                          <p:attrName>stroke.color</p:attrName>
                                        </p:attrNameLst>
                                      </p:cBhvr>
                                      <p:to>
                                        <a:srgbClr val="FF0000"/>
                                      </p:to>
                                    </p:animClr>
                                    <p:set>
                                      <p:cBhvr>
                                        <p:cTn id="87" dur="1000" fill="hold"/>
                                        <p:tgtEl>
                                          <p:spTgt spid="13345"/>
                                        </p:tgtEl>
                                        <p:attrNameLst>
                                          <p:attrName>stroke.on</p:attrName>
                                        </p:attrNameLst>
                                      </p:cBhvr>
                                      <p:to>
                                        <p:strVal val="true"/>
                                      </p:to>
                                    </p:set>
                                  </p:childTnLst>
                                </p:cTn>
                              </p:par>
                              <p:par>
                                <p:cTn id="88" presetID="7" presetClass="emph" presetSubtype="2" fill="hold" nodeType="withEffect">
                                  <p:stCondLst>
                                    <p:cond delay="0"/>
                                  </p:stCondLst>
                                  <p:childTnLst>
                                    <p:animClr clrSpc="rgb" dir="cw">
                                      <p:cBhvr>
                                        <p:cTn id="89" dur="1000" fill="hold"/>
                                        <p:tgtEl>
                                          <p:spTgt spid="13346"/>
                                        </p:tgtEl>
                                        <p:attrNameLst>
                                          <p:attrName>stroke.color</p:attrName>
                                        </p:attrNameLst>
                                      </p:cBhvr>
                                      <p:to>
                                        <a:srgbClr val="FF0000"/>
                                      </p:to>
                                    </p:animClr>
                                    <p:set>
                                      <p:cBhvr>
                                        <p:cTn id="90" dur="1000" fill="hold"/>
                                        <p:tgtEl>
                                          <p:spTgt spid="13346"/>
                                        </p:tgtEl>
                                        <p:attrNameLst>
                                          <p:attrName>stroke.on</p:attrName>
                                        </p:attrNameLst>
                                      </p:cBhvr>
                                      <p:to>
                                        <p:strVal val="true"/>
                                      </p:to>
                                    </p:set>
                                  </p:childTnLst>
                                </p:cTn>
                              </p:par>
                              <p:par>
                                <p:cTn id="91" presetID="7" presetClass="emph" presetSubtype="2" fill="hold" nodeType="withEffect">
                                  <p:stCondLst>
                                    <p:cond delay="0"/>
                                  </p:stCondLst>
                                  <p:childTnLst>
                                    <p:animClr clrSpc="rgb" dir="cw">
                                      <p:cBhvr>
                                        <p:cTn id="92" dur="1000" fill="hold"/>
                                        <p:tgtEl>
                                          <p:spTgt spid="13347"/>
                                        </p:tgtEl>
                                        <p:attrNameLst>
                                          <p:attrName>stroke.color</p:attrName>
                                        </p:attrNameLst>
                                      </p:cBhvr>
                                      <p:to>
                                        <a:srgbClr val="FF0000"/>
                                      </p:to>
                                    </p:animClr>
                                    <p:set>
                                      <p:cBhvr>
                                        <p:cTn id="93" dur="1000" fill="hold"/>
                                        <p:tgtEl>
                                          <p:spTgt spid="13347"/>
                                        </p:tgtEl>
                                        <p:attrNameLst>
                                          <p:attrName>stroke.on</p:attrName>
                                        </p:attrNameLst>
                                      </p:cBhvr>
                                      <p:to>
                                        <p:strVal val="true"/>
                                      </p:to>
                                    </p:set>
                                  </p:childTnLst>
                                </p:cTn>
                              </p:par>
                              <p:par>
                                <p:cTn id="94" presetID="7" presetClass="emph" presetSubtype="2" fill="hold" nodeType="withEffect">
                                  <p:stCondLst>
                                    <p:cond delay="0"/>
                                  </p:stCondLst>
                                  <p:childTnLst>
                                    <p:animClr clrSpc="rgb" dir="cw">
                                      <p:cBhvr>
                                        <p:cTn id="95" dur="1000" fill="hold"/>
                                        <p:tgtEl>
                                          <p:spTgt spid="13349"/>
                                        </p:tgtEl>
                                        <p:attrNameLst>
                                          <p:attrName>stroke.color</p:attrName>
                                        </p:attrNameLst>
                                      </p:cBhvr>
                                      <p:to>
                                        <a:srgbClr val="FF0000"/>
                                      </p:to>
                                    </p:animClr>
                                    <p:set>
                                      <p:cBhvr>
                                        <p:cTn id="96" dur="1000" fill="hold"/>
                                        <p:tgtEl>
                                          <p:spTgt spid="13349"/>
                                        </p:tgtEl>
                                        <p:attrNameLst>
                                          <p:attrName>stroke.on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332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337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335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335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335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335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35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3359"/>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336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336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336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336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3364"/>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336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337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3366"/>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336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3369"/>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3371"/>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337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3377"/>
                                        </p:tgtEl>
                                        <p:attrNameLst>
                                          <p:attrName>style.visibility</p:attrName>
                                        </p:attrNameLst>
                                      </p:cBhvr>
                                      <p:to>
                                        <p:strVal val="visible"/>
                                      </p:to>
                                    </p:set>
                                  </p:childTnLst>
                                </p:cTn>
                              </p:par>
                              <p:par>
                                <p:cTn id="141" presetID="7" presetClass="emph" presetSubtype="2" fill="hold" nodeType="withEffect">
                                  <p:stCondLst>
                                    <p:cond delay="0"/>
                                  </p:stCondLst>
                                  <p:childTnLst>
                                    <p:animClr clrSpc="rgb" dir="cw">
                                      <p:cBhvr>
                                        <p:cTn id="142" dur="1000" fill="hold"/>
                                        <p:tgtEl>
                                          <p:spTgt spid="13367"/>
                                        </p:tgtEl>
                                        <p:attrNameLst>
                                          <p:attrName>stroke.color</p:attrName>
                                        </p:attrNameLst>
                                      </p:cBhvr>
                                      <p:to>
                                        <a:srgbClr val="FF0000"/>
                                      </p:to>
                                    </p:animClr>
                                    <p:set>
                                      <p:cBhvr>
                                        <p:cTn id="143" dur="1000" fill="hold"/>
                                        <p:tgtEl>
                                          <p:spTgt spid="13367"/>
                                        </p:tgtEl>
                                        <p:attrNameLst>
                                          <p:attrName>stroke.on</p:attrName>
                                        </p:attrNameLst>
                                      </p:cBhvr>
                                      <p:to>
                                        <p:strVal val="true"/>
                                      </p:to>
                                    </p:set>
                                  </p:childTnLst>
                                </p:cTn>
                              </p:par>
                              <p:par>
                                <p:cTn id="144" presetID="7" presetClass="emph" presetSubtype="2" fill="hold" nodeType="withEffect">
                                  <p:stCondLst>
                                    <p:cond delay="0"/>
                                  </p:stCondLst>
                                  <p:childTnLst>
                                    <p:animClr clrSpc="rgb" dir="cw">
                                      <p:cBhvr>
                                        <p:cTn id="145" dur="1000" fill="hold"/>
                                        <p:tgtEl>
                                          <p:spTgt spid="13371"/>
                                        </p:tgtEl>
                                        <p:attrNameLst>
                                          <p:attrName>stroke.color</p:attrName>
                                        </p:attrNameLst>
                                      </p:cBhvr>
                                      <p:to>
                                        <a:srgbClr val="FF0000"/>
                                      </p:to>
                                    </p:animClr>
                                    <p:set>
                                      <p:cBhvr>
                                        <p:cTn id="146" dur="1000" fill="hold"/>
                                        <p:tgtEl>
                                          <p:spTgt spid="13371"/>
                                        </p:tgtEl>
                                        <p:attrNameLst>
                                          <p:attrName>stroke.on</p:attrName>
                                        </p:attrNameLst>
                                      </p:cBhvr>
                                      <p:to>
                                        <p:strVal val="tru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19" grpId="0" animBg="1"/>
      <p:bldP spid="13320" grpId="0" animBg="1"/>
      <p:bldP spid="13321" grpId="0" animBg="1"/>
      <p:bldP spid="13323" grpId="0" animBg="1"/>
      <p:bldP spid="13325" grpId="0" animBg="1"/>
      <p:bldP spid="13326" grpId="0" animBg="1"/>
      <p:bldP spid="13327" grpId="0" animBg="1"/>
      <p:bldP spid="13333" grpId="0" animBg="1"/>
      <p:bldP spid="13339" grpId="0" animBg="1"/>
      <p:bldP spid="13340" grpId="0" animBg="1"/>
      <p:bldP spid="13341" grpId="0" animBg="1"/>
      <p:bldP spid="13342" grpId="0" animBg="1"/>
      <p:bldP spid="13343" grpId="0" animBg="1"/>
      <p:bldP spid="13348" grpId="0" animBg="1"/>
      <p:bldP spid="13368" grpId="0"/>
      <p:bldP spid="13354" grpId="0" animBg="1"/>
      <p:bldP spid="13355" grpId="0" animBg="1"/>
      <p:bldP spid="13356" grpId="0" animBg="1"/>
      <p:bldP spid="13357" grpId="0" animBg="1"/>
      <p:bldP spid="13358" grpId="0" animBg="1"/>
      <p:bldP spid="13363" grpId="0" animBg="1"/>
      <p:bldP spid="13369" grpId="0" animBg="1"/>
      <p:bldP spid="13370" grpId="0" animBg="1"/>
      <p:bldP spid="13377" grpId="0"/>
      <p:bldP spid="6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Micro-architectural Case-Studies for Runtime Verification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solidFill>
                  <a:schemeClr val="bg1">
                    <a:lumMod val="50000"/>
                  </a:schemeClr>
                </a:solidFill>
              </a:rPr>
              <a:t>Uni</a:t>
            </a:r>
            <a:r>
              <a:rPr lang="en-US" dirty="0" smtClean="0">
                <a:solidFill>
                  <a:schemeClr val="bg1">
                    <a:lumMod val="50000"/>
                  </a:schemeClr>
                </a:solidFill>
              </a:rPr>
              <a:t>-processor Verification</a:t>
            </a:r>
          </a:p>
          <a:p>
            <a:pPr lvl="1"/>
            <a:r>
              <a:rPr lang="en-US" dirty="0" smtClean="0">
                <a:solidFill>
                  <a:schemeClr val="bg1">
                    <a:lumMod val="50000"/>
                  </a:schemeClr>
                </a:solidFill>
              </a:rPr>
              <a:t>DIVA</a:t>
            </a:r>
          </a:p>
          <a:p>
            <a:pPr lvl="2"/>
            <a:r>
              <a:rPr lang="en-US" dirty="0" smtClean="0">
                <a:solidFill>
                  <a:schemeClr val="bg1">
                    <a:lumMod val="50000"/>
                  </a:schemeClr>
                </a:solidFill>
              </a:rPr>
              <a:t>Todd Austin, Michigan</a:t>
            </a:r>
          </a:p>
          <a:p>
            <a:pPr lvl="1"/>
            <a:r>
              <a:rPr lang="en-US" dirty="0" smtClean="0">
                <a:solidFill>
                  <a:schemeClr val="bg1">
                    <a:lumMod val="50000"/>
                  </a:schemeClr>
                </a:solidFill>
              </a:rPr>
              <a:t>Semantic Guardians</a:t>
            </a:r>
          </a:p>
          <a:p>
            <a:pPr lvl="2"/>
            <a:r>
              <a:rPr lang="en-US" dirty="0" smtClean="0">
                <a:solidFill>
                  <a:schemeClr val="bg1">
                    <a:lumMod val="50000"/>
                  </a:schemeClr>
                </a:solidFill>
              </a:rPr>
              <a:t>Valeria Bertacco, Michigan</a:t>
            </a:r>
          </a:p>
          <a:p>
            <a:r>
              <a:rPr lang="en-US" dirty="0" smtClean="0">
                <a:solidFill>
                  <a:schemeClr val="bg1">
                    <a:lumMod val="50000"/>
                  </a:schemeClr>
                </a:solidFill>
              </a:rPr>
              <a:t>Multi-Processor Verification</a:t>
            </a:r>
          </a:p>
          <a:p>
            <a:pPr lvl="1"/>
            <a:r>
              <a:rPr lang="en-US" dirty="0" smtClean="0">
                <a:solidFill>
                  <a:schemeClr val="bg1">
                    <a:lumMod val="50000"/>
                  </a:schemeClr>
                </a:solidFill>
              </a:rPr>
              <a:t>Memory Consistency</a:t>
            </a:r>
          </a:p>
          <a:p>
            <a:pPr lvl="2"/>
            <a:r>
              <a:rPr lang="en-US" dirty="0" smtClean="0">
                <a:solidFill>
                  <a:schemeClr val="bg1">
                    <a:lumMod val="50000"/>
                  </a:schemeClr>
                </a:solidFill>
              </a:rPr>
              <a:t>Sharad Malik, Princeton</a:t>
            </a:r>
          </a:p>
          <a:p>
            <a:pPr lvl="2"/>
            <a:r>
              <a:rPr lang="en-US" dirty="0" smtClean="0">
                <a:solidFill>
                  <a:schemeClr val="bg1">
                    <a:lumMod val="50000"/>
                  </a:schemeClr>
                </a:solidFill>
              </a:rPr>
              <a:t>Daniel </a:t>
            </a:r>
            <a:r>
              <a:rPr lang="en-US" dirty="0" err="1" smtClean="0">
                <a:solidFill>
                  <a:schemeClr val="bg1">
                    <a:lumMod val="50000"/>
                  </a:schemeClr>
                </a:solidFill>
              </a:rPr>
              <a:t>Sorin</a:t>
            </a:r>
            <a:r>
              <a:rPr lang="en-US" dirty="0" smtClean="0">
                <a:solidFill>
                  <a:schemeClr val="bg1">
                    <a:lumMod val="50000"/>
                  </a:schemeClr>
                </a:solidFill>
              </a:rPr>
              <a:t>, Duke</a:t>
            </a:r>
          </a:p>
          <a:p>
            <a:r>
              <a:rPr lang="en-US" dirty="0" smtClean="0"/>
              <a:t>Recovery Mechanisms</a:t>
            </a:r>
          </a:p>
          <a:p>
            <a:pPr lvl="1"/>
            <a:r>
              <a:rPr lang="en-US" dirty="0" err="1" smtClean="0"/>
              <a:t>Checkpointing</a:t>
            </a:r>
            <a:r>
              <a:rPr lang="en-US" dirty="0" smtClean="0"/>
              <a:t> and Rollback</a:t>
            </a:r>
          </a:p>
          <a:p>
            <a:pPr lvl="2"/>
            <a:r>
              <a:rPr lang="en-US" dirty="0" smtClean="0"/>
              <a:t>Safety Net: </a:t>
            </a:r>
            <a:r>
              <a:rPr lang="en-US" dirty="0" err="1" smtClean="0"/>
              <a:t>Sorin</a:t>
            </a:r>
            <a:r>
              <a:rPr lang="en-US" dirty="0" smtClean="0"/>
              <a:t>, Hill, Wisconsin</a:t>
            </a:r>
          </a:p>
          <a:p>
            <a:pPr lvl="2"/>
            <a:r>
              <a:rPr lang="en-US" dirty="0" smtClean="0"/>
              <a:t>Revive: Josep </a:t>
            </a:r>
            <a:r>
              <a:rPr lang="en-US" dirty="0" err="1" smtClean="0"/>
              <a:t>Torellas</a:t>
            </a:r>
            <a:r>
              <a:rPr lang="en-US" dirty="0" smtClean="0"/>
              <a:t>, UIUC  (Not Covered)</a:t>
            </a:r>
          </a:p>
          <a:p>
            <a:pPr lvl="1"/>
            <a:r>
              <a:rPr lang="en-US" dirty="0" smtClean="0"/>
              <a:t>Bug Patching</a:t>
            </a:r>
          </a:p>
          <a:p>
            <a:pPr lvl="2"/>
            <a:r>
              <a:rPr lang="en-US" dirty="0" err="1" smtClean="0"/>
              <a:t>Josep</a:t>
            </a:r>
            <a:r>
              <a:rPr lang="en-US" dirty="0" smtClean="0"/>
              <a:t> </a:t>
            </a:r>
            <a:r>
              <a:rPr lang="en-US" dirty="0" err="1" smtClean="0"/>
              <a:t>Torellas</a:t>
            </a:r>
            <a:r>
              <a:rPr lang="en-US" dirty="0" smtClean="0"/>
              <a:t>, UIUC</a:t>
            </a:r>
          </a:p>
          <a:p>
            <a:pPr lvl="2"/>
            <a:r>
              <a:rPr lang="en-US" dirty="0" err="1" smtClean="0"/>
              <a:t>FRiCLe</a:t>
            </a:r>
            <a:r>
              <a:rPr lang="en-US" dirty="0" smtClean="0"/>
              <a:t>: Valeria Bertacco, Michigan</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dirty="0" err="1" smtClean="0"/>
              <a:t>SafetyNet</a:t>
            </a:r>
            <a:r>
              <a:rPr lang="en-US" dirty="0" smtClean="0"/>
              <a:t> [</a:t>
            </a:r>
            <a:r>
              <a:rPr lang="en-US" dirty="0" err="1" smtClean="0"/>
              <a:t>Sorin</a:t>
            </a:r>
            <a:r>
              <a:rPr lang="en-US" dirty="0" smtClean="0"/>
              <a:t> et al. ’02]</a:t>
            </a:r>
            <a:endParaRPr lang="en-US" dirty="0"/>
          </a:p>
        </p:txBody>
      </p:sp>
      <p:sp>
        <p:nvSpPr>
          <p:cNvPr id="320515" name="Rectangle 3"/>
          <p:cNvSpPr>
            <a:spLocks noGrp="1" noChangeArrowheads="1"/>
          </p:cNvSpPr>
          <p:nvPr>
            <p:ph type="body" idx="1"/>
          </p:nvPr>
        </p:nvSpPr>
        <p:spPr>
          <a:xfrm>
            <a:off x="533400" y="5638800"/>
            <a:ext cx="7772400" cy="762000"/>
          </a:xfrm>
        </p:spPr>
        <p:txBody>
          <a:bodyPr>
            <a:normAutofit fontScale="85000" lnSpcReduction="10000"/>
          </a:bodyPr>
          <a:lstStyle/>
          <a:p>
            <a:pPr>
              <a:lnSpc>
                <a:spcPct val="90000"/>
              </a:lnSpc>
            </a:pPr>
            <a:r>
              <a:rPr lang="en-US" dirty="0"/>
              <a:t>Checkpoint Log Buffer (CLB) at cache and memory</a:t>
            </a:r>
          </a:p>
          <a:p>
            <a:pPr lvl="2">
              <a:lnSpc>
                <a:spcPct val="90000"/>
              </a:lnSpc>
            </a:pPr>
            <a:r>
              <a:rPr lang="en-US" dirty="0"/>
              <a:t>Just FIFO log of block writes/transfers</a:t>
            </a:r>
          </a:p>
          <a:p>
            <a:pPr lvl="1">
              <a:lnSpc>
                <a:spcPct val="90000"/>
              </a:lnSpc>
            </a:pPr>
            <a:endParaRPr lang="en-US" dirty="0"/>
          </a:p>
          <a:p>
            <a:pPr>
              <a:lnSpc>
                <a:spcPct val="90000"/>
              </a:lnSpc>
            </a:pPr>
            <a:endParaRPr lang="en-US" dirty="0"/>
          </a:p>
        </p:txBody>
      </p:sp>
      <p:sp>
        <p:nvSpPr>
          <p:cNvPr id="320595" name="Rectangle 83"/>
          <p:cNvSpPr>
            <a:spLocks noChangeArrowheads="1"/>
          </p:cNvSpPr>
          <p:nvPr/>
        </p:nvSpPr>
        <p:spPr bwMode="auto">
          <a:xfrm>
            <a:off x="3810000" y="1447800"/>
            <a:ext cx="5181600" cy="3810000"/>
          </a:xfrm>
          <a:prstGeom prst="rect">
            <a:avLst/>
          </a:prstGeom>
          <a:solidFill>
            <a:schemeClr val="accent6">
              <a:lumMod val="20000"/>
              <a:lumOff val="80000"/>
            </a:schemeClr>
          </a:solidFill>
          <a:ln w="38100">
            <a:solidFill>
              <a:schemeClr val="accent6">
                <a:lumMod val="40000"/>
                <a:lumOff val="60000"/>
              </a:schemeClr>
            </a:solidFill>
            <a:miter lim="800000"/>
            <a:headEnd type="none" w="sm" len="sm"/>
            <a:tailEnd type="none" w="sm" len="sm"/>
          </a:ln>
          <a:effectLst/>
        </p:spPr>
        <p:txBody>
          <a:bodyPr wrap="none" anchor="ctr"/>
          <a:lstStyle/>
          <a:p>
            <a:endParaRPr lang="en-US"/>
          </a:p>
        </p:txBody>
      </p:sp>
      <p:sp>
        <p:nvSpPr>
          <p:cNvPr id="320517" name="Rectangle 5"/>
          <p:cNvSpPr>
            <a:spLocks noChangeArrowheads="1"/>
          </p:cNvSpPr>
          <p:nvPr/>
        </p:nvSpPr>
        <p:spPr bwMode="auto">
          <a:xfrm>
            <a:off x="727075" y="2036763"/>
            <a:ext cx="301625" cy="252412"/>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en-US"/>
          </a:p>
        </p:txBody>
      </p:sp>
      <p:sp>
        <p:nvSpPr>
          <p:cNvPr id="320518" name="Rectangle 6"/>
          <p:cNvSpPr>
            <a:spLocks noChangeArrowheads="1"/>
          </p:cNvSpPr>
          <p:nvPr/>
        </p:nvSpPr>
        <p:spPr bwMode="auto">
          <a:xfrm>
            <a:off x="1322388" y="2036763"/>
            <a:ext cx="301625" cy="252412"/>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en-US"/>
          </a:p>
        </p:txBody>
      </p:sp>
      <p:sp>
        <p:nvSpPr>
          <p:cNvPr id="320519" name="Rectangle 7"/>
          <p:cNvSpPr>
            <a:spLocks noChangeArrowheads="1"/>
          </p:cNvSpPr>
          <p:nvPr/>
        </p:nvSpPr>
        <p:spPr bwMode="auto">
          <a:xfrm>
            <a:off x="1917700" y="2036763"/>
            <a:ext cx="301625" cy="252412"/>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en-US"/>
          </a:p>
        </p:txBody>
      </p:sp>
      <p:sp>
        <p:nvSpPr>
          <p:cNvPr id="320520" name="Rectangle 8"/>
          <p:cNvSpPr>
            <a:spLocks noChangeArrowheads="1"/>
          </p:cNvSpPr>
          <p:nvPr/>
        </p:nvSpPr>
        <p:spPr bwMode="auto">
          <a:xfrm>
            <a:off x="2513013" y="2036763"/>
            <a:ext cx="301625" cy="252412"/>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en-US"/>
          </a:p>
        </p:txBody>
      </p:sp>
      <p:sp>
        <p:nvSpPr>
          <p:cNvPr id="320522" name="Line 10"/>
          <p:cNvSpPr>
            <a:spLocks noChangeShapeType="1"/>
          </p:cNvSpPr>
          <p:nvPr/>
        </p:nvSpPr>
        <p:spPr bwMode="auto">
          <a:xfrm>
            <a:off x="1028700" y="2168525"/>
            <a:ext cx="29368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26" name="Line 14"/>
          <p:cNvSpPr>
            <a:spLocks noChangeShapeType="1"/>
          </p:cNvSpPr>
          <p:nvPr/>
        </p:nvSpPr>
        <p:spPr bwMode="auto">
          <a:xfrm>
            <a:off x="1624013" y="2168525"/>
            <a:ext cx="293687"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27" name="Line 15"/>
          <p:cNvSpPr>
            <a:spLocks noChangeShapeType="1"/>
          </p:cNvSpPr>
          <p:nvPr/>
        </p:nvSpPr>
        <p:spPr bwMode="auto">
          <a:xfrm>
            <a:off x="2219325" y="2168525"/>
            <a:ext cx="29368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28" name="Line 16"/>
          <p:cNvSpPr>
            <a:spLocks noChangeShapeType="1"/>
          </p:cNvSpPr>
          <p:nvPr/>
        </p:nvSpPr>
        <p:spPr bwMode="auto">
          <a:xfrm rot="-5400000">
            <a:off x="713581" y="2412207"/>
            <a:ext cx="293687"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29" name="Line 17"/>
          <p:cNvSpPr>
            <a:spLocks noChangeShapeType="1"/>
          </p:cNvSpPr>
          <p:nvPr/>
        </p:nvSpPr>
        <p:spPr bwMode="auto">
          <a:xfrm rot="-5400000">
            <a:off x="1308894" y="2412207"/>
            <a:ext cx="293687"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30" name="Line 18"/>
          <p:cNvSpPr>
            <a:spLocks noChangeShapeType="1"/>
          </p:cNvSpPr>
          <p:nvPr/>
        </p:nvSpPr>
        <p:spPr bwMode="auto">
          <a:xfrm rot="-5400000">
            <a:off x="1902619" y="2412207"/>
            <a:ext cx="293687"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31" name="Line 19"/>
          <p:cNvSpPr>
            <a:spLocks noChangeShapeType="1"/>
          </p:cNvSpPr>
          <p:nvPr/>
        </p:nvSpPr>
        <p:spPr bwMode="auto">
          <a:xfrm rot="-5400000">
            <a:off x="2497931" y="2412207"/>
            <a:ext cx="293687"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32" name="Rectangle 20"/>
          <p:cNvSpPr>
            <a:spLocks noChangeArrowheads="1"/>
          </p:cNvSpPr>
          <p:nvPr/>
        </p:nvSpPr>
        <p:spPr bwMode="auto">
          <a:xfrm>
            <a:off x="727075" y="2565400"/>
            <a:ext cx="301625" cy="254000"/>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en-US"/>
          </a:p>
        </p:txBody>
      </p:sp>
      <p:sp>
        <p:nvSpPr>
          <p:cNvPr id="320533" name="Rectangle 21"/>
          <p:cNvSpPr>
            <a:spLocks noChangeArrowheads="1"/>
          </p:cNvSpPr>
          <p:nvPr/>
        </p:nvSpPr>
        <p:spPr bwMode="auto">
          <a:xfrm>
            <a:off x="1322388" y="2565400"/>
            <a:ext cx="301625" cy="254000"/>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en-US"/>
          </a:p>
        </p:txBody>
      </p:sp>
      <p:sp>
        <p:nvSpPr>
          <p:cNvPr id="320534" name="Rectangle 22"/>
          <p:cNvSpPr>
            <a:spLocks noChangeArrowheads="1"/>
          </p:cNvSpPr>
          <p:nvPr/>
        </p:nvSpPr>
        <p:spPr bwMode="auto">
          <a:xfrm>
            <a:off x="1917700" y="2565400"/>
            <a:ext cx="301625" cy="254000"/>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en-US"/>
          </a:p>
        </p:txBody>
      </p:sp>
      <p:sp>
        <p:nvSpPr>
          <p:cNvPr id="320535" name="Rectangle 23"/>
          <p:cNvSpPr>
            <a:spLocks noChangeArrowheads="1"/>
          </p:cNvSpPr>
          <p:nvPr/>
        </p:nvSpPr>
        <p:spPr bwMode="auto">
          <a:xfrm>
            <a:off x="2513013" y="2565400"/>
            <a:ext cx="301625" cy="254000"/>
          </a:xfrm>
          <a:prstGeom prst="rect">
            <a:avLst/>
          </a:prstGeom>
          <a:solidFill>
            <a:schemeClr val="accent6">
              <a:lumMod val="20000"/>
              <a:lumOff val="80000"/>
            </a:schemeClr>
          </a:solidFill>
          <a:ln w="12700">
            <a:solidFill>
              <a:schemeClr val="accent6">
                <a:lumMod val="40000"/>
                <a:lumOff val="60000"/>
              </a:schemeClr>
            </a:solidFill>
            <a:miter lim="800000"/>
            <a:headEnd type="none" w="sm" len="sm"/>
            <a:tailEnd type="none" w="sm" len="sm"/>
          </a:ln>
          <a:effectLst/>
        </p:spPr>
        <p:txBody>
          <a:bodyPr wrap="none" anchor="ctr"/>
          <a:lstStyle/>
          <a:p>
            <a:endParaRPr lang="en-US"/>
          </a:p>
        </p:txBody>
      </p:sp>
      <p:sp>
        <p:nvSpPr>
          <p:cNvPr id="320536" name="Line 24"/>
          <p:cNvSpPr>
            <a:spLocks noChangeShapeType="1"/>
          </p:cNvSpPr>
          <p:nvPr/>
        </p:nvSpPr>
        <p:spPr bwMode="auto">
          <a:xfrm>
            <a:off x="1028700" y="2698750"/>
            <a:ext cx="29368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37" name="Line 25"/>
          <p:cNvSpPr>
            <a:spLocks noChangeShapeType="1"/>
          </p:cNvSpPr>
          <p:nvPr/>
        </p:nvSpPr>
        <p:spPr bwMode="auto">
          <a:xfrm>
            <a:off x="1624013" y="2698750"/>
            <a:ext cx="293687"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38" name="Line 26"/>
          <p:cNvSpPr>
            <a:spLocks noChangeShapeType="1"/>
          </p:cNvSpPr>
          <p:nvPr/>
        </p:nvSpPr>
        <p:spPr bwMode="auto">
          <a:xfrm>
            <a:off x="2219325" y="2698750"/>
            <a:ext cx="29368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39" name="Line 27"/>
          <p:cNvSpPr>
            <a:spLocks noChangeShapeType="1"/>
          </p:cNvSpPr>
          <p:nvPr/>
        </p:nvSpPr>
        <p:spPr bwMode="auto">
          <a:xfrm rot="-5400000">
            <a:off x="712787" y="2941638"/>
            <a:ext cx="295275"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40" name="Line 28"/>
          <p:cNvSpPr>
            <a:spLocks noChangeShapeType="1"/>
          </p:cNvSpPr>
          <p:nvPr/>
        </p:nvSpPr>
        <p:spPr bwMode="auto">
          <a:xfrm rot="-5400000">
            <a:off x="1308100" y="2941638"/>
            <a:ext cx="295275"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41" name="Line 29"/>
          <p:cNvSpPr>
            <a:spLocks noChangeShapeType="1"/>
          </p:cNvSpPr>
          <p:nvPr/>
        </p:nvSpPr>
        <p:spPr bwMode="auto">
          <a:xfrm rot="-5400000">
            <a:off x="1901825" y="2941638"/>
            <a:ext cx="295275"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42" name="Line 30"/>
          <p:cNvSpPr>
            <a:spLocks noChangeShapeType="1"/>
          </p:cNvSpPr>
          <p:nvPr/>
        </p:nvSpPr>
        <p:spPr bwMode="auto">
          <a:xfrm rot="-5400000">
            <a:off x="2497137" y="2941638"/>
            <a:ext cx="295275"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43" name="Rectangle 31"/>
          <p:cNvSpPr>
            <a:spLocks noChangeArrowheads="1"/>
          </p:cNvSpPr>
          <p:nvPr/>
        </p:nvSpPr>
        <p:spPr bwMode="auto">
          <a:xfrm>
            <a:off x="727075" y="3089275"/>
            <a:ext cx="301625" cy="252413"/>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en-US"/>
          </a:p>
        </p:txBody>
      </p:sp>
      <p:sp>
        <p:nvSpPr>
          <p:cNvPr id="320544" name="Rectangle 32"/>
          <p:cNvSpPr>
            <a:spLocks noChangeArrowheads="1"/>
          </p:cNvSpPr>
          <p:nvPr/>
        </p:nvSpPr>
        <p:spPr bwMode="auto">
          <a:xfrm>
            <a:off x="1322388" y="3089275"/>
            <a:ext cx="301625" cy="252413"/>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en-US"/>
          </a:p>
        </p:txBody>
      </p:sp>
      <p:sp>
        <p:nvSpPr>
          <p:cNvPr id="320545" name="Rectangle 33"/>
          <p:cNvSpPr>
            <a:spLocks noChangeArrowheads="1"/>
          </p:cNvSpPr>
          <p:nvPr/>
        </p:nvSpPr>
        <p:spPr bwMode="auto">
          <a:xfrm>
            <a:off x="1917700" y="3089275"/>
            <a:ext cx="301625" cy="252413"/>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en-US"/>
          </a:p>
        </p:txBody>
      </p:sp>
      <p:sp>
        <p:nvSpPr>
          <p:cNvPr id="320546" name="Rectangle 34"/>
          <p:cNvSpPr>
            <a:spLocks noChangeArrowheads="1"/>
          </p:cNvSpPr>
          <p:nvPr/>
        </p:nvSpPr>
        <p:spPr bwMode="auto">
          <a:xfrm>
            <a:off x="2513013" y="3089275"/>
            <a:ext cx="301625" cy="252413"/>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en-US"/>
          </a:p>
        </p:txBody>
      </p:sp>
      <p:sp>
        <p:nvSpPr>
          <p:cNvPr id="320547" name="Line 35"/>
          <p:cNvSpPr>
            <a:spLocks noChangeShapeType="1"/>
          </p:cNvSpPr>
          <p:nvPr/>
        </p:nvSpPr>
        <p:spPr bwMode="auto">
          <a:xfrm>
            <a:off x="1028700" y="3221038"/>
            <a:ext cx="29368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48" name="Line 36"/>
          <p:cNvSpPr>
            <a:spLocks noChangeShapeType="1"/>
          </p:cNvSpPr>
          <p:nvPr/>
        </p:nvSpPr>
        <p:spPr bwMode="auto">
          <a:xfrm>
            <a:off x="1624013" y="3221038"/>
            <a:ext cx="293687"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49" name="Line 37"/>
          <p:cNvSpPr>
            <a:spLocks noChangeShapeType="1"/>
          </p:cNvSpPr>
          <p:nvPr/>
        </p:nvSpPr>
        <p:spPr bwMode="auto">
          <a:xfrm>
            <a:off x="2219325" y="3221038"/>
            <a:ext cx="29368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50" name="Line 38"/>
          <p:cNvSpPr>
            <a:spLocks noChangeShapeType="1"/>
          </p:cNvSpPr>
          <p:nvPr/>
        </p:nvSpPr>
        <p:spPr bwMode="auto">
          <a:xfrm rot="-5400000">
            <a:off x="713581" y="3464719"/>
            <a:ext cx="29368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51" name="Line 39"/>
          <p:cNvSpPr>
            <a:spLocks noChangeShapeType="1"/>
          </p:cNvSpPr>
          <p:nvPr/>
        </p:nvSpPr>
        <p:spPr bwMode="auto">
          <a:xfrm rot="-5400000">
            <a:off x="1308894" y="3464719"/>
            <a:ext cx="29368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52" name="Line 40"/>
          <p:cNvSpPr>
            <a:spLocks noChangeShapeType="1"/>
          </p:cNvSpPr>
          <p:nvPr/>
        </p:nvSpPr>
        <p:spPr bwMode="auto">
          <a:xfrm rot="-5400000">
            <a:off x="1902619" y="3464719"/>
            <a:ext cx="29368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53" name="Line 41"/>
          <p:cNvSpPr>
            <a:spLocks noChangeShapeType="1"/>
          </p:cNvSpPr>
          <p:nvPr/>
        </p:nvSpPr>
        <p:spPr bwMode="auto">
          <a:xfrm rot="-5400000">
            <a:off x="2497931" y="3464719"/>
            <a:ext cx="29368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54" name="Rectangle 42"/>
          <p:cNvSpPr>
            <a:spLocks noChangeArrowheads="1"/>
          </p:cNvSpPr>
          <p:nvPr/>
        </p:nvSpPr>
        <p:spPr bwMode="auto">
          <a:xfrm>
            <a:off x="727075" y="3611563"/>
            <a:ext cx="301625" cy="254000"/>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en-US"/>
          </a:p>
        </p:txBody>
      </p:sp>
      <p:sp>
        <p:nvSpPr>
          <p:cNvPr id="320555" name="Rectangle 43"/>
          <p:cNvSpPr>
            <a:spLocks noChangeArrowheads="1"/>
          </p:cNvSpPr>
          <p:nvPr/>
        </p:nvSpPr>
        <p:spPr bwMode="auto">
          <a:xfrm>
            <a:off x="1322388" y="3611563"/>
            <a:ext cx="301625" cy="254000"/>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en-US"/>
          </a:p>
        </p:txBody>
      </p:sp>
      <p:sp>
        <p:nvSpPr>
          <p:cNvPr id="320556" name="Rectangle 44"/>
          <p:cNvSpPr>
            <a:spLocks noChangeArrowheads="1"/>
          </p:cNvSpPr>
          <p:nvPr/>
        </p:nvSpPr>
        <p:spPr bwMode="auto">
          <a:xfrm>
            <a:off x="1917700" y="3611563"/>
            <a:ext cx="301625" cy="254000"/>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en-US"/>
          </a:p>
        </p:txBody>
      </p:sp>
      <p:sp>
        <p:nvSpPr>
          <p:cNvPr id="320557" name="Rectangle 45"/>
          <p:cNvSpPr>
            <a:spLocks noChangeArrowheads="1"/>
          </p:cNvSpPr>
          <p:nvPr/>
        </p:nvSpPr>
        <p:spPr bwMode="auto">
          <a:xfrm>
            <a:off x="2513013" y="3611563"/>
            <a:ext cx="301625" cy="254000"/>
          </a:xfrm>
          <a:prstGeom prst="rect">
            <a:avLst/>
          </a:prstGeom>
          <a:solidFill>
            <a:srgbClr val="C0C0C0"/>
          </a:solidFill>
          <a:ln w="12700">
            <a:solidFill>
              <a:schemeClr val="tx1"/>
            </a:solidFill>
            <a:miter lim="800000"/>
            <a:headEnd type="none" w="sm" len="sm"/>
            <a:tailEnd type="none" w="sm" len="sm"/>
          </a:ln>
          <a:effectLst/>
        </p:spPr>
        <p:txBody>
          <a:bodyPr wrap="none" anchor="ctr"/>
          <a:lstStyle/>
          <a:p>
            <a:endParaRPr lang="en-US"/>
          </a:p>
        </p:txBody>
      </p:sp>
      <p:sp>
        <p:nvSpPr>
          <p:cNvPr id="320558" name="Line 46"/>
          <p:cNvSpPr>
            <a:spLocks noChangeShapeType="1"/>
          </p:cNvSpPr>
          <p:nvPr/>
        </p:nvSpPr>
        <p:spPr bwMode="auto">
          <a:xfrm>
            <a:off x="1028700" y="3744913"/>
            <a:ext cx="29368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59" name="Line 47"/>
          <p:cNvSpPr>
            <a:spLocks noChangeShapeType="1"/>
          </p:cNvSpPr>
          <p:nvPr/>
        </p:nvSpPr>
        <p:spPr bwMode="auto">
          <a:xfrm>
            <a:off x="1624013" y="3744913"/>
            <a:ext cx="293687"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60" name="Line 48"/>
          <p:cNvSpPr>
            <a:spLocks noChangeShapeType="1"/>
          </p:cNvSpPr>
          <p:nvPr/>
        </p:nvSpPr>
        <p:spPr bwMode="auto">
          <a:xfrm>
            <a:off x="2219325" y="3744913"/>
            <a:ext cx="29368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74" name="Freeform 62"/>
          <p:cNvSpPr>
            <a:spLocks/>
          </p:cNvSpPr>
          <p:nvPr/>
        </p:nvSpPr>
        <p:spPr bwMode="auto">
          <a:xfrm>
            <a:off x="0" y="1970088"/>
            <a:ext cx="3505200" cy="198437"/>
          </a:xfrm>
          <a:custGeom>
            <a:avLst/>
            <a:gdLst/>
            <a:ahLst/>
            <a:cxnLst>
              <a:cxn ang="0">
                <a:pos x="216" y="56"/>
              </a:cxn>
              <a:cxn ang="0">
                <a:pos x="120" y="8"/>
              </a:cxn>
              <a:cxn ang="0">
                <a:pos x="936" y="8"/>
              </a:cxn>
              <a:cxn ang="0">
                <a:pos x="840" y="56"/>
              </a:cxn>
            </a:cxnLst>
            <a:rect l="0" t="0" r="r" b="b"/>
            <a:pathLst>
              <a:path w="1056" h="56">
                <a:moveTo>
                  <a:pt x="216" y="56"/>
                </a:moveTo>
                <a:cubicBezTo>
                  <a:pt x="108" y="36"/>
                  <a:pt x="0" y="16"/>
                  <a:pt x="120" y="8"/>
                </a:cubicBezTo>
                <a:cubicBezTo>
                  <a:pt x="240" y="0"/>
                  <a:pt x="816" y="0"/>
                  <a:pt x="936" y="8"/>
                </a:cubicBezTo>
                <a:cubicBezTo>
                  <a:pt x="1056" y="16"/>
                  <a:pt x="948" y="36"/>
                  <a:pt x="840" y="56"/>
                </a:cubicBezTo>
              </a:path>
            </a:pathLst>
          </a:custGeom>
          <a:noFill/>
          <a:ln w="12700" cap="flat" cmpd="sng">
            <a:solidFill>
              <a:schemeClr val="tx1"/>
            </a:solidFill>
            <a:prstDash val="solid"/>
            <a:round/>
            <a:headEnd type="triangle" w="med" len="med"/>
            <a:tailEnd type="triangle" w="med" len="med"/>
          </a:ln>
          <a:effectLst/>
        </p:spPr>
        <p:txBody>
          <a:bodyPr/>
          <a:lstStyle/>
          <a:p>
            <a:endParaRPr lang="en-US"/>
          </a:p>
        </p:txBody>
      </p:sp>
      <p:sp>
        <p:nvSpPr>
          <p:cNvPr id="320575" name="Freeform 63"/>
          <p:cNvSpPr>
            <a:spLocks/>
          </p:cNvSpPr>
          <p:nvPr/>
        </p:nvSpPr>
        <p:spPr bwMode="auto">
          <a:xfrm>
            <a:off x="0" y="2501900"/>
            <a:ext cx="3505200" cy="198438"/>
          </a:xfrm>
          <a:custGeom>
            <a:avLst/>
            <a:gdLst/>
            <a:ahLst/>
            <a:cxnLst>
              <a:cxn ang="0">
                <a:pos x="216" y="56"/>
              </a:cxn>
              <a:cxn ang="0">
                <a:pos x="120" y="8"/>
              </a:cxn>
              <a:cxn ang="0">
                <a:pos x="936" y="8"/>
              </a:cxn>
              <a:cxn ang="0">
                <a:pos x="840" y="56"/>
              </a:cxn>
            </a:cxnLst>
            <a:rect l="0" t="0" r="r" b="b"/>
            <a:pathLst>
              <a:path w="1056" h="56">
                <a:moveTo>
                  <a:pt x="216" y="56"/>
                </a:moveTo>
                <a:cubicBezTo>
                  <a:pt x="108" y="36"/>
                  <a:pt x="0" y="16"/>
                  <a:pt x="120" y="8"/>
                </a:cubicBezTo>
                <a:cubicBezTo>
                  <a:pt x="240" y="0"/>
                  <a:pt x="816" y="0"/>
                  <a:pt x="936" y="8"/>
                </a:cubicBezTo>
                <a:cubicBezTo>
                  <a:pt x="1056" y="16"/>
                  <a:pt x="948" y="36"/>
                  <a:pt x="840" y="56"/>
                </a:cubicBezTo>
              </a:path>
            </a:pathLst>
          </a:custGeom>
          <a:noFill/>
          <a:ln w="12700" cap="flat" cmpd="sng">
            <a:solidFill>
              <a:schemeClr val="tx1"/>
            </a:solidFill>
            <a:prstDash val="solid"/>
            <a:round/>
            <a:headEnd type="triangle" w="med" len="med"/>
            <a:tailEnd type="triangle" w="med" len="med"/>
          </a:ln>
          <a:effectLst/>
        </p:spPr>
        <p:txBody>
          <a:bodyPr/>
          <a:lstStyle/>
          <a:p>
            <a:endParaRPr lang="en-US"/>
          </a:p>
        </p:txBody>
      </p:sp>
      <p:sp>
        <p:nvSpPr>
          <p:cNvPr id="320576" name="Freeform 64"/>
          <p:cNvSpPr>
            <a:spLocks/>
          </p:cNvSpPr>
          <p:nvPr/>
        </p:nvSpPr>
        <p:spPr bwMode="auto">
          <a:xfrm>
            <a:off x="0" y="3565525"/>
            <a:ext cx="3505200" cy="198438"/>
          </a:xfrm>
          <a:custGeom>
            <a:avLst/>
            <a:gdLst/>
            <a:ahLst/>
            <a:cxnLst>
              <a:cxn ang="0">
                <a:pos x="216" y="56"/>
              </a:cxn>
              <a:cxn ang="0">
                <a:pos x="120" y="8"/>
              </a:cxn>
              <a:cxn ang="0">
                <a:pos x="936" y="8"/>
              </a:cxn>
              <a:cxn ang="0">
                <a:pos x="840" y="56"/>
              </a:cxn>
            </a:cxnLst>
            <a:rect l="0" t="0" r="r" b="b"/>
            <a:pathLst>
              <a:path w="1056" h="56">
                <a:moveTo>
                  <a:pt x="216" y="56"/>
                </a:moveTo>
                <a:cubicBezTo>
                  <a:pt x="108" y="36"/>
                  <a:pt x="0" y="16"/>
                  <a:pt x="120" y="8"/>
                </a:cubicBezTo>
                <a:cubicBezTo>
                  <a:pt x="240" y="0"/>
                  <a:pt x="816" y="0"/>
                  <a:pt x="936" y="8"/>
                </a:cubicBezTo>
                <a:cubicBezTo>
                  <a:pt x="1056" y="16"/>
                  <a:pt x="948" y="36"/>
                  <a:pt x="840" y="56"/>
                </a:cubicBezTo>
              </a:path>
            </a:pathLst>
          </a:custGeom>
          <a:noFill/>
          <a:ln w="12700" cap="flat" cmpd="sng">
            <a:solidFill>
              <a:schemeClr val="tx1"/>
            </a:solidFill>
            <a:prstDash val="solid"/>
            <a:round/>
            <a:headEnd type="triangle" w="med" len="med"/>
            <a:tailEnd type="triangle" w="med" len="med"/>
          </a:ln>
          <a:effectLst/>
        </p:spPr>
        <p:txBody>
          <a:bodyPr/>
          <a:lstStyle/>
          <a:p>
            <a:endParaRPr lang="en-US"/>
          </a:p>
        </p:txBody>
      </p:sp>
      <p:sp>
        <p:nvSpPr>
          <p:cNvPr id="320577" name="Freeform 65"/>
          <p:cNvSpPr>
            <a:spLocks/>
          </p:cNvSpPr>
          <p:nvPr/>
        </p:nvSpPr>
        <p:spPr bwMode="auto">
          <a:xfrm>
            <a:off x="0" y="3033713"/>
            <a:ext cx="3505200" cy="198437"/>
          </a:xfrm>
          <a:custGeom>
            <a:avLst/>
            <a:gdLst/>
            <a:ahLst/>
            <a:cxnLst>
              <a:cxn ang="0">
                <a:pos x="216" y="56"/>
              </a:cxn>
              <a:cxn ang="0">
                <a:pos x="120" y="8"/>
              </a:cxn>
              <a:cxn ang="0">
                <a:pos x="936" y="8"/>
              </a:cxn>
              <a:cxn ang="0">
                <a:pos x="840" y="56"/>
              </a:cxn>
            </a:cxnLst>
            <a:rect l="0" t="0" r="r" b="b"/>
            <a:pathLst>
              <a:path w="1056" h="56">
                <a:moveTo>
                  <a:pt x="216" y="56"/>
                </a:moveTo>
                <a:cubicBezTo>
                  <a:pt x="108" y="36"/>
                  <a:pt x="0" y="16"/>
                  <a:pt x="120" y="8"/>
                </a:cubicBezTo>
                <a:cubicBezTo>
                  <a:pt x="240" y="0"/>
                  <a:pt x="816" y="0"/>
                  <a:pt x="936" y="8"/>
                </a:cubicBezTo>
                <a:cubicBezTo>
                  <a:pt x="1056" y="16"/>
                  <a:pt x="948" y="36"/>
                  <a:pt x="840" y="56"/>
                </a:cubicBezTo>
              </a:path>
            </a:pathLst>
          </a:custGeom>
          <a:noFill/>
          <a:ln w="12700" cap="flat" cmpd="sng">
            <a:solidFill>
              <a:schemeClr val="tx1"/>
            </a:solidFill>
            <a:prstDash val="solid"/>
            <a:round/>
            <a:headEnd type="triangle" w="med" len="med"/>
            <a:tailEnd type="triangle" w="med" len="med"/>
          </a:ln>
          <a:effectLst/>
        </p:spPr>
        <p:txBody>
          <a:bodyPr/>
          <a:lstStyle/>
          <a:p>
            <a:endParaRPr lang="en-US"/>
          </a:p>
        </p:txBody>
      </p:sp>
      <p:sp>
        <p:nvSpPr>
          <p:cNvPr id="320578" name="Freeform 66"/>
          <p:cNvSpPr>
            <a:spLocks/>
          </p:cNvSpPr>
          <p:nvPr/>
        </p:nvSpPr>
        <p:spPr bwMode="auto">
          <a:xfrm rot="-5400000">
            <a:off x="-800893" y="2834481"/>
            <a:ext cx="3124200" cy="198437"/>
          </a:xfrm>
          <a:custGeom>
            <a:avLst/>
            <a:gdLst/>
            <a:ahLst/>
            <a:cxnLst>
              <a:cxn ang="0">
                <a:pos x="216" y="56"/>
              </a:cxn>
              <a:cxn ang="0">
                <a:pos x="120" y="8"/>
              </a:cxn>
              <a:cxn ang="0">
                <a:pos x="936" y="8"/>
              </a:cxn>
              <a:cxn ang="0">
                <a:pos x="840" y="56"/>
              </a:cxn>
            </a:cxnLst>
            <a:rect l="0" t="0" r="r" b="b"/>
            <a:pathLst>
              <a:path w="1056" h="56">
                <a:moveTo>
                  <a:pt x="216" y="56"/>
                </a:moveTo>
                <a:cubicBezTo>
                  <a:pt x="108" y="36"/>
                  <a:pt x="0" y="16"/>
                  <a:pt x="120" y="8"/>
                </a:cubicBezTo>
                <a:cubicBezTo>
                  <a:pt x="240" y="0"/>
                  <a:pt x="816" y="0"/>
                  <a:pt x="936" y="8"/>
                </a:cubicBezTo>
                <a:cubicBezTo>
                  <a:pt x="1056" y="16"/>
                  <a:pt x="948" y="36"/>
                  <a:pt x="840" y="56"/>
                </a:cubicBezTo>
              </a:path>
            </a:pathLst>
          </a:custGeom>
          <a:noFill/>
          <a:ln w="12700" cap="flat" cmpd="sng">
            <a:solidFill>
              <a:schemeClr val="tx1"/>
            </a:solidFill>
            <a:prstDash val="solid"/>
            <a:round/>
            <a:headEnd type="triangle" w="med" len="med"/>
            <a:tailEnd type="triangle" w="med" len="med"/>
          </a:ln>
          <a:effectLst/>
        </p:spPr>
        <p:txBody>
          <a:bodyPr/>
          <a:lstStyle/>
          <a:p>
            <a:endParaRPr lang="en-US"/>
          </a:p>
        </p:txBody>
      </p:sp>
      <p:sp>
        <p:nvSpPr>
          <p:cNvPr id="320579" name="Freeform 67"/>
          <p:cNvSpPr>
            <a:spLocks/>
          </p:cNvSpPr>
          <p:nvPr/>
        </p:nvSpPr>
        <p:spPr bwMode="auto">
          <a:xfrm rot="-5400000">
            <a:off x="-205581" y="2834481"/>
            <a:ext cx="3124200" cy="198438"/>
          </a:xfrm>
          <a:custGeom>
            <a:avLst/>
            <a:gdLst/>
            <a:ahLst/>
            <a:cxnLst>
              <a:cxn ang="0">
                <a:pos x="216" y="56"/>
              </a:cxn>
              <a:cxn ang="0">
                <a:pos x="120" y="8"/>
              </a:cxn>
              <a:cxn ang="0">
                <a:pos x="936" y="8"/>
              </a:cxn>
              <a:cxn ang="0">
                <a:pos x="840" y="56"/>
              </a:cxn>
            </a:cxnLst>
            <a:rect l="0" t="0" r="r" b="b"/>
            <a:pathLst>
              <a:path w="1056" h="56">
                <a:moveTo>
                  <a:pt x="216" y="56"/>
                </a:moveTo>
                <a:cubicBezTo>
                  <a:pt x="108" y="36"/>
                  <a:pt x="0" y="16"/>
                  <a:pt x="120" y="8"/>
                </a:cubicBezTo>
                <a:cubicBezTo>
                  <a:pt x="240" y="0"/>
                  <a:pt x="816" y="0"/>
                  <a:pt x="936" y="8"/>
                </a:cubicBezTo>
                <a:cubicBezTo>
                  <a:pt x="1056" y="16"/>
                  <a:pt x="948" y="36"/>
                  <a:pt x="840" y="56"/>
                </a:cubicBezTo>
              </a:path>
            </a:pathLst>
          </a:custGeom>
          <a:noFill/>
          <a:ln w="12700" cap="flat" cmpd="sng">
            <a:solidFill>
              <a:schemeClr val="tx1"/>
            </a:solidFill>
            <a:prstDash val="solid"/>
            <a:round/>
            <a:headEnd type="triangle" w="med" len="med"/>
            <a:tailEnd type="triangle" w="med" len="med"/>
          </a:ln>
          <a:effectLst/>
        </p:spPr>
        <p:txBody>
          <a:bodyPr/>
          <a:lstStyle/>
          <a:p>
            <a:endParaRPr lang="en-US"/>
          </a:p>
        </p:txBody>
      </p:sp>
      <p:sp>
        <p:nvSpPr>
          <p:cNvPr id="320580" name="Freeform 68"/>
          <p:cNvSpPr>
            <a:spLocks/>
          </p:cNvSpPr>
          <p:nvPr/>
        </p:nvSpPr>
        <p:spPr bwMode="auto">
          <a:xfrm rot="-5400000">
            <a:off x="388144" y="2834481"/>
            <a:ext cx="3124200" cy="198438"/>
          </a:xfrm>
          <a:custGeom>
            <a:avLst/>
            <a:gdLst/>
            <a:ahLst/>
            <a:cxnLst>
              <a:cxn ang="0">
                <a:pos x="216" y="56"/>
              </a:cxn>
              <a:cxn ang="0">
                <a:pos x="120" y="8"/>
              </a:cxn>
              <a:cxn ang="0">
                <a:pos x="936" y="8"/>
              </a:cxn>
              <a:cxn ang="0">
                <a:pos x="840" y="56"/>
              </a:cxn>
            </a:cxnLst>
            <a:rect l="0" t="0" r="r" b="b"/>
            <a:pathLst>
              <a:path w="1056" h="56">
                <a:moveTo>
                  <a:pt x="216" y="56"/>
                </a:moveTo>
                <a:cubicBezTo>
                  <a:pt x="108" y="36"/>
                  <a:pt x="0" y="16"/>
                  <a:pt x="120" y="8"/>
                </a:cubicBezTo>
                <a:cubicBezTo>
                  <a:pt x="240" y="0"/>
                  <a:pt x="816" y="0"/>
                  <a:pt x="936" y="8"/>
                </a:cubicBezTo>
                <a:cubicBezTo>
                  <a:pt x="1056" y="16"/>
                  <a:pt x="948" y="36"/>
                  <a:pt x="840" y="56"/>
                </a:cubicBezTo>
              </a:path>
            </a:pathLst>
          </a:custGeom>
          <a:noFill/>
          <a:ln w="12700" cap="flat" cmpd="sng">
            <a:solidFill>
              <a:schemeClr val="tx1"/>
            </a:solidFill>
            <a:prstDash val="solid"/>
            <a:round/>
            <a:headEnd type="triangle" w="med" len="med"/>
            <a:tailEnd type="triangle" w="med" len="med"/>
          </a:ln>
          <a:effectLst/>
        </p:spPr>
        <p:txBody>
          <a:bodyPr/>
          <a:lstStyle/>
          <a:p>
            <a:endParaRPr lang="en-US"/>
          </a:p>
        </p:txBody>
      </p:sp>
      <p:sp>
        <p:nvSpPr>
          <p:cNvPr id="320581" name="Freeform 69"/>
          <p:cNvSpPr>
            <a:spLocks/>
          </p:cNvSpPr>
          <p:nvPr/>
        </p:nvSpPr>
        <p:spPr bwMode="auto">
          <a:xfrm rot="-5400000">
            <a:off x="983457" y="2834481"/>
            <a:ext cx="3124200" cy="198437"/>
          </a:xfrm>
          <a:custGeom>
            <a:avLst/>
            <a:gdLst/>
            <a:ahLst/>
            <a:cxnLst>
              <a:cxn ang="0">
                <a:pos x="216" y="56"/>
              </a:cxn>
              <a:cxn ang="0">
                <a:pos x="120" y="8"/>
              </a:cxn>
              <a:cxn ang="0">
                <a:pos x="936" y="8"/>
              </a:cxn>
              <a:cxn ang="0">
                <a:pos x="840" y="56"/>
              </a:cxn>
            </a:cxnLst>
            <a:rect l="0" t="0" r="r" b="b"/>
            <a:pathLst>
              <a:path w="1056" h="56">
                <a:moveTo>
                  <a:pt x="216" y="56"/>
                </a:moveTo>
                <a:cubicBezTo>
                  <a:pt x="108" y="36"/>
                  <a:pt x="0" y="16"/>
                  <a:pt x="120" y="8"/>
                </a:cubicBezTo>
                <a:cubicBezTo>
                  <a:pt x="240" y="0"/>
                  <a:pt x="816" y="0"/>
                  <a:pt x="936" y="8"/>
                </a:cubicBezTo>
                <a:cubicBezTo>
                  <a:pt x="1056" y="16"/>
                  <a:pt x="948" y="36"/>
                  <a:pt x="840" y="56"/>
                </a:cubicBezTo>
              </a:path>
            </a:pathLst>
          </a:custGeom>
          <a:noFill/>
          <a:ln w="12700" cap="flat" cmpd="sng">
            <a:solidFill>
              <a:schemeClr val="tx1"/>
            </a:solidFill>
            <a:prstDash val="solid"/>
            <a:round/>
            <a:headEnd type="triangle" w="med" len="med"/>
            <a:tailEnd type="triangle" w="med" len="med"/>
          </a:ln>
          <a:effectLst/>
        </p:spPr>
        <p:txBody>
          <a:bodyPr/>
          <a:lstStyle/>
          <a:p>
            <a:endParaRPr lang="en-US"/>
          </a:p>
        </p:txBody>
      </p:sp>
      <p:sp>
        <p:nvSpPr>
          <p:cNvPr id="320582" name="Oval 70"/>
          <p:cNvSpPr>
            <a:spLocks noChangeArrowheads="1"/>
          </p:cNvSpPr>
          <p:nvPr/>
        </p:nvSpPr>
        <p:spPr bwMode="auto">
          <a:xfrm>
            <a:off x="4876800" y="1524000"/>
            <a:ext cx="762000" cy="671513"/>
          </a:xfrm>
          <a:prstGeom prst="ellipse">
            <a:avLst/>
          </a:prstGeom>
          <a:solidFill>
            <a:schemeClr val="accent1"/>
          </a:solidFill>
          <a:ln w="12700">
            <a:solidFill>
              <a:schemeClr val="tx1"/>
            </a:solidFill>
            <a:round/>
            <a:headEnd type="none" w="sm" len="sm"/>
            <a:tailEnd type="none" w="sm" len="sm"/>
          </a:ln>
          <a:effectLst/>
        </p:spPr>
        <p:txBody>
          <a:bodyPr wrap="none" anchor="ctr"/>
          <a:lstStyle/>
          <a:p>
            <a:pPr algn="ctr"/>
            <a:r>
              <a:rPr lang="en-US" sz="2200">
                <a:solidFill>
                  <a:schemeClr val="bg1"/>
                </a:solidFill>
              </a:rPr>
              <a:t>CPU</a:t>
            </a:r>
          </a:p>
        </p:txBody>
      </p:sp>
      <p:sp>
        <p:nvSpPr>
          <p:cNvPr id="320583" name="Rectangle 71"/>
          <p:cNvSpPr>
            <a:spLocks noChangeArrowheads="1"/>
          </p:cNvSpPr>
          <p:nvPr/>
        </p:nvSpPr>
        <p:spPr bwMode="auto">
          <a:xfrm>
            <a:off x="4648200" y="2535238"/>
            <a:ext cx="1066800" cy="536575"/>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en-US" sz="2200">
                <a:solidFill>
                  <a:schemeClr val="bg1"/>
                </a:solidFill>
              </a:rPr>
              <a:t>cache(s)</a:t>
            </a:r>
          </a:p>
        </p:txBody>
      </p:sp>
      <p:sp>
        <p:nvSpPr>
          <p:cNvPr id="320584" name="Rectangle 72"/>
          <p:cNvSpPr>
            <a:spLocks noChangeArrowheads="1"/>
          </p:cNvSpPr>
          <p:nvPr/>
        </p:nvSpPr>
        <p:spPr bwMode="auto">
          <a:xfrm>
            <a:off x="6019800" y="2514600"/>
            <a:ext cx="609600" cy="542925"/>
          </a:xfrm>
          <a:prstGeom prst="rect">
            <a:avLst/>
          </a:prstGeom>
          <a:solidFill>
            <a:schemeClr val="tx2"/>
          </a:solidFill>
          <a:ln w="12700">
            <a:solidFill>
              <a:schemeClr val="tx2"/>
            </a:solidFill>
            <a:miter lim="800000"/>
            <a:headEnd type="none" w="sm" len="sm"/>
            <a:tailEnd type="none" w="sm" len="sm"/>
          </a:ln>
          <a:effectLst/>
        </p:spPr>
        <p:txBody>
          <a:bodyPr wrap="none" anchor="ctr"/>
          <a:lstStyle/>
          <a:p>
            <a:pPr algn="ctr"/>
            <a:r>
              <a:rPr lang="en-US" sz="2200">
                <a:solidFill>
                  <a:schemeClr val="bg1"/>
                </a:solidFill>
              </a:rPr>
              <a:t>CLB</a:t>
            </a:r>
          </a:p>
        </p:txBody>
      </p:sp>
      <p:sp>
        <p:nvSpPr>
          <p:cNvPr id="320585" name="Rectangle 73"/>
          <p:cNvSpPr>
            <a:spLocks noChangeArrowheads="1"/>
          </p:cNvSpPr>
          <p:nvPr/>
        </p:nvSpPr>
        <p:spPr bwMode="auto">
          <a:xfrm>
            <a:off x="8305800" y="2514600"/>
            <a:ext cx="609600" cy="542925"/>
          </a:xfrm>
          <a:prstGeom prst="rect">
            <a:avLst/>
          </a:prstGeom>
          <a:solidFill>
            <a:schemeClr val="tx2"/>
          </a:solidFill>
          <a:ln w="12700">
            <a:solidFill>
              <a:schemeClr val="tx2"/>
            </a:solidFill>
            <a:miter lim="800000"/>
            <a:headEnd type="none" w="sm" len="sm"/>
            <a:tailEnd type="none" w="sm" len="sm"/>
          </a:ln>
          <a:effectLst/>
        </p:spPr>
        <p:txBody>
          <a:bodyPr wrap="none" anchor="ctr"/>
          <a:lstStyle/>
          <a:p>
            <a:pPr algn="ctr"/>
            <a:r>
              <a:rPr lang="en-US" sz="2200">
                <a:solidFill>
                  <a:schemeClr val="bg1"/>
                </a:solidFill>
              </a:rPr>
              <a:t>CLB</a:t>
            </a:r>
          </a:p>
        </p:txBody>
      </p:sp>
      <p:sp>
        <p:nvSpPr>
          <p:cNvPr id="320586" name="Rectangle 74"/>
          <p:cNvSpPr>
            <a:spLocks noChangeArrowheads="1"/>
          </p:cNvSpPr>
          <p:nvPr/>
        </p:nvSpPr>
        <p:spPr bwMode="auto">
          <a:xfrm>
            <a:off x="7010400" y="2514600"/>
            <a:ext cx="990600" cy="536575"/>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en-US" sz="2200">
                <a:solidFill>
                  <a:schemeClr val="bg1"/>
                </a:solidFill>
              </a:rPr>
              <a:t>memory</a:t>
            </a:r>
          </a:p>
        </p:txBody>
      </p:sp>
      <p:sp>
        <p:nvSpPr>
          <p:cNvPr id="320587" name="Line 75"/>
          <p:cNvSpPr>
            <a:spLocks noChangeShapeType="1"/>
          </p:cNvSpPr>
          <p:nvPr/>
        </p:nvSpPr>
        <p:spPr bwMode="auto">
          <a:xfrm>
            <a:off x="4724400" y="3373438"/>
            <a:ext cx="3886200" cy="0"/>
          </a:xfrm>
          <a:prstGeom prst="line">
            <a:avLst/>
          </a:prstGeom>
          <a:noFill/>
          <a:ln w="12700">
            <a:solidFill>
              <a:schemeClr val="tx1"/>
            </a:solidFill>
            <a:round/>
            <a:headEnd type="none" w="sm" len="sm"/>
            <a:tailEnd type="none" w="sm" len="sm"/>
          </a:ln>
          <a:effectLst/>
        </p:spPr>
        <p:txBody>
          <a:bodyPr/>
          <a:lstStyle/>
          <a:p>
            <a:endParaRPr lang="en-US"/>
          </a:p>
        </p:txBody>
      </p:sp>
      <p:sp>
        <p:nvSpPr>
          <p:cNvPr id="320588" name="Rectangle 76"/>
          <p:cNvSpPr>
            <a:spLocks noChangeArrowheads="1"/>
          </p:cNvSpPr>
          <p:nvPr/>
        </p:nvSpPr>
        <p:spPr bwMode="auto">
          <a:xfrm>
            <a:off x="5410200" y="3660775"/>
            <a:ext cx="1295400" cy="609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en-US" sz="2200">
                <a:solidFill>
                  <a:schemeClr val="bg1"/>
                </a:solidFill>
              </a:rPr>
              <a:t>network </a:t>
            </a:r>
          </a:p>
          <a:p>
            <a:pPr algn="ctr"/>
            <a:r>
              <a:rPr lang="en-US" sz="2200">
                <a:solidFill>
                  <a:schemeClr val="bg1"/>
                </a:solidFill>
              </a:rPr>
              <a:t>interface</a:t>
            </a:r>
          </a:p>
        </p:txBody>
      </p:sp>
      <p:sp>
        <p:nvSpPr>
          <p:cNvPr id="320589" name="Rectangle 77"/>
          <p:cNvSpPr>
            <a:spLocks noChangeArrowheads="1"/>
          </p:cNvSpPr>
          <p:nvPr/>
        </p:nvSpPr>
        <p:spPr bwMode="auto">
          <a:xfrm>
            <a:off x="3962400" y="3657600"/>
            <a:ext cx="1066800" cy="59055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en-US" sz="2200">
                <a:solidFill>
                  <a:schemeClr val="bg1"/>
                </a:solidFill>
              </a:rPr>
              <a:t>NS half</a:t>
            </a:r>
          </a:p>
          <a:p>
            <a:pPr algn="ctr"/>
            <a:r>
              <a:rPr lang="en-US" sz="2200">
                <a:solidFill>
                  <a:schemeClr val="bg1"/>
                </a:solidFill>
              </a:rPr>
              <a:t>switch</a:t>
            </a:r>
          </a:p>
        </p:txBody>
      </p:sp>
      <p:sp>
        <p:nvSpPr>
          <p:cNvPr id="320594" name="Rectangle 82"/>
          <p:cNvSpPr>
            <a:spLocks noChangeArrowheads="1"/>
          </p:cNvSpPr>
          <p:nvPr/>
        </p:nvSpPr>
        <p:spPr bwMode="auto">
          <a:xfrm>
            <a:off x="5410200" y="4572000"/>
            <a:ext cx="990600" cy="59055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en-US" sz="2200">
                <a:solidFill>
                  <a:schemeClr val="bg1"/>
                </a:solidFill>
              </a:rPr>
              <a:t>EW half</a:t>
            </a:r>
          </a:p>
          <a:p>
            <a:pPr algn="ctr"/>
            <a:r>
              <a:rPr lang="en-US" sz="2200">
                <a:solidFill>
                  <a:schemeClr val="bg1"/>
                </a:solidFill>
              </a:rPr>
              <a:t>switch</a:t>
            </a:r>
          </a:p>
        </p:txBody>
      </p:sp>
      <p:sp>
        <p:nvSpPr>
          <p:cNvPr id="320596" name="Line 84"/>
          <p:cNvSpPr>
            <a:spLocks noChangeShapeType="1"/>
          </p:cNvSpPr>
          <p:nvPr/>
        </p:nvSpPr>
        <p:spPr bwMode="auto">
          <a:xfrm>
            <a:off x="5257800" y="3048000"/>
            <a:ext cx="0"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97" name="Line 85"/>
          <p:cNvSpPr>
            <a:spLocks noChangeShapeType="1"/>
          </p:cNvSpPr>
          <p:nvPr/>
        </p:nvSpPr>
        <p:spPr bwMode="auto">
          <a:xfrm>
            <a:off x="7467600" y="3048000"/>
            <a:ext cx="0"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98" name="Line 86"/>
          <p:cNvSpPr>
            <a:spLocks noChangeShapeType="1"/>
          </p:cNvSpPr>
          <p:nvPr/>
        </p:nvSpPr>
        <p:spPr bwMode="auto">
          <a:xfrm>
            <a:off x="6019800" y="3352800"/>
            <a:ext cx="0"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599" name="Line 87"/>
          <p:cNvSpPr>
            <a:spLocks noChangeShapeType="1"/>
          </p:cNvSpPr>
          <p:nvPr/>
        </p:nvSpPr>
        <p:spPr bwMode="auto">
          <a:xfrm>
            <a:off x="5257800" y="2209800"/>
            <a:ext cx="0"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601" name="Line 89"/>
          <p:cNvSpPr>
            <a:spLocks noChangeShapeType="1"/>
          </p:cNvSpPr>
          <p:nvPr/>
        </p:nvSpPr>
        <p:spPr bwMode="auto">
          <a:xfrm>
            <a:off x="5029200" y="3962400"/>
            <a:ext cx="381000"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602" name="Line 90"/>
          <p:cNvSpPr>
            <a:spLocks noChangeShapeType="1"/>
          </p:cNvSpPr>
          <p:nvPr/>
        </p:nvSpPr>
        <p:spPr bwMode="auto">
          <a:xfrm>
            <a:off x="6019800" y="4267200"/>
            <a:ext cx="0"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604" name="Line 92"/>
          <p:cNvSpPr>
            <a:spLocks noChangeShapeType="1"/>
          </p:cNvSpPr>
          <p:nvPr/>
        </p:nvSpPr>
        <p:spPr bwMode="auto">
          <a:xfrm flipV="1">
            <a:off x="4419600" y="1295400"/>
            <a:ext cx="0" cy="2362200"/>
          </a:xfrm>
          <a:prstGeom prst="line">
            <a:avLst/>
          </a:prstGeom>
          <a:noFill/>
          <a:ln w="12700">
            <a:solidFill>
              <a:schemeClr val="tx1"/>
            </a:solidFill>
            <a:round/>
            <a:headEnd type="none" w="sm" len="sm"/>
            <a:tailEnd type="triangle" w="med" len="med"/>
          </a:ln>
          <a:effectLst/>
        </p:spPr>
        <p:txBody>
          <a:bodyPr/>
          <a:lstStyle/>
          <a:p>
            <a:endParaRPr lang="en-US"/>
          </a:p>
        </p:txBody>
      </p:sp>
      <p:sp>
        <p:nvSpPr>
          <p:cNvPr id="320605" name="Line 93"/>
          <p:cNvSpPr>
            <a:spLocks noChangeShapeType="1"/>
          </p:cNvSpPr>
          <p:nvPr/>
        </p:nvSpPr>
        <p:spPr bwMode="auto">
          <a:xfrm>
            <a:off x="4419600" y="4267200"/>
            <a:ext cx="0" cy="1219200"/>
          </a:xfrm>
          <a:prstGeom prst="line">
            <a:avLst/>
          </a:prstGeom>
          <a:noFill/>
          <a:ln w="12700">
            <a:solidFill>
              <a:schemeClr val="tx1"/>
            </a:solidFill>
            <a:round/>
            <a:headEnd type="none" w="sm" len="sm"/>
            <a:tailEnd type="triangle" w="med" len="med"/>
          </a:ln>
          <a:effectLst/>
        </p:spPr>
        <p:txBody>
          <a:bodyPr/>
          <a:lstStyle/>
          <a:p>
            <a:endParaRPr lang="en-US"/>
          </a:p>
        </p:txBody>
      </p:sp>
      <p:sp>
        <p:nvSpPr>
          <p:cNvPr id="320606" name="Line 94"/>
          <p:cNvSpPr>
            <a:spLocks noChangeShapeType="1"/>
          </p:cNvSpPr>
          <p:nvPr/>
        </p:nvSpPr>
        <p:spPr bwMode="auto">
          <a:xfrm flipH="1">
            <a:off x="3124200" y="4876800"/>
            <a:ext cx="2286000" cy="0"/>
          </a:xfrm>
          <a:prstGeom prst="line">
            <a:avLst/>
          </a:prstGeom>
          <a:noFill/>
          <a:ln w="12700">
            <a:solidFill>
              <a:schemeClr val="tx1"/>
            </a:solidFill>
            <a:round/>
            <a:headEnd type="none" w="sm" len="sm"/>
            <a:tailEnd type="triangle" w="med" len="med"/>
          </a:ln>
          <a:effectLst/>
        </p:spPr>
        <p:txBody>
          <a:bodyPr/>
          <a:lstStyle/>
          <a:p>
            <a:endParaRPr lang="en-US"/>
          </a:p>
        </p:txBody>
      </p:sp>
      <p:sp>
        <p:nvSpPr>
          <p:cNvPr id="320607" name="Line 95"/>
          <p:cNvSpPr>
            <a:spLocks noChangeShapeType="1"/>
          </p:cNvSpPr>
          <p:nvPr/>
        </p:nvSpPr>
        <p:spPr bwMode="auto">
          <a:xfrm>
            <a:off x="6400800" y="4876800"/>
            <a:ext cx="2743200" cy="0"/>
          </a:xfrm>
          <a:prstGeom prst="line">
            <a:avLst/>
          </a:prstGeom>
          <a:noFill/>
          <a:ln w="12700">
            <a:solidFill>
              <a:schemeClr val="tx1"/>
            </a:solidFill>
            <a:round/>
            <a:headEnd type="none" w="sm" len="sm"/>
            <a:tailEnd type="triangle" w="med" len="med"/>
          </a:ln>
          <a:effectLst/>
        </p:spPr>
        <p:txBody>
          <a:bodyPr/>
          <a:lstStyle/>
          <a:p>
            <a:endParaRPr lang="en-US"/>
          </a:p>
        </p:txBody>
      </p:sp>
      <p:sp>
        <p:nvSpPr>
          <p:cNvPr id="320608" name="Line 96"/>
          <p:cNvSpPr>
            <a:spLocks noChangeShapeType="1"/>
          </p:cNvSpPr>
          <p:nvPr/>
        </p:nvSpPr>
        <p:spPr bwMode="auto">
          <a:xfrm rot="-5400000">
            <a:off x="5867400" y="2667000"/>
            <a:ext cx="0"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610" name="Line 98"/>
          <p:cNvSpPr>
            <a:spLocks noChangeShapeType="1"/>
          </p:cNvSpPr>
          <p:nvPr/>
        </p:nvSpPr>
        <p:spPr bwMode="auto">
          <a:xfrm rot="-5400000">
            <a:off x="8153400" y="2667000"/>
            <a:ext cx="0"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611" name="Rectangle 99"/>
          <p:cNvSpPr>
            <a:spLocks noChangeArrowheads="1"/>
          </p:cNvSpPr>
          <p:nvPr/>
        </p:nvSpPr>
        <p:spPr bwMode="auto">
          <a:xfrm>
            <a:off x="5943600" y="1676400"/>
            <a:ext cx="1066800" cy="381000"/>
          </a:xfrm>
          <a:prstGeom prst="rect">
            <a:avLst/>
          </a:prstGeom>
          <a:solidFill>
            <a:schemeClr val="tx2"/>
          </a:solidFill>
          <a:ln w="12700">
            <a:solidFill>
              <a:schemeClr val="tx2"/>
            </a:solidFill>
            <a:miter lim="800000"/>
            <a:headEnd type="none" w="sm" len="sm"/>
            <a:tailEnd type="none" w="sm" len="sm"/>
          </a:ln>
          <a:effectLst/>
        </p:spPr>
        <p:txBody>
          <a:bodyPr wrap="none" anchor="ctr"/>
          <a:lstStyle/>
          <a:p>
            <a:pPr algn="ctr"/>
            <a:r>
              <a:rPr lang="en-US" sz="2200">
                <a:solidFill>
                  <a:schemeClr val="bg1"/>
                </a:solidFill>
              </a:rPr>
              <a:t>reg CPs</a:t>
            </a:r>
          </a:p>
        </p:txBody>
      </p:sp>
      <p:sp>
        <p:nvSpPr>
          <p:cNvPr id="320612" name="Line 100"/>
          <p:cNvSpPr>
            <a:spLocks noChangeShapeType="1"/>
          </p:cNvSpPr>
          <p:nvPr/>
        </p:nvSpPr>
        <p:spPr bwMode="auto">
          <a:xfrm rot="-5400000">
            <a:off x="5791200" y="1752600"/>
            <a:ext cx="0"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613" name="Line 101"/>
          <p:cNvSpPr>
            <a:spLocks noChangeShapeType="1"/>
          </p:cNvSpPr>
          <p:nvPr/>
        </p:nvSpPr>
        <p:spPr bwMode="auto">
          <a:xfrm>
            <a:off x="5029200" y="4267200"/>
            <a:ext cx="381000"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614" name="Line 102"/>
          <p:cNvSpPr>
            <a:spLocks noChangeShapeType="1"/>
          </p:cNvSpPr>
          <p:nvPr/>
        </p:nvSpPr>
        <p:spPr bwMode="auto">
          <a:xfrm flipV="1">
            <a:off x="2819400" y="1447800"/>
            <a:ext cx="990600" cy="1143000"/>
          </a:xfrm>
          <a:prstGeom prst="line">
            <a:avLst/>
          </a:prstGeom>
          <a:noFill/>
          <a:ln w="12700">
            <a:solidFill>
              <a:srgbClr val="FF9966"/>
            </a:solidFill>
            <a:round/>
            <a:headEnd type="none" w="sm" len="sm"/>
            <a:tailEnd type="none" w="sm" len="sm"/>
          </a:ln>
          <a:effectLst/>
        </p:spPr>
        <p:txBody>
          <a:bodyPr/>
          <a:lstStyle/>
          <a:p>
            <a:endParaRPr lang="en-US"/>
          </a:p>
        </p:txBody>
      </p:sp>
      <p:sp>
        <p:nvSpPr>
          <p:cNvPr id="320615" name="Line 103"/>
          <p:cNvSpPr>
            <a:spLocks noChangeShapeType="1"/>
          </p:cNvSpPr>
          <p:nvPr/>
        </p:nvSpPr>
        <p:spPr bwMode="auto">
          <a:xfrm>
            <a:off x="2819400" y="2819400"/>
            <a:ext cx="990600" cy="2438400"/>
          </a:xfrm>
          <a:prstGeom prst="line">
            <a:avLst/>
          </a:prstGeom>
          <a:noFill/>
          <a:ln w="12700">
            <a:solidFill>
              <a:srgbClr val="FF9966"/>
            </a:solidFill>
            <a:round/>
            <a:headEnd type="none" w="sm" len="sm"/>
            <a:tailEnd type="none" w="sm" len="sm"/>
          </a:ln>
          <a:effectLst/>
        </p:spPr>
        <p:txBody>
          <a:bodyPr/>
          <a:lstStyle/>
          <a:p>
            <a:endParaRPr lang="en-US"/>
          </a:p>
        </p:txBody>
      </p:sp>
      <p:sp>
        <p:nvSpPr>
          <p:cNvPr id="320618" name="Rectangle 106"/>
          <p:cNvSpPr>
            <a:spLocks noChangeArrowheads="1"/>
          </p:cNvSpPr>
          <p:nvPr/>
        </p:nvSpPr>
        <p:spPr bwMode="auto">
          <a:xfrm>
            <a:off x="7086600" y="3657600"/>
            <a:ext cx="1371600" cy="609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lgn="ctr"/>
            <a:r>
              <a:rPr lang="en-US" sz="2200">
                <a:solidFill>
                  <a:schemeClr val="bg1"/>
                </a:solidFill>
              </a:rPr>
              <a:t>I/O bridge</a:t>
            </a:r>
          </a:p>
        </p:txBody>
      </p:sp>
      <p:sp>
        <p:nvSpPr>
          <p:cNvPr id="320619" name="Line 107"/>
          <p:cNvSpPr>
            <a:spLocks noChangeShapeType="1"/>
          </p:cNvSpPr>
          <p:nvPr/>
        </p:nvSpPr>
        <p:spPr bwMode="auto">
          <a:xfrm>
            <a:off x="7924800" y="3352800"/>
            <a:ext cx="0" cy="3048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0620" name="Line 108"/>
          <p:cNvSpPr>
            <a:spLocks noChangeShapeType="1"/>
          </p:cNvSpPr>
          <p:nvPr/>
        </p:nvSpPr>
        <p:spPr bwMode="auto">
          <a:xfrm>
            <a:off x="8458200" y="3962400"/>
            <a:ext cx="685800"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83" name="Slide Number Placeholder 82"/>
          <p:cNvSpPr>
            <a:spLocks noGrp="1"/>
          </p:cNvSpPr>
          <p:nvPr>
            <p:ph type="sldNum" sz="quarter" idx="12"/>
          </p:nvPr>
        </p:nvSpPr>
        <p:spPr/>
        <p:txBody>
          <a:bodyPr/>
          <a:lstStyle/>
          <a:p>
            <a:fld id="{920F2589-C29C-4C9D-93C1-6F0B311A5845}"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normAutofit fontScale="90000"/>
          </a:bodyPr>
          <a:lstStyle/>
          <a:p>
            <a:r>
              <a:rPr lang="en-US" dirty="0" smtClean="0"/>
              <a:t>Consistency in Distributed Checkpoint State</a:t>
            </a:r>
            <a:endParaRPr lang="en-US" dirty="0"/>
          </a:p>
        </p:txBody>
      </p:sp>
      <p:sp>
        <p:nvSpPr>
          <p:cNvPr id="211983" name="Text Box 15"/>
          <p:cNvSpPr txBox="1">
            <a:spLocks noChangeArrowheads="1"/>
          </p:cNvSpPr>
          <p:nvPr/>
        </p:nvSpPr>
        <p:spPr bwMode="auto">
          <a:xfrm>
            <a:off x="4038600" y="1550988"/>
            <a:ext cx="3048000" cy="822325"/>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t>Most Recently </a:t>
            </a:r>
            <a:br>
              <a:rPr lang="en-US" dirty="0"/>
            </a:br>
            <a:r>
              <a:rPr lang="en-US" dirty="0"/>
              <a:t>Validated Checkpoint</a:t>
            </a:r>
          </a:p>
        </p:txBody>
      </p:sp>
      <p:sp>
        <p:nvSpPr>
          <p:cNvPr id="211986" name="Freeform 18"/>
          <p:cNvSpPr>
            <a:spLocks/>
          </p:cNvSpPr>
          <p:nvPr/>
        </p:nvSpPr>
        <p:spPr bwMode="auto">
          <a:xfrm>
            <a:off x="6096000" y="2373313"/>
            <a:ext cx="1524000" cy="457200"/>
          </a:xfrm>
          <a:custGeom>
            <a:avLst/>
            <a:gdLst/>
            <a:ahLst/>
            <a:cxnLst>
              <a:cxn ang="0">
                <a:pos x="960" y="0"/>
              </a:cxn>
              <a:cxn ang="0">
                <a:pos x="672" y="240"/>
              </a:cxn>
              <a:cxn ang="0">
                <a:pos x="288" y="144"/>
              </a:cxn>
              <a:cxn ang="0">
                <a:pos x="0" y="288"/>
              </a:cxn>
            </a:cxnLst>
            <a:rect l="0" t="0" r="r" b="b"/>
            <a:pathLst>
              <a:path w="960" h="288">
                <a:moveTo>
                  <a:pt x="960" y="0"/>
                </a:moveTo>
                <a:cubicBezTo>
                  <a:pt x="872" y="108"/>
                  <a:pt x="784" y="216"/>
                  <a:pt x="672" y="240"/>
                </a:cubicBezTo>
                <a:cubicBezTo>
                  <a:pt x="560" y="264"/>
                  <a:pt x="400" y="136"/>
                  <a:pt x="288" y="144"/>
                </a:cubicBezTo>
                <a:cubicBezTo>
                  <a:pt x="176" y="152"/>
                  <a:pt x="88" y="220"/>
                  <a:pt x="0" y="288"/>
                </a:cubicBezTo>
              </a:path>
            </a:pathLst>
          </a:custGeom>
          <a:noFill/>
          <a:ln w="12700" cap="flat" cmpd="sng">
            <a:solidFill>
              <a:schemeClr val="tx1"/>
            </a:solidFill>
            <a:prstDash val="solid"/>
            <a:round/>
            <a:headEnd type="none" w="med" len="med"/>
            <a:tailEnd type="triangle" w="med" len="med"/>
          </a:ln>
          <a:effectLst/>
        </p:spPr>
        <p:txBody>
          <a:bodyPr wrap="none" anchor="ctr"/>
          <a:lstStyle/>
          <a:p>
            <a:endParaRPr lang="en-US"/>
          </a:p>
        </p:txBody>
      </p:sp>
      <p:sp>
        <p:nvSpPr>
          <p:cNvPr id="211988" name="Text Box 20"/>
          <p:cNvSpPr txBox="1">
            <a:spLocks noChangeArrowheads="1"/>
          </p:cNvSpPr>
          <p:nvPr/>
        </p:nvSpPr>
        <p:spPr bwMode="auto">
          <a:xfrm>
            <a:off x="6553200" y="1905000"/>
            <a:ext cx="236220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t>Recovery Point</a:t>
            </a:r>
          </a:p>
        </p:txBody>
      </p:sp>
      <p:sp>
        <p:nvSpPr>
          <p:cNvPr id="211989" name="Text Box 21"/>
          <p:cNvSpPr txBox="1">
            <a:spLocks noChangeArrowheads="1"/>
          </p:cNvSpPr>
          <p:nvPr/>
        </p:nvSpPr>
        <p:spPr bwMode="auto">
          <a:xfrm>
            <a:off x="5791200" y="4191000"/>
            <a:ext cx="2133600" cy="11874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t>Checkpoints Awaiting Validation</a:t>
            </a:r>
          </a:p>
        </p:txBody>
      </p:sp>
      <p:grpSp>
        <p:nvGrpSpPr>
          <p:cNvPr id="21" name="Group 20"/>
          <p:cNvGrpSpPr/>
          <p:nvPr/>
        </p:nvGrpSpPr>
        <p:grpSpPr>
          <a:xfrm>
            <a:off x="1676400" y="1992313"/>
            <a:ext cx="4419600" cy="2579687"/>
            <a:chOff x="990600" y="1589087"/>
            <a:chExt cx="5257800" cy="3429000"/>
          </a:xfrm>
        </p:grpSpPr>
        <p:sp>
          <p:nvSpPr>
            <p:cNvPr id="211972" name="Oval 4"/>
            <p:cNvSpPr>
              <a:spLocks noChangeArrowheads="1"/>
            </p:cNvSpPr>
            <p:nvPr/>
          </p:nvSpPr>
          <p:spPr bwMode="auto">
            <a:xfrm>
              <a:off x="990600" y="1589087"/>
              <a:ext cx="1295400" cy="1219200"/>
            </a:xfrm>
            <a:prstGeom prst="ellipse">
              <a:avLst/>
            </a:prstGeom>
            <a:solidFill>
              <a:srgbClr val="C0C0C0"/>
            </a:solidFill>
            <a:ln w="28575">
              <a:solidFill>
                <a:schemeClr val="tx1"/>
              </a:solidFill>
              <a:round/>
              <a:headEnd type="none" w="sm" len="sm"/>
              <a:tailEnd type="none" w="sm" len="sm"/>
            </a:ln>
            <a:effectLst/>
          </p:spPr>
          <p:txBody>
            <a:bodyPr wrap="none" anchor="ctr"/>
            <a:lstStyle/>
            <a:p>
              <a:pPr algn="ctr"/>
              <a:r>
                <a:rPr lang="en-US" sz="1400"/>
                <a:t>Processor</a:t>
              </a:r>
            </a:p>
          </p:txBody>
        </p:sp>
        <p:sp>
          <p:nvSpPr>
            <p:cNvPr id="211973" name="Oval 5"/>
            <p:cNvSpPr>
              <a:spLocks noChangeArrowheads="1"/>
            </p:cNvSpPr>
            <p:nvPr/>
          </p:nvSpPr>
          <p:spPr bwMode="auto">
            <a:xfrm>
              <a:off x="990600" y="3798887"/>
              <a:ext cx="1295400" cy="1219200"/>
            </a:xfrm>
            <a:prstGeom prst="ellipse">
              <a:avLst/>
            </a:prstGeom>
            <a:solidFill>
              <a:srgbClr val="C0C0C0"/>
            </a:solidFill>
            <a:ln w="28575">
              <a:solidFill>
                <a:schemeClr val="tx1"/>
              </a:solidFill>
              <a:round/>
              <a:headEnd type="none" w="sm" len="sm"/>
              <a:tailEnd type="none" w="sm" len="sm"/>
            </a:ln>
            <a:effectLst/>
          </p:spPr>
          <p:txBody>
            <a:bodyPr wrap="none" anchor="ctr"/>
            <a:lstStyle/>
            <a:p>
              <a:pPr algn="ctr"/>
              <a:r>
                <a:rPr lang="en-US" sz="1400"/>
                <a:t>Processor</a:t>
              </a:r>
            </a:p>
          </p:txBody>
        </p:sp>
        <p:sp>
          <p:nvSpPr>
            <p:cNvPr id="211974" name="Rectangle 6"/>
            <p:cNvSpPr>
              <a:spLocks noChangeArrowheads="1"/>
            </p:cNvSpPr>
            <p:nvPr/>
          </p:nvSpPr>
          <p:spPr bwMode="auto">
            <a:xfrm>
              <a:off x="3962400" y="1970087"/>
              <a:ext cx="2286000" cy="2057400"/>
            </a:xfrm>
            <a:prstGeom prst="rect">
              <a:avLst/>
            </a:prstGeom>
            <a:solidFill>
              <a:schemeClr val="accent2">
                <a:lumMod val="60000"/>
                <a:lumOff val="40000"/>
              </a:schemeClr>
            </a:solidFill>
            <a:ln w="28575">
              <a:solidFill>
                <a:schemeClr val="accent2"/>
              </a:solidFill>
              <a:miter lim="800000"/>
              <a:headEnd type="none" w="sm" len="sm"/>
              <a:tailEnd type="none" w="sm" len="sm"/>
            </a:ln>
            <a:effectLst/>
          </p:spPr>
          <p:txBody>
            <a:bodyPr wrap="none" anchor="ctr"/>
            <a:lstStyle/>
            <a:p>
              <a:pPr algn="ctr"/>
              <a:r>
                <a:rPr lang="en-US" sz="1400">
                  <a:solidFill>
                    <a:schemeClr val="bg2"/>
                  </a:solidFill>
                </a:rPr>
                <a:t>Current</a:t>
              </a:r>
            </a:p>
            <a:p>
              <a:pPr algn="ctr"/>
              <a:r>
                <a:rPr lang="en-US" sz="1400">
                  <a:solidFill>
                    <a:schemeClr val="bg2"/>
                  </a:solidFill>
                </a:rPr>
                <a:t>Memory</a:t>
              </a:r>
            </a:p>
            <a:p>
              <a:pPr algn="ctr"/>
              <a:r>
                <a:rPr lang="en-US" sz="1400">
                  <a:solidFill>
                    <a:schemeClr val="bg2"/>
                  </a:solidFill>
                </a:rPr>
                <a:t>Checkpoint</a:t>
              </a:r>
            </a:p>
          </p:txBody>
        </p:sp>
        <p:sp>
          <p:nvSpPr>
            <p:cNvPr id="211979" name="Rectangle 11"/>
            <p:cNvSpPr>
              <a:spLocks noChangeArrowheads="1"/>
            </p:cNvSpPr>
            <p:nvPr/>
          </p:nvSpPr>
          <p:spPr bwMode="auto">
            <a:xfrm>
              <a:off x="3657600" y="2122487"/>
              <a:ext cx="2286000" cy="2057400"/>
            </a:xfrm>
            <a:prstGeom prst="rect">
              <a:avLst/>
            </a:prstGeom>
            <a:solidFill>
              <a:schemeClr val="accent1">
                <a:lumMod val="60000"/>
                <a:lumOff val="40000"/>
              </a:schemeClr>
            </a:solidFill>
            <a:ln w="28575">
              <a:solidFill>
                <a:schemeClr val="tx2">
                  <a:lumMod val="75000"/>
                </a:schemeClr>
              </a:solidFill>
              <a:miter lim="800000"/>
              <a:headEnd type="none" w="sm" len="sm"/>
              <a:tailEnd type="none" w="sm" len="sm"/>
            </a:ln>
            <a:effectLst/>
          </p:spPr>
          <p:txBody>
            <a:bodyPr wrap="none" anchor="ctr"/>
            <a:lstStyle/>
            <a:p>
              <a:pPr algn="ctr"/>
              <a:r>
                <a:rPr lang="en-US" sz="1400">
                  <a:solidFill>
                    <a:schemeClr val="bg2"/>
                  </a:solidFill>
                </a:rPr>
                <a:t>Current</a:t>
              </a:r>
            </a:p>
            <a:p>
              <a:pPr algn="ctr"/>
              <a:r>
                <a:rPr lang="en-US" sz="1400">
                  <a:solidFill>
                    <a:schemeClr val="bg2"/>
                  </a:solidFill>
                </a:rPr>
                <a:t>Memory</a:t>
              </a:r>
            </a:p>
            <a:p>
              <a:pPr algn="ctr"/>
              <a:r>
                <a:rPr lang="en-US" sz="1400">
                  <a:solidFill>
                    <a:schemeClr val="bg2"/>
                  </a:solidFill>
                </a:rPr>
                <a:t>checkpoint</a:t>
              </a:r>
            </a:p>
          </p:txBody>
        </p:sp>
        <p:sp>
          <p:nvSpPr>
            <p:cNvPr id="211980" name="Rectangle 12"/>
            <p:cNvSpPr>
              <a:spLocks noChangeArrowheads="1"/>
            </p:cNvSpPr>
            <p:nvPr/>
          </p:nvSpPr>
          <p:spPr bwMode="auto">
            <a:xfrm>
              <a:off x="3429000" y="2351087"/>
              <a:ext cx="2286000" cy="2057400"/>
            </a:xfrm>
            <a:prstGeom prst="rect">
              <a:avLst/>
            </a:prstGeom>
            <a:solidFill>
              <a:schemeClr val="accent1">
                <a:lumMod val="60000"/>
                <a:lumOff val="40000"/>
              </a:schemeClr>
            </a:solidFill>
            <a:ln w="28575">
              <a:solidFill>
                <a:schemeClr val="tx2">
                  <a:lumMod val="75000"/>
                </a:schemeClr>
              </a:solidFill>
              <a:miter lim="800000"/>
              <a:headEnd type="none" w="sm" len="sm"/>
              <a:tailEnd type="none" w="sm" len="sm"/>
            </a:ln>
            <a:effectLst/>
          </p:spPr>
          <p:txBody>
            <a:bodyPr wrap="none" anchor="ctr"/>
            <a:lstStyle/>
            <a:p>
              <a:pPr algn="ctr"/>
              <a:r>
                <a:rPr lang="en-US" sz="1400">
                  <a:solidFill>
                    <a:schemeClr val="bg2"/>
                  </a:solidFill>
                </a:rPr>
                <a:t>Current</a:t>
              </a:r>
            </a:p>
            <a:p>
              <a:pPr algn="ctr"/>
              <a:r>
                <a:rPr lang="en-US" sz="1400">
                  <a:solidFill>
                    <a:schemeClr val="bg2"/>
                  </a:solidFill>
                </a:rPr>
                <a:t>Memory</a:t>
              </a:r>
            </a:p>
            <a:p>
              <a:pPr algn="ctr"/>
              <a:r>
                <a:rPr lang="en-US" sz="1400">
                  <a:solidFill>
                    <a:schemeClr val="bg2"/>
                  </a:solidFill>
                </a:rPr>
                <a:t>Version</a:t>
              </a:r>
            </a:p>
          </p:txBody>
        </p:sp>
        <p:sp>
          <p:nvSpPr>
            <p:cNvPr id="211981" name="Rectangle 13"/>
            <p:cNvSpPr>
              <a:spLocks noChangeArrowheads="1"/>
            </p:cNvSpPr>
            <p:nvPr/>
          </p:nvSpPr>
          <p:spPr bwMode="auto">
            <a:xfrm>
              <a:off x="3124200" y="2579687"/>
              <a:ext cx="2286000" cy="2057400"/>
            </a:xfrm>
            <a:prstGeom prst="rect">
              <a:avLst/>
            </a:prstGeom>
            <a:solidFill>
              <a:schemeClr val="accent3">
                <a:lumMod val="40000"/>
                <a:lumOff val="60000"/>
              </a:schemeClr>
            </a:solidFill>
            <a:ln w="28575">
              <a:solidFill>
                <a:schemeClr val="accent3">
                  <a:lumMod val="50000"/>
                </a:schemeClr>
              </a:solidFill>
              <a:miter lim="800000"/>
              <a:headEnd type="none" w="sm" len="sm"/>
              <a:tailEnd type="none" w="sm" len="sm"/>
            </a:ln>
            <a:effectLst/>
          </p:spPr>
          <p:txBody>
            <a:bodyPr wrap="none" anchor="ctr"/>
            <a:lstStyle/>
            <a:p>
              <a:pPr algn="ctr"/>
              <a:r>
                <a:rPr lang="en-US" sz="2000" dirty="0"/>
                <a:t>Active</a:t>
              </a:r>
            </a:p>
            <a:p>
              <a:pPr algn="ctr"/>
              <a:r>
                <a:rPr lang="en-US" sz="2000" dirty="0"/>
                <a:t>(Architectural)</a:t>
              </a:r>
            </a:p>
            <a:p>
              <a:pPr algn="ctr"/>
              <a:r>
                <a:rPr lang="en-US" sz="2000" dirty="0"/>
                <a:t>State of</a:t>
              </a:r>
            </a:p>
            <a:p>
              <a:pPr algn="ctr"/>
              <a:r>
                <a:rPr lang="en-US" sz="2000" dirty="0"/>
                <a:t>System</a:t>
              </a:r>
            </a:p>
          </p:txBody>
        </p:sp>
        <p:sp>
          <p:nvSpPr>
            <p:cNvPr id="211995" name="Line 27"/>
            <p:cNvSpPr>
              <a:spLocks noChangeShapeType="1"/>
            </p:cNvSpPr>
            <p:nvPr/>
          </p:nvSpPr>
          <p:spPr bwMode="auto">
            <a:xfrm>
              <a:off x="1676400" y="2884487"/>
              <a:ext cx="0" cy="838200"/>
            </a:xfrm>
            <a:prstGeom prst="line">
              <a:avLst/>
            </a:prstGeom>
            <a:noFill/>
            <a:ln w="12700">
              <a:solidFill>
                <a:schemeClr val="tx1"/>
              </a:solidFill>
              <a:prstDash val="dashDot"/>
              <a:round/>
              <a:headEnd type="none" w="sm" len="sm"/>
              <a:tailEnd type="none" w="sm" len="sm"/>
            </a:ln>
            <a:effectLst/>
          </p:spPr>
          <p:txBody>
            <a:bodyPr wrap="none" anchor="ctr"/>
            <a:lstStyle/>
            <a:p>
              <a:endParaRPr lang="en-US" sz="1400"/>
            </a:p>
          </p:txBody>
        </p:sp>
        <p:sp>
          <p:nvSpPr>
            <p:cNvPr id="211996" name="Line 28"/>
            <p:cNvSpPr>
              <a:spLocks noChangeShapeType="1"/>
            </p:cNvSpPr>
            <p:nvPr/>
          </p:nvSpPr>
          <p:spPr bwMode="auto">
            <a:xfrm>
              <a:off x="2286000" y="2351087"/>
              <a:ext cx="838200" cy="914400"/>
            </a:xfrm>
            <a:prstGeom prst="line">
              <a:avLst/>
            </a:prstGeom>
            <a:noFill/>
            <a:ln w="12700">
              <a:solidFill>
                <a:schemeClr val="tx1"/>
              </a:solidFill>
              <a:round/>
              <a:headEnd type="triangle" w="med" len="med"/>
              <a:tailEnd type="triangle" w="med" len="med"/>
            </a:ln>
            <a:effectLst/>
          </p:spPr>
          <p:txBody>
            <a:bodyPr wrap="none" anchor="ctr"/>
            <a:lstStyle/>
            <a:p>
              <a:endParaRPr lang="en-US" sz="1400"/>
            </a:p>
          </p:txBody>
        </p:sp>
        <p:sp>
          <p:nvSpPr>
            <p:cNvPr id="211997" name="Line 29"/>
            <p:cNvSpPr>
              <a:spLocks noChangeShapeType="1"/>
            </p:cNvSpPr>
            <p:nvPr/>
          </p:nvSpPr>
          <p:spPr bwMode="auto">
            <a:xfrm flipV="1">
              <a:off x="2286000" y="3875087"/>
              <a:ext cx="838200" cy="609600"/>
            </a:xfrm>
            <a:prstGeom prst="line">
              <a:avLst/>
            </a:prstGeom>
            <a:noFill/>
            <a:ln w="12700">
              <a:solidFill>
                <a:schemeClr val="tx1"/>
              </a:solidFill>
              <a:round/>
              <a:headEnd type="triangle" w="med" len="med"/>
              <a:tailEnd type="triangle" w="med" len="med"/>
            </a:ln>
            <a:effectLst/>
          </p:spPr>
          <p:txBody>
            <a:bodyPr wrap="none" anchor="ctr"/>
            <a:lstStyle/>
            <a:p>
              <a:endParaRPr lang="en-US" sz="1400"/>
            </a:p>
          </p:txBody>
        </p:sp>
        <p:sp>
          <p:nvSpPr>
            <p:cNvPr id="211998" name="AutoShape 30"/>
            <p:cNvSpPr>
              <a:spLocks/>
            </p:cNvSpPr>
            <p:nvPr/>
          </p:nvSpPr>
          <p:spPr bwMode="auto">
            <a:xfrm rot="2976570">
              <a:off x="5821363" y="4270374"/>
              <a:ext cx="204788" cy="481013"/>
            </a:xfrm>
            <a:prstGeom prst="rightBrace">
              <a:avLst>
                <a:gd name="adj1" fmla="val 19574"/>
                <a:gd name="adj2" fmla="val 50000"/>
              </a:avLst>
            </a:prstGeom>
            <a:noFill/>
            <a:ln w="28575">
              <a:solidFill>
                <a:schemeClr val="tx1"/>
              </a:solidFill>
              <a:round/>
              <a:headEnd type="none" w="sm" len="sm"/>
              <a:tailEnd type="none" w="sm" len="sm"/>
            </a:ln>
            <a:effectLst/>
          </p:spPr>
          <p:txBody>
            <a:bodyPr wrap="none" anchor="ctr"/>
            <a:lstStyle/>
            <a:p>
              <a:endParaRPr lang="en-US" sz="1400"/>
            </a:p>
          </p:txBody>
        </p:sp>
      </p:grpSp>
      <p:sp>
        <p:nvSpPr>
          <p:cNvPr id="19" name="Slide Number Placeholder 3"/>
          <p:cNvSpPr>
            <a:spLocks noGrp="1"/>
          </p:cNvSpPr>
          <p:nvPr>
            <p:ph type="sldNum" sz="quarter" idx="12"/>
          </p:nvPr>
        </p:nvSpPr>
        <p:spPr>
          <a:xfrm>
            <a:off x="6553200" y="6356350"/>
            <a:ext cx="2133600" cy="365125"/>
          </a:xfrm>
        </p:spPr>
        <p:txBody>
          <a:bodyPr/>
          <a:lstStyle/>
          <a:p>
            <a:fld id="{920F2589-C29C-4C9D-93C1-6F0B311A5845}" type="slidenum">
              <a:rPr lang="en-US" smtClean="0"/>
              <a:pPr/>
              <a:t>36</a:t>
            </a:fld>
            <a:endParaRPr lang="en-US" dirty="0"/>
          </a:p>
        </p:txBody>
      </p:sp>
      <p:sp>
        <p:nvSpPr>
          <p:cNvPr id="23" name="Content Placeholder 2"/>
          <p:cNvSpPr>
            <a:spLocks noGrp="1"/>
          </p:cNvSpPr>
          <p:nvPr>
            <p:ph idx="1"/>
          </p:nvPr>
        </p:nvSpPr>
        <p:spPr>
          <a:xfrm>
            <a:off x="762000" y="5181600"/>
            <a:ext cx="8229600" cy="1219200"/>
          </a:xfrm>
        </p:spPr>
        <p:txBody>
          <a:bodyPr>
            <a:normAutofit fontScale="85000" lnSpcReduction="20000"/>
          </a:bodyPr>
          <a:lstStyle/>
          <a:p>
            <a:r>
              <a:rPr lang="en-US" dirty="0" smtClean="0"/>
              <a:t>Need to account for in-flight messages in establishing consistent checkpoints</a:t>
            </a:r>
          </a:p>
          <a:p>
            <a:r>
              <a:rPr lang="en-US" dirty="0" smtClean="0"/>
              <a:t>Checkpoint validation done in the background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Micro-architectural Case-Studies for Runtime Verification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solidFill>
                  <a:schemeClr val="bg1">
                    <a:lumMod val="50000"/>
                  </a:schemeClr>
                </a:solidFill>
              </a:rPr>
              <a:t>Uni</a:t>
            </a:r>
            <a:r>
              <a:rPr lang="en-US" dirty="0" smtClean="0">
                <a:solidFill>
                  <a:schemeClr val="bg1">
                    <a:lumMod val="50000"/>
                  </a:schemeClr>
                </a:solidFill>
              </a:rPr>
              <a:t>-processor Verification</a:t>
            </a:r>
          </a:p>
          <a:p>
            <a:pPr lvl="1"/>
            <a:r>
              <a:rPr lang="en-US" dirty="0" smtClean="0">
                <a:solidFill>
                  <a:schemeClr val="bg1">
                    <a:lumMod val="50000"/>
                  </a:schemeClr>
                </a:solidFill>
              </a:rPr>
              <a:t>DIVA</a:t>
            </a:r>
          </a:p>
          <a:p>
            <a:pPr lvl="2"/>
            <a:r>
              <a:rPr lang="en-US" dirty="0" smtClean="0">
                <a:solidFill>
                  <a:schemeClr val="bg1">
                    <a:lumMod val="50000"/>
                  </a:schemeClr>
                </a:solidFill>
              </a:rPr>
              <a:t>Todd Austin, Michigan</a:t>
            </a:r>
          </a:p>
          <a:p>
            <a:pPr lvl="1"/>
            <a:r>
              <a:rPr lang="en-US" dirty="0" smtClean="0">
                <a:solidFill>
                  <a:schemeClr val="bg1">
                    <a:lumMod val="50000"/>
                  </a:schemeClr>
                </a:solidFill>
              </a:rPr>
              <a:t>Semantic Guardians</a:t>
            </a:r>
          </a:p>
          <a:p>
            <a:pPr lvl="2"/>
            <a:r>
              <a:rPr lang="en-US" dirty="0" smtClean="0">
                <a:solidFill>
                  <a:schemeClr val="bg1">
                    <a:lumMod val="50000"/>
                  </a:schemeClr>
                </a:solidFill>
              </a:rPr>
              <a:t>Valeria Bertacco, Michigan</a:t>
            </a:r>
          </a:p>
          <a:p>
            <a:r>
              <a:rPr lang="en-US" dirty="0" smtClean="0">
                <a:solidFill>
                  <a:schemeClr val="bg1">
                    <a:lumMod val="50000"/>
                  </a:schemeClr>
                </a:solidFill>
              </a:rPr>
              <a:t>Multi-Processor Verification</a:t>
            </a:r>
          </a:p>
          <a:p>
            <a:pPr lvl="1"/>
            <a:r>
              <a:rPr lang="en-US" dirty="0" smtClean="0">
                <a:solidFill>
                  <a:schemeClr val="bg1">
                    <a:lumMod val="50000"/>
                  </a:schemeClr>
                </a:solidFill>
              </a:rPr>
              <a:t>Memory Consistency</a:t>
            </a:r>
          </a:p>
          <a:p>
            <a:pPr lvl="2"/>
            <a:r>
              <a:rPr lang="en-US" dirty="0" smtClean="0">
                <a:solidFill>
                  <a:schemeClr val="bg1">
                    <a:lumMod val="50000"/>
                  </a:schemeClr>
                </a:solidFill>
              </a:rPr>
              <a:t>Sharad Malik, Princeton</a:t>
            </a:r>
          </a:p>
          <a:p>
            <a:pPr lvl="2"/>
            <a:r>
              <a:rPr lang="en-US" dirty="0" smtClean="0">
                <a:solidFill>
                  <a:schemeClr val="bg1">
                    <a:lumMod val="50000"/>
                  </a:schemeClr>
                </a:solidFill>
              </a:rPr>
              <a:t>Daniel </a:t>
            </a:r>
            <a:r>
              <a:rPr lang="en-US" dirty="0" err="1" smtClean="0">
                <a:solidFill>
                  <a:schemeClr val="bg1">
                    <a:lumMod val="50000"/>
                  </a:schemeClr>
                </a:solidFill>
              </a:rPr>
              <a:t>Sorin</a:t>
            </a:r>
            <a:r>
              <a:rPr lang="en-US" dirty="0" smtClean="0">
                <a:solidFill>
                  <a:schemeClr val="bg1">
                    <a:lumMod val="50000"/>
                  </a:schemeClr>
                </a:solidFill>
              </a:rPr>
              <a:t>, Duke</a:t>
            </a:r>
          </a:p>
          <a:p>
            <a:r>
              <a:rPr lang="en-US" dirty="0" smtClean="0">
                <a:solidFill>
                  <a:schemeClr val="bg1">
                    <a:lumMod val="50000"/>
                  </a:schemeClr>
                </a:solidFill>
              </a:rPr>
              <a:t>Recovery Mechanisms</a:t>
            </a:r>
          </a:p>
          <a:p>
            <a:pPr lvl="1"/>
            <a:r>
              <a:rPr lang="en-US" dirty="0" err="1" smtClean="0">
                <a:solidFill>
                  <a:schemeClr val="bg1">
                    <a:lumMod val="50000"/>
                  </a:schemeClr>
                </a:solidFill>
              </a:rPr>
              <a:t>Checkpointing</a:t>
            </a:r>
            <a:r>
              <a:rPr lang="en-US" dirty="0" smtClean="0">
                <a:solidFill>
                  <a:schemeClr val="bg1">
                    <a:lumMod val="50000"/>
                  </a:schemeClr>
                </a:solidFill>
              </a:rPr>
              <a:t> and Rollback</a:t>
            </a:r>
          </a:p>
          <a:p>
            <a:pPr lvl="2"/>
            <a:r>
              <a:rPr lang="en-US" dirty="0" smtClean="0">
                <a:solidFill>
                  <a:schemeClr val="bg1">
                    <a:lumMod val="50000"/>
                  </a:schemeClr>
                </a:solidFill>
              </a:rPr>
              <a:t>Safety Net: </a:t>
            </a:r>
            <a:r>
              <a:rPr lang="en-US" dirty="0" err="1" smtClean="0">
                <a:solidFill>
                  <a:schemeClr val="bg1">
                    <a:lumMod val="50000"/>
                  </a:schemeClr>
                </a:solidFill>
              </a:rPr>
              <a:t>Sorin</a:t>
            </a:r>
            <a:r>
              <a:rPr lang="en-US" dirty="0" smtClean="0">
                <a:solidFill>
                  <a:schemeClr val="bg1">
                    <a:lumMod val="50000"/>
                  </a:schemeClr>
                </a:solidFill>
              </a:rPr>
              <a:t>, Hill, Wisconsin</a:t>
            </a:r>
          </a:p>
          <a:p>
            <a:pPr lvl="2"/>
            <a:r>
              <a:rPr lang="en-US" dirty="0" smtClean="0">
                <a:solidFill>
                  <a:schemeClr val="bg1">
                    <a:lumMod val="50000"/>
                  </a:schemeClr>
                </a:solidFill>
              </a:rPr>
              <a:t>Revive: Josep </a:t>
            </a:r>
            <a:r>
              <a:rPr lang="en-US" dirty="0" err="1" smtClean="0">
                <a:solidFill>
                  <a:schemeClr val="bg1">
                    <a:lumMod val="50000"/>
                  </a:schemeClr>
                </a:solidFill>
              </a:rPr>
              <a:t>Torellas</a:t>
            </a:r>
            <a:r>
              <a:rPr lang="en-US" dirty="0" smtClean="0">
                <a:solidFill>
                  <a:schemeClr val="bg1">
                    <a:lumMod val="50000"/>
                  </a:schemeClr>
                </a:solidFill>
              </a:rPr>
              <a:t>, UIUC  (Not Covered)</a:t>
            </a:r>
          </a:p>
          <a:p>
            <a:pPr lvl="1"/>
            <a:r>
              <a:rPr lang="en-US" dirty="0" smtClean="0"/>
              <a:t>Bug Patching</a:t>
            </a:r>
          </a:p>
          <a:p>
            <a:pPr lvl="2"/>
            <a:r>
              <a:rPr lang="en-US" dirty="0" smtClean="0"/>
              <a:t>Phoenix: </a:t>
            </a:r>
            <a:r>
              <a:rPr lang="en-US" dirty="0" err="1" smtClean="0"/>
              <a:t>Josep</a:t>
            </a:r>
            <a:r>
              <a:rPr lang="en-US" dirty="0" smtClean="0"/>
              <a:t> </a:t>
            </a:r>
            <a:r>
              <a:rPr lang="en-US" dirty="0" err="1" smtClean="0"/>
              <a:t>Torellas</a:t>
            </a:r>
            <a:r>
              <a:rPr lang="en-US" dirty="0" smtClean="0"/>
              <a:t>, UIUC</a:t>
            </a:r>
          </a:p>
          <a:p>
            <a:pPr lvl="2"/>
            <a:r>
              <a:rPr lang="en-US" dirty="0" err="1" smtClean="0"/>
              <a:t>FRiCLe</a:t>
            </a:r>
            <a:r>
              <a:rPr lang="en-US" dirty="0" smtClean="0"/>
              <a:t>: Valeria Bertacco, Michigan</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r>
              <a:rPr lang="en-US" dirty="0" smtClean="0"/>
              <a:t>Phoenix [</a:t>
            </a:r>
            <a:r>
              <a:rPr lang="en-US" dirty="0" err="1" smtClean="0"/>
              <a:t>Sarangi</a:t>
            </a:r>
            <a:r>
              <a:rPr lang="en-US" dirty="0" smtClean="0"/>
              <a:t> et al. ’06]</a:t>
            </a:r>
            <a:endParaRPr lang="en-US" dirty="0"/>
          </a:p>
        </p:txBody>
      </p:sp>
      <p:sp>
        <p:nvSpPr>
          <p:cNvPr id="461828" name="AutoShape 4"/>
          <p:cNvSpPr>
            <a:spLocks noChangeArrowheads="1"/>
          </p:cNvSpPr>
          <p:nvPr/>
        </p:nvSpPr>
        <p:spPr bwMode="auto">
          <a:xfrm>
            <a:off x="3276600" y="1371600"/>
            <a:ext cx="2216150" cy="677863"/>
          </a:xfrm>
          <a:prstGeom prst="roundRect">
            <a:avLst>
              <a:gd name="adj" fmla="val 16667"/>
            </a:avLst>
          </a:prstGeom>
          <a:solidFill>
            <a:schemeClr val="accent1"/>
          </a:solidFill>
          <a:ln w="12700" algn="ctr">
            <a:solidFill>
              <a:schemeClr val="tx1"/>
            </a:solidFill>
            <a:round/>
            <a:headEnd/>
            <a:tailEnd/>
          </a:ln>
          <a:effectLst/>
        </p:spPr>
        <p:txBody>
          <a:bodyPr wrap="none" anchor="ctr"/>
          <a:lstStyle/>
          <a:p>
            <a:pPr algn="ctr"/>
            <a:r>
              <a:rPr lang="en-US" sz="2400">
                <a:solidFill>
                  <a:schemeClr val="bg1"/>
                </a:solidFill>
              </a:rPr>
              <a:t>Design Defect</a:t>
            </a:r>
          </a:p>
        </p:txBody>
      </p:sp>
      <p:sp>
        <p:nvSpPr>
          <p:cNvPr id="461830" name="AutoShape 6"/>
          <p:cNvSpPr>
            <a:spLocks noChangeArrowheads="1"/>
          </p:cNvSpPr>
          <p:nvPr/>
        </p:nvSpPr>
        <p:spPr bwMode="auto">
          <a:xfrm>
            <a:off x="1143000" y="2438400"/>
            <a:ext cx="2216150" cy="677863"/>
          </a:xfrm>
          <a:prstGeom prst="roundRect">
            <a:avLst>
              <a:gd name="adj" fmla="val 16667"/>
            </a:avLst>
          </a:prstGeom>
          <a:solidFill>
            <a:schemeClr val="accent1"/>
          </a:solidFill>
          <a:ln w="12700" algn="ctr">
            <a:solidFill>
              <a:schemeClr val="tx1"/>
            </a:solidFill>
            <a:round/>
            <a:headEnd/>
            <a:tailEnd/>
          </a:ln>
          <a:effectLst/>
        </p:spPr>
        <p:txBody>
          <a:bodyPr wrap="none" anchor="ctr"/>
          <a:lstStyle/>
          <a:p>
            <a:pPr algn="ctr"/>
            <a:r>
              <a:rPr lang="en-US" sz="2400">
                <a:solidFill>
                  <a:schemeClr val="bg1"/>
                </a:solidFill>
              </a:rPr>
              <a:t>Non-Critical</a:t>
            </a:r>
          </a:p>
        </p:txBody>
      </p:sp>
      <p:sp>
        <p:nvSpPr>
          <p:cNvPr id="461831" name="AutoShape 7"/>
          <p:cNvSpPr>
            <a:spLocks noChangeArrowheads="1"/>
          </p:cNvSpPr>
          <p:nvPr/>
        </p:nvSpPr>
        <p:spPr bwMode="auto">
          <a:xfrm>
            <a:off x="5486400" y="2438400"/>
            <a:ext cx="2216150" cy="677863"/>
          </a:xfrm>
          <a:prstGeom prst="roundRect">
            <a:avLst>
              <a:gd name="adj" fmla="val 16667"/>
            </a:avLst>
          </a:prstGeom>
          <a:solidFill>
            <a:schemeClr val="accent1"/>
          </a:solidFill>
          <a:ln w="12700" algn="ctr">
            <a:solidFill>
              <a:schemeClr val="tx1"/>
            </a:solidFill>
            <a:round/>
            <a:headEnd/>
            <a:tailEnd/>
          </a:ln>
          <a:effectLst/>
        </p:spPr>
        <p:txBody>
          <a:bodyPr wrap="none" anchor="ctr"/>
          <a:lstStyle/>
          <a:p>
            <a:pPr algn="ctr"/>
            <a:r>
              <a:rPr lang="en-US" sz="2400">
                <a:solidFill>
                  <a:schemeClr val="bg1"/>
                </a:solidFill>
              </a:rPr>
              <a:t>Critical</a:t>
            </a:r>
          </a:p>
        </p:txBody>
      </p:sp>
      <p:cxnSp>
        <p:nvCxnSpPr>
          <p:cNvPr id="461832" name="AutoShape 8"/>
          <p:cNvCxnSpPr>
            <a:cxnSpLocks noChangeShapeType="1"/>
            <a:stCxn id="461828" idx="2"/>
            <a:endCxn id="461830" idx="0"/>
          </p:cNvCxnSpPr>
          <p:nvPr/>
        </p:nvCxnSpPr>
        <p:spPr bwMode="auto">
          <a:xfrm flipH="1">
            <a:off x="2251075" y="2049463"/>
            <a:ext cx="2133600" cy="388937"/>
          </a:xfrm>
          <a:prstGeom prst="straightConnector1">
            <a:avLst/>
          </a:prstGeom>
          <a:noFill/>
          <a:ln w="28575">
            <a:solidFill>
              <a:srgbClr val="000099"/>
            </a:solidFill>
            <a:round/>
            <a:headEnd/>
            <a:tailEnd type="triangle" w="med" len="med"/>
          </a:ln>
          <a:effectLst/>
        </p:spPr>
      </p:cxnSp>
      <p:cxnSp>
        <p:nvCxnSpPr>
          <p:cNvPr id="461833" name="AutoShape 9"/>
          <p:cNvCxnSpPr>
            <a:cxnSpLocks noChangeShapeType="1"/>
            <a:stCxn id="461828" idx="2"/>
            <a:endCxn id="461831" idx="0"/>
          </p:cNvCxnSpPr>
          <p:nvPr/>
        </p:nvCxnSpPr>
        <p:spPr bwMode="auto">
          <a:xfrm>
            <a:off x="4384675" y="2049463"/>
            <a:ext cx="2209800" cy="388937"/>
          </a:xfrm>
          <a:prstGeom prst="straightConnector1">
            <a:avLst/>
          </a:prstGeom>
          <a:noFill/>
          <a:ln w="28575">
            <a:solidFill>
              <a:srgbClr val="000099"/>
            </a:solidFill>
            <a:round/>
            <a:headEnd/>
            <a:tailEnd type="triangle" w="med" len="med"/>
          </a:ln>
          <a:effectLst/>
        </p:spPr>
      </p:cxnSp>
      <p:sp>
        <p:nvSpPr>
          <p:cNvPr id="461834" name="Text Box 10"/>
          <p:cNvSpPr txBox="1">
            <a:spLocks noChangeArrowheads="1"/>
          </p:cNvSpPr>
          <p:nvPr/>
        </p:nvSpPr>
        <p:spPr bwMode="auto">
          <a:xfrm>
            <a:off x="762000" y="3276600"/>
            <a:ext cx="3159125" cy="1127125"/>
          </a:xfrm>
          <a:prstGeom prst="rect">
            <a:avLst/>
          </a:prstGeom>
          <a:noFill/>
          <a:ln w="12700" algn="ctr">
            <a:noFill/>
            <a:miter lim="800000"/>
            <a:headEnd/>
            <a:tailEnd/>
          </a:ln>
          <a:effectLst/>
        </p:spPr>
        <p:txBody>
          <a:bodyPr wrap="none">
            <a:spAutoFit/>
          </a:bodyPr>
          <a:lstStyle/>
          <a:p>
            <a:pPr>
              <a:buFont typeface="Wingdings" pitchFamily="2" charset="2"/>
              <a:buChar char="q"/>
            </a:pPr>
            <a:r>
              <a:rPr lang="en-US"/>
              <a:t> Performance counters</a:t>
            </a:r>
          </a:p>
          <a:p>
            <a:pPr>
              <a:buFont typeface="Wingdings" pitchFamily="2" charset="2"/>
              <a:buChar char="q"/>
            </a:pPr>
            <a:r>
              <a:rPr lang="en-US"/>
              <a:t> Error reporting registers</a:t>
            </a:r>
          </a:p>
          <a:p>
            <a:pPr>
              <a:buFont typeface="Wingdings" pitchFamily="2" charset="2"/>
              <a:buChar char="q"/>
            </a:pPr>
            <a:r>
              <a:rPr lang="en-US"/>
              <a:t> Breakpoint support</a:t>
            </a:r>
          </a:p>
        </p:txBody>
      </p:sp>
      <p:sp>
        <p:nvSpPr>
          <p:cNvPr id="461835" name="Text Box 11"/>
          <p:cNvSpPr txBox="1">
            <a:spLocks noChangeArrowheads="1"/>
          </p:cNvSpPr>
          <p:nvPr/>
        </p:nvSpPr>
        <p:spPr bwMode="auto">
          <a:xfrm>
            <a:off x="5029200" y="3276600"/>
            <a:ext cx="3549650" cy="396875"/>
          </a:xfrm>
          <a:prstGeom prst="rect">
            <a:avLst/>
          </a:prstGeom>
          <a:noFill/>
          <a:ln w="12700" algn="ctr">
            <a:noFill/>
            <a:miter lim="800000"/>
            <a:headEnd/>
            <a:tailEnd/>
          </a:ln>
          <a:effectLst/>
        </p:spPr>
        <p:txBody>
          <a:bodyPr wrap="none">
            <a:spAutoFit/>
          </a:bodyPr>
          <a:lstStyle/>
          <a:p>
            <a:pPr>
              <a:buFont typeface="Wingdings" pitchFamily="2" charset="2"/>
              <a:buChar char="q"/>
            </a:pPr>
            <a:r>
              <a:rPr lang="en-US"/>
              <a:t> Defects in memory, IO, etc.</a:t>
            </a:r>
          </a:p>
        </p:txBody>
      </p:sp>
      <p:sp>
        <p:nvSpPr>
          <p:cNvPr id="461836" name="AutoShape 12"/>
          <p:cNvSpPr>
            <a:spLocks noChangeArrowheads="1"/>
          </p:cNvSpPr>
          <p:nvPr/>
        </p:nvSpPr>
        <p:spPr bwMode="auto">
          <a:xfrm>
            <a:off x="3581400" y="4114800"/>
            <a:ext cx="2216150" cy="677863"/>
          </a:xfrm>
          <a:prstGeom prst="roundRect">
            <a:avLst>
              <a:gd name="adj" fmla="val 16667"/>
            </a:avLst>
          </a:prstGeom>
          <a:solidFill>
            <a:schemeClr val="accent1"/>
          </a:solidFill>
          <a:ln w="12700" algn="ctr">
            <a:solidFill>
              <a:schemeClr val="tx1"/>
            </a:solidFill>
            <a:round/>
            <a:headEnd/>
            <a:tailEnd/>
          </a:ln>
          <a:effectLst/>
        </p:spPr>
        <p:txBody>
          <a:bodyPr wrap="none" anchor="ctr"/>
          <a:lstStyle/>
          <a:p>
            <a:pPr algn="ctr"/>
            <a:r>
              <a:rPr lang="en-US" sz="2400">
                <a:solidFill>
                  <a:schemeClr val="bg1"/>
                </a:solidFill>
              </a:rPr>
              <a:t>Concurrent</a:t>
            </a:r>
          </a:p>
        </p:txBody>
      </p:sp>
      <p:sp>
        <p:nvSpPr>
          <p:cNvPr id="461837" name="AutoShape 13"/>
          <p:cNvSpPr>
            <a:spLocks noChangeArrowheads="1"/>
          </p:cNvSpPr>
          <p:nvPr/>
        </p:nvSpPr>
        <p:spPr bwMode="auto">
          <a:xfrm>
            <a:off x="6546850" y="4114800"/>
            <a:ext cx="2216150" cy="677863"/>
          </a:xfrm>
          <a:prstGeom prst="roundRect">
            <a:avLst>
              <a:gd name="adj" fmla="val 16667"/>
            </a:avLst>
          </a:prstGeom>
          <a:solidFill>
            <a:schemeClr val="accent1"/>
          </a:solidFill>
          <a:ln w="12700" algn="ctr">
            <a:solidFill>
              <a:schemeClr val="tx1"/>
            </a:solidFill>
            <a:round/>
            <a:headEnd/>
            <a:tailEnd/>
          </a:ln>
          <a:effectLst/>
        </p:spPr>
        <p:txBody>
          <a:bodyPr wrap="none" anchor="ctr"/>
          <a:lstStyle/>
          <a:p>
            <a:pPr algn="ctr"/>
            <a:r>
              <a:rPr lang="en-US" sz="2400">
                <a:solidFill>
                  <a:schemeClr val="bg1"/>
                </a:solidFill>
              </a:rPr>
              <a:t>Complex</a:t>
            </a:r>
          </a:p>
        </p:txBody>
      </p:sp>
      <p:grpSp>
        <p:nvGrpSpPr>
          <p:cNvPr id="2" name="Group 19"/>
          <p:cNvGrpSpPr>
            <a:grpSpLocks/>
          </p:cNvGrpSpPr>
          <p:nvPr/>
        </p:nvGrpSpPr>
        <p:grpSpPr bwMode="auto">
          <a:xfrm>
            <a:off x="4267200" y="5486400"/>
            <a:ext cx="1066800" cy="762000"/>
            <a:chOff x="2784" y="3552"/>
            <a:chExt cx="672" cy="480"/>
          </a:xfrm>
        </p:grpSpPr>
        <p:sp>
          <p:nvSpPr>
            <p:cNvPr id="461838" name="Line 14"/>
            <p:cNvSpPr>
              <a:spLocks noChangeShapeType="1"/>
            </p:cNvSpPr>
            <p:nvPr/>
          </p:nvSpPr>
          <p:spPr bwMode="auto">
            <a:xfrm>
              <a:off x="2784" y="3552"/>
              <a:ext cx="384" cy="192"/>
            </a:xfrm>
            <a:prstGeom prst="line">
              <a:avLst/>
            </a:prstGeom>
            <a:noFill/>
            <a:ln w="28575">
              <a:solidFill>
                <a:srgbClr val="000099"/>
              </a:solidFill>
              <a:round/>
              <a:headEnd/>
              <a:tailEnd type="triangle" w="med" len="med"/>
            </a:ln>
            <a:effectLst/>
          </p:spPr>
          <p:txBody>
            <a:bodyPr wrap="none" anchor="ctr">
              <a:spAutoFit/>
            </a:bodyPr>
            <a:lstStyle/>
            <a:p>
              <a:endParaRPr lang="en-US"/>
            </a:p>
          </p:txBody>
        </p:sp>
        <p:sp>
          <p:nvSpPr>
            <p:cNvPr id="461839" name="Line 15"/>
            <p:cNvSpPr>
              <a:spLocks noChangeShapeType="1"/>
            </p:cNvSpPr>
            <p:nvPr/>
          </p:nvSpPr>
          <p:spPr bwMode="auto">
            <a:xfrm flipH="1">
              <a:off x="3168" y="3552"/>
              <a:ext cx="288" cy="192"/>
            </a:xfrm>
            <a:prstGeom prst="line">
              <a:avLst/>
            </a:prstGeom>
            <a:noFill/>
            <a:ln w="28575">
              <a:solidFill>
                <a:srgbClr val="000099"/>
              </a:solidFill>
              <a:round/>
              <a:headEnd/>
              <a:tailEnd type="triangle" w="med" len="med"/>
            </a:ln>
            <a:effectLst/>
          </p:spPr>
          <p:txBody>
            <a:bodyPr wrap="none" anchor="ctr">
              <a:spAutoFit/>
            </a:bodyPr>
            <a:lstStyle/>
            <a:p>
              <a:endParaRPr lang="en-US"/>
            </a:p>
          </p:txBody>
        </p:sp>
        <p:sp>
          <p:nvSpPr>
            <p:cNvPr id="461840" name="Line 16"/>
            <p:cNvSpPr>
              <a:spLocks noChangeShapeType="1"/>
            </p:cNvSpPr>
            <p:nvPr/>
          </p:nvSpPr>
          <p:spPr bwMode="auto">
            <a:xfrm flipV="1">
              <a:off x="2784" y="3744"/>
              <a:ext cx="384" cy="48"/>
            </a:xfrm>
            <a:prstGeom prst="line">
              <a:avLst/>
            </a:prstGeom>
            <a:noFill/>
            <a:ln w="28575">
              <a:solidFill>
                <a:srgbClr val="000099"/>
              </a:solidFill>
              <a:round/>
              <a:headEnd/>
              <a:tailEnd type="triangle" w="med" len="med"/>
            </a:ln>
            <a:effectLst/>
          </p:spPr>
          <p:txBody>
            <a:bodyPr anchor="ctr">
              <a:spAutoFit/>
            </a:bodyPr>
            <a:lstStyle/>
            <a:p>
              <a:endParaRPr lang="en-US"/>
            </a:p>
          </p:txBody>
        </p:sp>
        <p:sp>
          <p:nvSpPr>
            <p:cNvPr id="461841" name="Line 17"/>
            <p:cNvSpPr>
              <a:spLocks noChangeShapeType="1"/>
            </p:cNvSpPr>
            <p:nvPr/>
          </p:nvSpPr>
          <p:spPr bwMode="auto">
            <a:xfrm flipH="1" flipV="1">
              <a:off x="3168" y="3744"/>
              <a:ext cx="96" cy="288"/>
            </a:xfrm>
            <a:prstGeom prst="line">
              <a:avLst/>
            </a:prstGeom>
            <a:noFill/>
            <a:ln w="28575">
              <a:solidFill>
                <a:srgbClr val="000099"/>
              </a:solidFill>
              <a:round/>
              <a:headEnd/>
              <a:tailEnd type="triangle" w="med" len="med"/>
            </a:ln>
            <a:effectLst/>
          </p:spPr>
          <p:txBody>
            <a:bodyPr anchor="ctr">
              <a:spAutoFit/>
            </a:bodyPr>
            <a:lstStyle/>
            <a:p>
              <a:endParaRPr lang="en-US"/>
            </a:p>
          </p:txBody>
        </p:sp>
      </p:grpSp>
      <p:sp>
        <p:nvSpPr>
          <p:cNvPr id="461842" name="Text Box 18"/>
          <p:cNvSpPr txBox="1">
            <a:spLocks noChangeArrowheads="1"/>
          </p:cNvSpPr>
          <p:nvPr/>
        </p:nvSpPr>
        <p:spPr bwMode="auto">
          <a:xfrm>
            <a:off x="3200400" y="4953000"/>
            <a:ext cx="2294218" cy="584775"/>
          </a:xfrm>
          <a:prstGeom prst="rect">
            <a:avLst/>
          </a:prstGeom>
          <a:noFill/>
          <a:ln w="12700" algn="ctr">
            <a:noFill/>
            <a:miter lim="800000"/>
            <a:headEnd/>
            <a:tailEnd/>
          </a:ln>
          <a:effectLst/>
        </p:spPr>
        <p:txBody>
          <a:bodyPr wrap="none">
            <a:spAutoFit/>
          </a:bodyPr>
          <a:lstStyle/>
          <a:p>
            <a:pPr>
              <a:buFont typeface="Wingdings" pitchFamily="2" charset="2"/>
              <a:buChar char="q"/>
            </a:pPr>
            <a:r>
              <a:rPr lang="en-US" sz="1600" dirty="0"/>
              <a:t> All signals – same </a:t>
            </a:r>
            <a:r>
              <a:rPr lang="en-US" sz="1600" dirty="0" smtClean="0"/>
              <a:t>time</a:t>
            </a:r>
          </a:p>
          <a:p>
            <a:pPr lvl="1"/>
            <a:r>
              <a:rPr lang="en-US" sz="1600" dirty="0" smtClean="0"/>
              <a:t>(Boolean)</a:t>
            </a:r>
            <a:endParaRPr lang="en-US" sz="1600" dirty="0"/>
          </a:p>
        </p:txBody>
      </p:sp>
      <p:sp>
        <p:nvSpPr>
          <p:cNvPr id="461844" name="Text Box 20"/>
          <p:cNvSpPr txBox="1">
            <a:spLocks noChangeArrowheads="1"/>
          </p:cNvSpPr>
          <p:nvPr/>
        </p:nvSpPr>
        <p:spPr bwMode="auto">
          <a:xfrm>
            <a:off x="6546850" y="4953000"/>
            <a:ext cx="1662122" cy="584775"/>
          </a:xfrm>
          <a:prstGeom prst="rect">
            <a:avLst/>
          </a:prstGeom>
          <a:noFill/>
          <a:ln w="12700" algn="ctr">
            <a:noFill/>
            <a:miter lim="800000"/>
            <a:headEnd/>
            <a:tailEnd/>
          </a:ln>
          <a:effectLst/>
        </p:spPr>
        <p:txBody>
          <a:bodyPr wrap="none">
            <a:spAutoFit/>
          </a:bodyPr>
          <a:lstStyle/>
          <a:p>
            <a:pPr>
              <a:buFont typeface="Wingdings" pitchFamily="2" charset="2"/>
              <a:buChar char="q"/>
            </a:pPr>
            <a:r>
              <a:rPr lang="en-US" sz="1600" dirty="0"/>
              <a:t> Different </a:t>
            </a:r>
            <a:r>
              <a:rPr lang="en-US" sz="1600" dirty="0" smtClean="0"/>
              <a:t>times</a:t>
            </a:r>
          </a:p>
          <a:p>
            <a:pPr lvl="1"/>
            <a:r>
              <a:rPr lang="en-US" sz="1600" dirty="0" smtClean="0"/>
              <a:t>(Temporal)</a:t>
            </a:r>
            <a:endParaRPr lang="en-US" sz="1600" dirty="0"/>
          </a:p>
        </p:txBody>
      </p:sp>
      <p:sp>
        <p:nvSpPr>
          <p:cNvPr id="461846" name="Line 22"/>
          <p:cNvSpPr>
            <a:spLocks noChangeShapeType="1"/>
          </p:cNvSpPr>
          <p:nvPr/>
        </p:nvSpPr>
        <p:spPr bwMode="auto">
          <a:xfrm flipH="1">
            <a:off x="4648200" y="3733800"/>
            <a:ext cx="1447800" cy="381000"/>
          </a:xfrm>
          <a:prstGeom prst="line">
            <a:avLst/>
          </a:prstGeom>
          <a:noFill/>
          <a:ln w="28575">
            <a:solidFill>
              <a:srgbClr val="000099"/>
            </a:solidFill>
            <a:round/>
            <a:headEnd/>
            <a:tailEnd type="triangle" w="med" len="med"/>
          </a:ln>
          <a:effectLst/>
        </p:spPr>
        <p:txBody>
          <a:bodyPr wrap="none" anchor="ctr">
            <a:spAutoFit/>
          </a:bodyPr>
          <a:lstStyle/>
          <a:p>
            <a:endParaRPr lang="en-US"/>
          </a:p>
        </p:txBody>
      </p:sp>
      <p:sp>
        <p:nvSpPr>
          <p:cNvPr id="461847" name="Line 23"/>
          <p:cNvSpPr>
            <a:spLocks noChangeShapeType="1"/>
          </p:cNvSpPr>
          <p:nvPr/>
        </p:nvSpPr>
        <p:spPr bwMode="auto">
          <a:xfrm>
            <a:off x="6096000" y="3733800"/>
            <a:ext cx="1447800" cy="381000"/>
          </a:xfrm>
          <a:prstGeom prst="line">
            <a:avLst/>
          </a:prstGeom>
          <a:noFill/>
          <a:ln w="28575">
            <a:solidFill>
              <a:srgbClr val="000099"/>
            </a:solidFill>
            <a:round/>
            <a:headEnd/>
            <a:tailEnd type="triangle" w="med" len="med"/>
          </a:ln>
          <a:effectLst/>
        </p:spPr>
        <p:txBody>
          <a:bodyPr wrap="none" anchor="ctr">
            <a:spAutoFit/>
          </a:bodyPr>
          <a:lstStyle/>
          <a:p>
            <a:endParaRPr lang="en-US"/>
          </a:p>
        </p:txBody>
      </p:sp>
      <p:grpSp>
        <p:nvGrpSpPr>
          <p:cNvPr id="3" name="Group 27"/>
          <p:cNvGrpSpPr>
            <a:grpSpLocks/>
          </p:cNvGrpSpPr>
          <p:nvPr/>
        </p:nvGrpSpPr>
        <p:grpSpPr bwMode="auto">
          <a:xfrm>
            <a:off x="7467600" y="5486400"/>
            <a:ext cx="609600" cy="457200"/>
            <a:chOff x="4512" y="3504"/>
            <a:chExt cx="384" cy="288"/>
          </a:xfrm>
        </p:grpSpPr>
        <p:sp>
          <p:nvSpPr>
            <p:cNvPr id="461848" name="Line 24"/>
            <p:cNvSpPr>
              <a:spLocks noChangeShapeType="1"/>
            </p:cNvSpPr>
            <p:nvPr/>
          </p:nvSpPr>
          <p:spPr bwMode="auto">
            <a:xfrm>
              <a:off x="4512" y="3504"/>
              <a:ext cx="384" cy="0"/>
            </a:xfrm>
            <a:prstGeom prst="line">
              <a:avLst/>
            </a:prstGeom>
            <a:noFill/>
            <a:ln w="28575">
              <a:solidFill>
                <a:srgbClr val="000099"/>
              </a:solidFill>
              <a:round/>
              <a:headEnd/>
              <a:tailEnd type="triangle" w="med" len="med"/>
            </a:ln>
            <a:effectLst/>
          </p:spPr>
          <p:txBody>
            <a:bodyPr wrap="none" anchor="ctr">
              <a:spAutoFit/>
            </a:bodyPr>
            <a:lstStyle/>
            <a:p>
              <a:endParaRPr lang="en-US"/>
            </a:p>
          </p:txBody>
        </p:sp>
        <p:sp>
          <p:nvSpPr>
            <p:cNvPr id="461849" name="Line 25"/>
            <p:cNvSpPr>
              <a:spLocks noChangeShapeType="1"/>
            </p:cNvSpPr>
            <p:nvPr/>
          </p:nvSpPr>
          <p:spPr bwMode="auto">
            <a:xfrm>
              <a:off x="4512" y="3696"/>
              <a:ext cx="384" cy="0"/>
            </a:xfrm>
            <a:prstGeom prst="line">
              <a:avLst/>
            </a:prstGeom>
            <a:noFill/>
            <a:ln w="28575">
              <a:solidFill>
                <a:srgbClr val="000099"/>
              </a:solidFill>
              <a:round/>
              <a:headEnd/>
              <a:tailEnd type="triangle" w="med" len="med"/>
            </a:ln>
            <a:effectLst/>
          </p:spPr>
          <p:txBody>
            <a:bodyPr wrap="none" anchor="ctr">
              <a:spAutoFit/>
            </a:bodyPr>
            <a:lstStyle/>
            <a:p>
              <a:endParaRPr lang="en-US"/>
            </a:p>
          </p:txBody>
        </p:sp>
        <p:sp>
          <p:nvSpPr>
            <p:cNvPr id="461850" name="Line 26"/>
            <p:cNvSpPr>
              <a:spLocks noChangeShapeType="1"/>
            </p:cNvSpPr>
            <p:nvPr/>
          </p:nvSpPr>
          <p:spPr bwMode="auto">
            <a:xfrm>
              <a:off x="4512" y="3792"/>
              <a:ext cx="384" cy="0"/>
            </a:xfrm>
            <a:prstGeom prst="line">
              <a:avLst/>
            </a:prstGeom>
            <a:noFill/>
            <a:ln w="28575">
              <a:solidFill>
                <a:srgbClr val="000099"/>
              </a:solidFill>
              <a:round/>
              <a:headEnd/>
              <a:tailEnd type="triangle" w="med" len="med"/>
            </a:ln>
            <a:effectLst/>
          </p:spPr>
          <p:txBody>
            <a:bodyPr wrap="none" anchor="ctr">
              <a:spAutoFit/>
            </a:bodyPr>
            <a:lstStyle/>
            <a:p>
              <a:endParaRPr lang="en-US"/>
            </a:p>
          </p:txBody>
        </p:sp>
      </p:grpSp>
      <p:sp>
        <p:nvSpPr>
          <p:cNvPr id="461852" name="AutoShape 28"/>
          <p:cNvSpPr>
            <a:spLocks noChangeArrowheads="1"/>
          </p:cNvSpPr>
          <p:nvPr/>
        </p:nvSpPr>
        <p:spPr bwMode="auto">
          <a:xfrm>
            <a:off x="4191000" y="3276600"/>
            <a:ext cx="228600" cy="838200"/>
          </a:xfrm>
          <a:prstGeom prst="downArrow">
            <a:avLst>
              <a:gd name="adj1" fmla="val 50000"/>
              <a:gd name="adj2" fmla="val 91667"/>
            </a:avLst>
          </a:prstGeom>
          <a:solidFill>
            <a:srgbClr val="000099"/>
          </a:solidFill>
          <a:ln w="12700" algn="ctr">
            <a:solidFill>
              <a:schemeClr val="tx1"/>
            </a:solidFill>
            <a:miter lim="800000"/>
            <a:headEnd/>
            <a:tailEnd/>
          </a:ln>
          <a:effectLst/>
        </p:spPr>
        <p:txBody>
          <a:bodyPr wrap="none" anchor="ctr">
            <a:spAutoFit/>
          </a:bodyPr>
          <a:lstStyle/>
          <a:p>
            <a:endParaRPr lang="en-US"/>
          </a:p>
        </p:txBody>
      </p:sp>
      <p:sp>
        <p:nvSpPr>
          <p:cNvPr id="28" name="Slide Number Placeholder 27"/>
          <p:cNvSpPr>
            <a:spLocks noGrp="1"/>
          </p:cNvSpPr>
          <p:nvPr>
            <p:ph type="sldNum" sz="quarter" idx="12"/>
          </p:nvPr>
        </p:nvSpPr>
        <p:spPr/>
        <p:txBody>
          <a:bodyPr/>
          <a:lstStyle/>
          <a:p>
            <a:fld id="{920F2589-C29C-4C9D-93C1-6F0B311A5845}" type="slidenum">
              <a:rPr lang="en-US" smtClean="0"/>
              <a:pPr/>
              <a:t>38</a:t>
            </a:fld>
            <a:endParaRPr lang="en-US"/>
          </a:p>
        </p:txBody>
      </p:sp>
      <p:sp>
        <p:nvSpPr>
          <p:cNvPr id="27" name="TextBox 26"/>
          <p:cNvSpPr txBox="1"/>
          <p:nvPr/>
        </p:nvSpPr>
        <p:spPr>
          <a:xfrm>
            <a:off x="6172200" y="1371600"/>
            <a:ext cx="2600777" cy="707886"/>
          </a:xfrm>
          <a:prstGeom prst="rect">
            <a:avLst/>
          </a:prstGeom>
          <a:noFill/>
        </p:spPr>
        <p:txBody>
          <a:bodyPr wrap="none" rtlCol="0">
            <a:spAutoFit/>
          </a:bodyPr>
          <a:lstStyle/>
          <a:p>
            <a:r>
              <a:rPr lang="en-US" sz="2000" dirty="0" smtClean="0">
                <a:solidFill>
                  <a:schemeClr val="tx2">
                    <a:lumMod val="75000"/>
                  </a:schemeClr>
                </a:solidFill>
              </a:rPr>
              <a:t>Dissecting a defect – </a:t>
            </a:r>
          </a:p>
          <a:p>
            <a:r>
              <a:rPr lang="en-US" sz="2000" dirty="0" smtClean="0">
                <a:solidFill>
                  <a:schemeClr val="tx2">
                    <a:lumMod val="75000"/>
                  </a:schemeClr>
                </a:solidFill>
              </a:rPr>
              <a:t>from errata documents</a:t>
            </a:r>
            <a:endParaRPr lang="en-US" sz="20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8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18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18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18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18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18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18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18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18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18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18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18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18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461836"/>
                                        </p:tgtEl>
                                        <p:attrNameLst>
                                          <p:attrName>fillcolor</p:attrName>
                                        </p:attrNameLst>
                                      </p:cBhvr>
                                      <p:to>
                                        <a:srgbClr val="FFCC99"/>
                                      </p:to>
                                    </p:animClr>
                                    <p:set>
                                      <p:cBhvr>
                                        <p:cTn id="55" dur="500" fill="hold"/>
                                        <p:tgtEl>
                                          <p:spTgt spid="461836"/>
                                        </p:tgtEl>
                                        <p:attrNameLst>
                                          <p:attrName>fill.type</p:attrName>
                                        </p:attrNameLst>
                                      </p:cBhvr>
                                      <p:to>
                                        <p:strVal val="solid"/>
                                      </p:to>
                                    </p:set>
                                    <p:set>
                                      <p:cBhvr>
                                        <p:cTn id="56" dur="500" fill="hold"/>
                                        <p:tgtEl>
                                          <p:spTgt spid="461836"/>
                                        </p:tgtEl>
                                        <p:attrNameLst>
                                          <p:attrName>fill.on</p:attrName>
                                        </p:attrNameLst>
                                      </p:cBhvr>
                                      <p:to>
                                        <p:strVal val="true"/>
                                      </p:to>
                                    </p:set>
                                  </p:childTnLst>
                                </p:cTn>
                              </p:par>
                              <p:par>
                                <p:cTn id="57" presetID="12" presetClass="entr" presetSubtype="1" fill="hold" grpId="0" nodeType="withEffect">
                                  <p:stCondLst>
                                    <p:cond delay="0"/>
                                  </p:stCondLst>
                                  <p:childTnLst>
                                    <p:set>
                                      <p:cBhvr>
                                        <p:cTn id="58" dur="1" fill="hold">
                                          <p:stCondLst>
                                            <p:cond delay="0"/>
                                          </p:stCondLst>
                                        </p:cTn>
                                        <p:tgtEl>
                                          <p:spTgt spid="461852"/>
                                        </p:tgtEl>
                                        <p:attrNameLst>
                                          <p:attrName>style.visibility</p:attrName>
                                        </p:attrNameLst>
                                      </p:cBhvr>
                                      <p:to>
                                        <p:strVal val="visible"/>
                                      </p:to>
                                    </p:set>
                                    <p:animEffect transition="in" filter="slide(fromTop)">
                                      <p:cBhvr>
                                        <p:cTn id="59" dur="500"/>
                                        <p:tgtEl>
                                          <p:spTgt spid="461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8" grpId="0" animBg="1"/>
      <p:bldP spid="461830" grpId="0" animBg="1"/>
      <p:bldP spid="461831" grpId="0" animBg="1"/>
      <p:bldP spid="461834" grpId="0"/>
      <p:bldP spid="461835" grpId="0"/>
      <p:bldP spid="461836" grpId="0" animBg="1"/>
      <p:bldP spid="461837" grpId="0" animBg="1"/>
      <p:bldP spid="461842" grpId="0"/>
      <p:bldP spid="461844" grpId="0"/>
      <p:bldP spid="461846" grpId="0" animBg="1"/>
      <p:bldP spid="461847" grpId="0" animBg="1"/>
      <p:bldP spid="46185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91" name="Rectangle 15"/>
          <p:cNvSpPr>
            <a:spLocks noChangeArrowheads="1"/>
          </p:cNvSpPr>
          <p:nvPr/>
        </p:nvSpPr>
        <p:spPr bwMode="auto">
          <a:xfrm>
            <a:off x="8229600" y="3098800"/>
            <a:ext cx="704850" cy="409575"/>
          </a:xfrm>
          <a:prstGeom prst="rect">
            <a:avLst/>
          </a:prstGeom>
          <a:solidFill>
            <a:srgbClr val="FFCC99"/>
          </a:solidFill>
          <a:ln w="12700" algn="ctr">
            <a:solidFill>
              <a:schemeClr val="tx1"/>
            </a:solidFill>
            <a:miter lim="800000"/>
            <a:headEnd/>
            <a:tailEnd/>
          </a:ln>
          <a:effectLst/>
        </p:spPr>
        <p:txBody>
          <a:bodyPr wrap="none" anchor="ctr">
            <a:spAutoFit/>
          </a:bodyPr>
          <a:lstStyle/>
          <a:p>
            <a:pPr algn="ctr"/>
            <a:r>
              <a:rPr lang="en-US"/>
              <a:t>31%</a:t>
            </a:r>
          </a:p>
        </p:txBody>
      </p:sp>
      <p:sp>
        <p:nvSpPr>
          <p:cNvPr id="459792" name="Rectangle 16"/>
          <p:cNvSpPr>
            <a:spLocks noChangeArrowheads="1"/>
          </p:cNvSpPr>
          <p:nvPr/>
        </p:nvSpPr>
        <p:spPr bwMode="auto">
          <a:xfrm>
            <a:off x="8242300" y="3657600"/>
            <a:ext cx="704850" cy="409575"/>
          </a:xfrm>
          <a:prstGeom prst="rect">
            <a:avLst/>
          </a:prstGeom>
          <a:solidFill>
            <a:srgbClr val="FFCC99"/>
          </a:solidFill>
          <a:ln w="12700" algn="ctr">
            <a:solidFill>
              <a:schemeClr val="tx1"/>
            </a:solidFill>
            <a:miter lim="800000"/>
            <a:headEnd/>
            <a:tailEnd/>
          </a:ln>
          <a:effectLst/>
        </p:spPr>
        <p:txBody>
          <a:bodyPr wrap="none" anchor="ctr">
            <a:spAutoFit/>
          </a:bodyPr>
          <a:lstStyle/>
          <a:p>
            <a:pPr algn="ctr"/>
            <a:r>
              <a:rPr lang="en-US"/>
              <a:t>69%</a:t>
            </a:r>
          </a:p>
        </p:txBody>
      </p:sp>
      <p:pic>
        <p:nvPicPr>
          <p:cNvPr id="459797" name="Picture 21"/>
          <p:cNvPicPr>
            <a:picLocks noChangeAspect="1" noChangeArrowheads="1"/>
          </p:cNvPicPr>
          <p:nvPr/>
        </p:nvPicPr>
        <p:blipFill>
          <a:blip r:embed="rId2" cstate="print"/>
          <a:srcRect/>
          <a:stretch>
            <a:fillRect/>
          </a:stretch>
        </p:blipFill>
        <p:spPr bwMode="auto">
          <a:xfrm>
            <a:off x="533400" y="1600200"/>
            <a:ext cx="7523163" cy="3448050"/>
          </a:xfrm>
          <a:prstGeom prst="rect">
            <a:avLst/>
          </a:prstGeom>
          <a:noFill/>
        </p:spPr>
      </p:pic>
      <p:sp>
        <p:nvSpPr>
          <p:cNvPr id="459778" name="Rectangle 2"/>
          <p:cNvSpPr>
            <a:spLocks noGrp="1" noChangeArrowheads="1"/>
          </p:cNvSpPr>
          <p:nvPr>
            <p:ph type="title"/>
          </p:nvPr>
        </p:nvSpPr>
        <p:spPr/>
        <p:txBody>
          <a:bodyPr/>
          <a:lstStyle/>
          <a:p>
            <a:r>
              <a:rPr lang="en-US"/>
              <a:t>Characterization</a:t>
            </a:r>
          </a:p>
        </p:txBody>
      </p:sp>
      <p:grpSp>
        <p:nvGrpSpPr>
          <p:cNvPr id="2" name="Group 32"/>
          <p:cNvGrpSpPr>
            <a:grpSpLocks/>
          </p:cNvGrpSpPr>
          <p:nvPr/>
        </p:nvGrpSpPr>
        <p:grpSpPr bwMode="auto">
          <a:xfrm>
            <a:off x="7772400" y="3124200"/>
            <a:ext cx="457200" cy="381000"/>
            <a:chOff x="4896" y="1536"/>
            <a:chExt cx="288" cy="240"/>
          </a:xfrm>
        </p:grpSpPr>
        <p:sp>
          <p:nvSpPr>
            <p:cNvPr id="459798" name="Line 22"/>
            <p:cNvSpPr>
              <a:spLocks noChangeShapeType="1"/>
            </p:cNvSpPr>
            <p:nvPr/>
          </p:nvSpPr>
          <p:spPr bwMode="auto">
            <a:xfrm>
              <a:off x="4896" y="1536"/>
              <a:ext cx="288" cy="0"/>
            </a:xfrm>
            <a:prstGeom prst="line">
              <a:avLst/>
            </a:prstGeom>
            <a:noFill/>
            <a:ln w="28575">
              <a:solidFill>
                <a:srgbClr val="FF0000"/>
              </a:solidFill>
              <a:round/>
              <a:headEnd/>
              <a:tailEnd/>
            </a:ln>
            <a:effectLst/>
          </p:spPr>
          <p:txBody>
            <a:bodyPr wrap="none" anchor="ctr">
              <a:spAutoFit/>
            </a:bodyPr>
            <a:lstStyle/>
            <a:p>
              <a:endParaRPr lang="en-US"/>
            </a:p>
          </p:txBody>
        </p:sp>
        <p:sp>
          <p:nvSpPr>
            <p:cNvPr id="459802" name="Line 26"/>
            <p:cNvSpPr>
              <a:spLocks noChangeShapeType="1"/>
            </p:cNvSpPr>
            <p:nvPr/>
          </p:nvSpPr>
          <p:spPr bwMode="auto">
            <a:xfrm flipV="1">
              <a:off x="5040" y="1536"/>
              <a:ext cx="0" cy="240"/>
            </a:xfrm>
            <a:prstGeom prst="line">
              <a:avLst/>
            </a:prstGeom>
            <a:noFill/>
            <a:ln w="28575">
              <a:solidFill>
                <a:srgbClr val="FF0000"/>
              </a:solidFill>
              <a:round/>
              <a:headEnd type="triangle" w="med" len="med"/>
              <a:tailEnd type="triangle" w="med" len="med"/>
            </a:ln>
            <a:effectLst/>
          </p:spPr>
          <p:txBody>
            <a:bodyPr anchor="ctr">
              <a:spAutoFit/>
            </a:bodyPr>
            <a:lstStyle/>
            <a:p>
              <a:endParaRPr lang="en-US"/>
            </a:p>
          </p:txBody>
        </p:sp>
        <p:sp>
          <p:nvSpPr>
            <p:cNvPr id="459804" name="Line 28"/>
            <p:cNvSpPr>
              <a:spLocks noChangeShapeType="1"/>
            </p:cNvSpPr>
            <p:nvPr/>
          </p:nvSpPr>
          <p:spPr bwMode="auto">
            <a:xfrm>
              <a:off x="4896" y="1776"/>
              <a:ext cx="288" cy="0"/>
            </a:xfrm>
            <a:prstGeom prst="line">
              <a:avLst/>
            </a:prstGeom>
            <a:noFill/>
            <a:ln w="28575">
              <a:solidFill>
                <a:srgbClr val="FF0000"/>
              </a:solidFill>
              <a:round/>
              <a:headEnd/>
              <a:tailEnd/>
            </a:ln>
            <a:effectLst/>
          </p:spPr>
          <p:txBody>
            <a:bodyPr wrap="none" anchor="ctr">
              <a:spAutoFit/>
            </a:bodyPr>
            <a:lstStyle/>
            <a:p>
              <a:endParaRPr lang="en-US"/>
            </a:p>
          </p:txBody>
        </p:sp>
      </p:grpSp>
      <p:grpSp>
        <p:nvGrpSpPr>
          <p:cNvPr id="3" name="Group 31"/>
          <p:cNvGrpSpPr>
            <a:grpSpLocks/>
          </p:cNvGrpSpPr>
          <p:nvPr/>
        </p:nvGrpSpPr>
        <p:grpSpPr bwMode="auto">
          <a:xfrm>
            <a:off x="7772400" y="3505200"/>
            <a:ext cx="457200" cy="609600"/>
            <a:chOff x="4896" y="1776"/>
            <a:chExt cx="288" cy="384"/>
          </a:xfrm>
        </p:grpSpPr>
        <p:sp>
          <p:nvSpPr>
            <p:cNvPr id="459799" name="Line 23"/>
            <p:cNvSpPr>
              <a:spLocks noChangeShapeType="1"/>
            </p:cNvSpPr>
            <p:nvPr/>
          </p:nvSpPr>
          <p:spPr bwMode="auto">
            <a:xfrm>
              <a:off x="4896" y="2160"/>
              <a:ext cx="288" cy="0"/>
            </a:xfrm>
            <a:prstGeom prst="line">
              <a:avLst/>
            </a:prstGeom>
            <a:noFill/>
            <a:ln w="28575">
              <a:solidFill>
                <a:srgbClr val="FF0000"/>
              </a:solidFill>
              <a:round/>
              <a:headEnd/>
              <a:tailEnd/>
            </a:ln>
            <a:effectLst/>
          </p:spPr>
          <p:txBody>
            <a:bodyPr wrap="none" anchor="ctr">
              <a:spAutoFit/>
            </a:bodyPr>
            <a:lstStyle/>
            <a:p>
              <a:endParaRPr lang="en-US"/>
            </a:p>
          </p:txBody>
        </p:sp>
        <p:sp>
          <p:nvSpPr>
            <p:cNvPr id="459805" name="Line 29"/>
            <p:cNvSpPr>
              <a:spLocks noChangeShapeType="1"/>
            </p:cNvSpPr>
            <p:nvPr/>
          </p:nvSpPr>
          <p:spPr bwMode="auto">
            <a:xfrm flipV="1">
              <a:off x="5040" y="1776"/>
              <a:ext cx="0" cy="384"/>
            </a:xfrm>
            <a:prstGeom prst="line">
              <a:avLst/>
            </a:prstGeom>
            <a:noFill/>
            <a:ln w="28575">
              <a:solidFill>
                <a:srgbClr val="FF0000"/>
              </a:solidFill>
              <a:round/>
              <a:headEnd type="triangle" w="med" len="med"/>
              <a:tailEnd type="triangle" w="med" len="med"/>
            </a:ln>
            <a:effectLst/>
          </p:spPr>
          <p:txBody>
            <a:bodyPr anchor="ctr">
              <a:spAutoFit/>
            </a:bodyPr>
            <a:lstStyle/>
            <a:p>
              <a:endParaRPr lang="en-US"/>
            </a:p>
          </p:txBody>
        </p:sp>
        <p:sp>
          <p:nvSpPr>
            <p:cNvPr id="459806" name="Line 30"/>
            <p:cNvSpPr>
              <a:spLocks noChangeShapeType="1"/>
            </p:cNvSpPr>
            <p:nvPr/>
          </p:nvSpPr>
          <p:spPr bwMode="auto">
            <a:xfrm>
              <a:off x="4896" y="1776"/>
              <a:ext cx="288" cy="0"/>
            </a:xfrm>
            <a:prstGeom prst="line">
              <a:avLst/>
            </a:prstGeom>
            <a:noFill/>
            <a:ln w="28575">
              <a:solidFill>
                <a:srgbClr val="FF0000"/>
              </a:solidFill>
              <a:round/>
              <a:headEnd/>
              <a:tailEnd/>
            </a:ln>
            <a:effectLst/>
          </p:spPr>
          <p:txBody>
            <a:bodyPr wrap="none" anchor="ctr">
              <a:spAutoFit/>
            </a:bodyPr>
            <a:lstStyle/>
            <a:p>
              <a:endParaRPr lang="en-US"/>
            </a:p>
          </p:txBody>
        </p:sp>
      </p:grpSp>
      <p:sp>
        <p:nvSpPr>
          <p:cNvPr id="16" name="Slide Number Placeholder 27"/>
          <p:cNvSpPr>
            <a:spLocks noGrp="1"/>
          </p:cNvSpPr>
          <p:nvPr>
            <p:ph type="sldNum" sz="quarter" idx="12"/>
          </p:nvPr>
        </p:nvSpPr>
        <p:spPr>
          <a:xfrm>
            <a:off x="6553200" y="6356350"/>
            <a:ext cx="2133600" cy="365125"/>
          </a:xfrm>
        </p:spPr>
        <p:txBody>
          <a:bodyPr/>
          <a:lstStyle/>
          <a:p>
            <a:fld id="{920F2589-C29C-4C9D-93C1-6F0B311A5845}" type="slidenum">
              <a:rPr lang="en-US" smtClean="0"/>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91" grpId="0" animBg="1"/>
      <p:bldP spid="4597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r>
              <a:rPr lang="en-US" sz="3600" dirty="0" smtClean="0">
                <a:ea typeface="ＭＳ Ｐゴシック" pitchFamily="34" charset="-128"/>
              </a:rPr>
              <a:t>Decreasing First Silicon Success</a:t>
            </a:r>
          </a:p>
        </p:txBody>
      </p:sp>
      <p:graphicFrame>
        <p:nvGraphicFramePr>
          <p:cNvPr id="111620" name="Object 4"/>
          <p:cNvGraphicFramePr>
            <a:graphicFrameLocks noChangeAspect="1"/>
          </p:cNvGraphicFramePr>
          <p:nvPr/>
        </p:nvGraphicFramePr>
        <p:xfrm>
          <a:off x="0" y="1384300"/>
          <a:ext cx="8610600" cy="4613275"/>
        </p:xfrm>
        <a:graphic>
          <a:graphicData uri="http://schemas.openxmlformats.org/presentationml/2006/ole">
            <mc:AlternateContent xmlns:mc="http://schemas.openxmlformats.org/markup-compatibility/2006">
              <mc:Choice xmlns:v="urn:schemas-microsoft-com:vml" Requires="v">
                <p:oleObj spid="_x0000_s1027" name="Chart" r:id="rId3" imgW="8244835" imgH="4412011" progId="MSGraph.Chart.8">
                  <p:embed followColorScheme="full"/>
                </p:oleObj>
              </mc:Choice>
              <mc:Fallback>
                <p:oleObj name="Chart" r:id="rId3" imgW="8244835" imgH="4412011"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84300"/>
                        <a:ext cx="8610600" cy="461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400800" y="6172200"/>
            <a:ext cx="1885773" cy="338554"/>
          </a:xfrm>
          <a:prstGeom prst="rect">
            <a:avLst/>
          </a:prstGeom>
          <a:noFill/>
        </p:spPr>
        <p:txBody>
          <a:bodyPr wrap="none" rtlCol="0">
            <a:spAutoFit/>
          </a:bodyPr>
          <a:lstStyle/>
          <a:p>
            <a:r>
              <a:rPr lang="en-US" sz="1600" dirty="0" smtClean="0"/>
              <a:t>Source: Harry Foster</a:t>
            </a:r>
          </a:p>
        </p:txBody>
      </p:sp>
      <p:sp>
        <p:nvSpPr>
          <p:cNvPr id="6" name="Slide Number Placeholder 5"/>
          <p:cNvSpPr>
            <a:spLocks noGrp="1"/>
          </p:cNvSpPr>
          <p:nvPr>
            <p:ph type="sldNum" sz="quarter" idx="12"/>
          </p:nvPr>
        </p:nvSpPr>
        <p:spPr/>
        <p:txBody>
          <a:bodyPr/>
          <a:lstStyle/>
          <a:p>
            <a:fld id="{920F2589-C29C-4C9D-93C1-6F0B311A5845}" type="slidenum">
              <a:rPr lang="en-US" smtClean="0"/>
              <a:pPr/>
              <a:t>4</a:t>
            </a:fld>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p:txBody>
          <a:bodyPr/>
          <a:lstStyle/>
          <a:p>
            <a:pPr>
              <a:defRPr/>
            </a:pPr>
            <a:fld id="{F9922A4A-51AF-48CD-8BBE-60116819C3EB}" type="slidenum">
              <a:rPr lang="en-US" smtClean="0"/>
              <a:pPr>
                <a:defRPr/>
              </a:pPr>
              <a:t>40</a:t>
            </a:fld>
            <a:endParaRPr lang="en-US" smtClean="0"/>
          </a:p>
        </p:txBody>
      </p:sp>
      <p:graphicFrame>
        <p:nvGraphicFramePr>
          <p:cNvPr id="3074" name="Object 2"/>
          <p:cNvGraphicFramePr>
            <a:graphicFrameLocks noChangeAspect="1"/>
          </p:cNvGraphicFramePr>
          <p:nvPr/>
        </p:nvGraphicFramePr>
        <p:xfrm>
          <a:off x="4830763" y="1227138"/>
          <a:ext cx="4141787" cy="2408237"/>
        </p:xfrm>
        <a:graphic>
          <a:graphicData uri="http://schemas.openxmlformats.org/presentationml/2006/ole">
            <mc:AlternateContent xmlns:mc="http://schemas.openxmlformats.org/markup-compatibility/2006">
              <mc:Choice xmlns:v="urn:schemas-microsoft-com:vml" Requires="v">
                <p:oleObj spid="_x0000_s20484" name="Visio" r:id="rId4" imgW="7333539" imgH="4373764" progId="">
                  <p:embed/>
                </p:oleObj>
              </mc:Choice>
              <mc:Fallback>
                <p:oleObj name="Visio" r:id="rId4" imgW="7333539" imgH="4373764"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0763" y="1227138"/>
                        <a:ext cx="4141787"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Rectangle 3"/>
          <p:cNvSpPr>
            <a:spLocks noChangeArrowheads="1"/>
          </p:cNvSpPr>
          <p:nvPr/>
        </p:nvSpPr>
        <p:spPr bwMode="auto">
          <a:xfrm>
            <a:off x="2132013" y="3725863"/>
            <a:ext cx="6505575" cy="2973387"/>
          </a:xfrm>
          <a:prstGeom prst="rect">
            <a:avLst/>
          </a:prstGeom>
          <a:solidFill>
            <a:srgbClr val="FFFFFF"/>
          </a:solidFill>
          <a:ln w="19050">
            <a:solidFill>
              <a:schemeClr val="tx1"/>
            </a:solidFill>
            <a:miter lim="800000"/>
            <a:headEnd/>
            <a:tailEnd/>
          </a:ln>
        </p:spPr>
        <p:txBody>
          <a:bodyPr wrap="none" anchor="ctr"/>
          <a:lstStyle/>
          <a:p>
            <a:pPr algn="ctr" eaLnBrk="0" hangingPunct="0"/>
            <a:endParaRPr lang="en-US" sz="2400" b="1">
              <a:solidFill>
                <a:srgbClr val="000000"/>
              </a:solidFill>
              <a:latin typeface="Arial Narrow" pitchFamily="34" charset="0"/>
            </a:endParaRPr>
          </a:p>
        </p:txBody>
      </p:sp>
      <p:sp>
        <p:nvSpPr>
          <p:cNvPr id="3078" name="Rectangle 4"/>
          <p:cNvSpPr>
            <a:spLocks noGrp="1" noChangeArrowheads="1"/>
          </p:cNvSpPr>
          <p:nvPr>
            <p:ph type="title"/>
          </p:nvPr>
        </p:nvSpPr>
        <p:spPr/>
        <p:txBody>
          <a:bodyPr>
            <a:normAutofit fontScale="90000"/>
          </a:bodyPr>
          <a:lstStyle/>
          <a:p>
            <a:pPr eaLnBrk="1" hangingPunct="1"/>
            <a:r>
              <a:rPr lang="en-US" dirty="0" smtClean="0"/>
              <a:t>Field Repairable </a:t>
            </a:r>
            <a:r>
              <a:rPr lang="en-US" dirty="0"/>
              <a:t>C</a:t>
            </a:r>
            <a:r>
              <a:rPr lang="en-US" dirty="0" smtClean="0"/>
              <a:t>ontrol Logic [Wagner et al. ’06]</a:t>
            </a:r>
            <a:endParaRPr lang="ru-RU" dirty="0" smtClean="0"/>
          </a:p>
        </p:txBody>
      </p:sp>
      <p:sp>
        <p:nvSpPr>
          <p:cNvPr id="3079" name="Rectangle 5"/>
          <p:cNvSpPr>
            <a:spLocks noGrp="1" noChangeArrowheads="1"/>
          </p:cNvSpPr>
          <p:nvPr>
            <p:ph type="body" idx="1"/>
          </p:nvPr>
        </p:nvSpPr>
        <p:spPr>
          <a:xfrm>
            <a:off x="234950" y="1092200"/>
            <a:ext cx="8699500" cy="5207000"/>
          </a:xfrm>
        </p:spPr>
        <p:txBody>
          <a:bodyPr/>
          <a:lstStyle/>
          <a:p>
            <a:pPr marL="520700" lvl="1" indent="-177800" eaLnBrk="1" hangingPunct="1">
              <a:buSzPct val="80000"/>
            </a:pPr>
            <a:endParaRPr lang="en-US" sz="2000" dirty="0" smtClean="0"/>
          </a:p>
          <a:p>
            <a:pPr marL="520700" lvl="1" indent="-177800" eaLnBrk="1" hangingPunct="1">
              <a:spcBef>
                <a:spcPct val="10000"/>
              </a:spcBef>
              <a:buSzPct val="80000"/>
              <a:buFont typeface="Wingdings" pitchFamily="2" charset="2"/>
              <a:buChar char="q"/>
            </a:pPr>
            <a:r>
              <a:rPr lang="en-US" sz="1800" dirty="0" smtClean="0"/>
              <a:t> </a:t>
            </a:r>
            <a:r>
              <a:rPr lang="en-US" sz="2000" dirty="0" smtClean="0"/>
              <a:t>Ternary content-addressable memory</a:t>
            </a:r>
          </a:p>
          <a:p>
            <a:pPr marL="520700" lvl="1" indent="-177800" eaLnBrk="1" hangingPunct="1">
              <a:spcBef>
                <a:spcPct val="10000"/>
              </a:spcBef>
              <a:buSzPct val="80000"/>
              <a:buFont typeface="Wingdings" pitchFamily="2" charset="2"/>
              <a:buChar char="q"/>
            </a:pPr>
            <a:r>
              <a:rPr lang="en-US" sz="1800" dirty="0" smtClean="0"/>
              <a:t> </a:t>
            </a:r>
            <a:r>
              <a:rPr lang="en-US" sz="2000" dirty="0" smtClean="0"/>
              <a:t>Contains </a:t>
            </a:r>
            <a:r>
              <a:rPr lang="en-US" sz="2000" b="1" dirty="0" smtClean="0"/>
              <a:t>bug patterns</a:t>
            </a:r>
          </a:p>
          <a:p>
            <a:pPr marL="520700" lvl="1" indent="-177800" eaLnBrk="1" hangingPunct="1">
              <a:spcBef>
                <a:spcPct val="10000"/>
              </a:spcBef>
              <a:buSzPct val="80000"/>
              <a:buFont typeface="Wingdings" pitchFamily="2" charset="2"/>
              <a:buChar char="q"/>
            </a:pPr>
            <a:r>
              <a:rPr lang="en-US" sz="1800" dirty="0" smtClean="0"/>
              <a:t> </a:t>
            </a:r>
            <a:r>
              <a:rPr lang="en-US" sz="2000" dirty="0" smtClean="0"/>
              <a:t>Uses fixed bits and wildcards</a:t>
            </a:r>
          </a:p>
          <a:p>
            <a:pPr marL="520700" lvl="1" indent="-177800" eaLnBrk="1" hangingPunct="1">
              <a:spcBef>
                <a:spcPct val="10000"/>
              </a:spcBef>
              <a:buSzPct val="80000"/>
              <a:buFont typeface="Monotype Sorts" pitchFamily="2" charset="2"/>
              <a:buChar char="u"/>
            </a:pPr>
            <a:endParaRPr lang="en-US" sz="2000" dirty="0" smtClean="0"/>
          </a:p>
          <a:p>
            <a:pPr marL="520700" lvl="1" indent="-177800" eaLnBrk="1" hangingPunct="1">
              <a:spcBef>
                <a:spcPct val="10000"/>
              </a:spcBef>
              <a:buSzPct val="80000"/>
              <a:buFont typeface="Monotype Sorts" pitchFamily="2" charset="2"/>
              <a:buChar char="u"/>
            </a:pPr>
            <a:endParaRPr lang="en-US" sz="2000" dirty="0" smtClean="0"/>
          </a:p>
          <a:p>
            <a:pPr marL="520700" lvl="1" indent="-177800" eaLnBrk="1" hangingPunct="1">
              <a:spcBef>
                <a:spcPct val="10000"/>
              </a:spcBef>
              <a:buSzPct val="60000"/>
              <a:buFont typeface="Wingdings" pitchFamily="2" charset="2"/>
              <a:buChar char="q"/>
            </a:pPr>
            <a:r>
              <a:rPr lang="en-US" sz="2000" dirty="0" smtClean="0"/>
              <a:t> Switches system </a:t>
            </a:r>
            <a:br>
              <a:rPr lang="en-US" sz="2000" dirty="0" smtClean="0"/>
            </a:br>
            <a:r>
              <a:rPr lang="en-US" sz="2000" dirty="0" smtClean="0"/>
              <a:t> in/out of </a:t>
            </a:r>
            <a:br>
              <a:rPr lang="en-US" sz="2000" dirty="0" smtClean="0"/>
            </a:br>
            <a:r>
              <a:rPr lang="en-US" sz="2000" dirty="0" smtClean="0"/>
              <a:t> inner core </a:t>
            </a:r>
            <a:br>
              <a:rPr lang="en-US" sz="2000" dirty="0" smtClean="0"/>
            </a:br>
            <a:r>
              <a:rPr lang="en-US" sz="2000" dirty="0" smtClean="0"/>
              <a:t> mode</a:t>
            </a:r>
          </a:p>
        </p:txBody>
      </p:sp>
      <p:graphicFrame>
        <p:nvGraphicFramePr>
          <p:cNvPr id="1967110" name="Object 3"/>
          <p:cNvGraphicFramePr>
            <a:graphicFrameLocks noChangeAspect="1"/>
          </p:cNvGraphicFramePr>
          <p:nvPr/>
        </p:nvGraphicFramePr>
        <p:xfrm>
          <a:off x="2200275" y="3930650"/>
          <a:ext cx="6384925" cy="2619375"/>
        </p:xfrm>
        <a:graphic>
          <a:graphicData uri="http://schemas.openxmlformats.org/presentationml/2006/ole">
            <mc:AlternateContent xmlns:mc="http://schemas.openxmlformats.org/markup-compatibility/2006">
              <mc:Choice xmlns:v="urn:schemas-microsoft-com:vml" Requires="v">
                <p:oleObj spid="_x0000_s20485" name="Visio" r:id="rId6" imgW="10452862" imgH="4056507" progId="">
                  <p:embed/>
                </p:oleObj>
              </mc:Choice>
              <mc:Fallback>
                <p:oleObj name="Visio" r:id="rId6" imgW="10452862" imgH="4056507"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0275" y="3930650"/>
                        <a:ext cx="6384925" cy="2619375"/>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Rectangle 7"/>
          <p:cNvSpPr>
            <a:spLocks noChangeArrowheads="1"/>
          </p:cNvSpPr>
          <p:nvPr/>
        </p:nvSpPr>
        <p:spPr bwMode="auto">
          <a:xfrm>
            <a:off x="561975" y="979488"/>
            <a:ext cx="4768850" cy="685800"/>
          </a:xfrm>
          <a:prstGeom prst="rect">
            <a:avLst/>
          </a:prstGeom>
          <a:noFill/>
          <a:ln w="9525">
            <a:noFill/>
            <a:miter lim="800000"/>
            <a:headEnd/>
            <a:tailEnd/>
          </a:ln>
        </p:spPr>
        <p:txBody>
          <a:bodyPr lIns="92075" tIns="46038" rIns="92075" bIns="46038" anchor="ctr"/>
          <a:lstStyle/>
          <a:p>
            <a:r>
              <a:rPr lang="en-US" sz="2400" b="1" dirty="0">
                <a:solidFill>
                  <a:srgbClr val="000000"/>
                </a:solidFill>
              </a:rPr>
              <a:t>State Matcher</a:t>
            </a:r>
          </a:p>
        </p:txBody>
      </p:sp>
      <p:sp>
        <p:nvSpPr>
          <p:cNvPr id="3081" name="Line 8"/>
          <p:cNvSpPr>
            <a:spLocks noChangeShapeType="1"/>
          </p:cNvSpPr>
          <p:nvPr/>
        </p:nvSpPr>
        <p:spPr bwMode="auto">
          <a:xfrm flipH="1" flipV="1">
            <a:off x="6553200" y="2862263"/>
            <a:ext cx="688975" cy="865187"/>
          </a:xfrm>
          <a:prstGeom prst="line">
            <a:avLst/>
          </a:prstGeom>
          <a:noFill/>
          <a:ln w="19050">
            <a:solidFill>
              <a:schemeClr val="tx1"/>
            </a:solidFill>
            <a:round/>
            <a:headEnd/>
            <a:tailEnd/>
          </a:ln>
        </p:spPr>
        <p:txBody>
          <a:bodyPr wrap="none" anchor="ctr"/>
          <a:lstStyle/>
          <a:p>
            <a:endParaRPr lang="en-US"/>
          </a:p>
        </p:txBody>
      </p:sp>
      <p:sp>
        <p:nvSpPr>
          <p:cNvPr id="3082" name="Line 9"/>
          <p:cNvSpPr>
            <a:spLocks noChangeShapeType="1"/>
          </p:cNvSpPr>
          <p:nvPr/>
        </p:nvSpPr>
        <p:spPr bwMode="auto">
          <a:xfrm flipV="1">
            <a:off x="2117725" y="2398713"/>
            <a:ext cx="3365500" cy="1327150"/>
          </a:xfrm>
          <a:prstGeom prst="line">
            <a:avLst/>
          </a:prstGeom>
          <a:noFill/>
          <a:ln w="19050">
            <a:solidFill>
              <a:schemeClr val="tx1"/>
            </a:solidFill>
            <a:round/>
            <a:headEnd/>
            <a:tailEnd/>
          </a:ln>
        </p:spPr>
        <p:txBody>
          <a:bodyPr wrap="none" anchor="ctr"/>
          <a:lstStyle/>
          <a:p>
            <a:endParaRPr lang="en-US"/>
          </a:p>
        </p:txBody>
      </p:sp>
      <p:sp>
        <p:nvSpPr>
          <p:cNvPr id="3083" name="Line 10"/>
          <p:cNvSpPr>
            <a:spLocks noChangeShapeType="1"/>
          </p:cNvSpPr>
          <p:nvPr/>
        </p:nvSpPr>
        <p:spPr bwMode="auto">
          <a:xfrm flipH="1" flipV="1">
            <a:off x="6570663" y="2406650"/>
            <a:ext cx="2055812" cy="1308100"/>
          </a:xfrm>
          <a:prstGeom prst="line">
            <a:avLst/>
          </a:prstGeom>
          <a:noFill/>
          <a:ln w="19050">
            <a:solidFill>
              <a:schemeClr val="tx1"/>
            </a:solidFill>
            <a:round/>
            <a:headEnd/>
            <a:tailEnd/>
          </a:ln>
        </p:spPr>
        <p:txBody>
          <a:bodyPr wrap="none" anchor="ctr"/>
          <a:lstStyle/>
          <a:p>
            <a:endParaRPr lang="en-US"/>
          </a:p>
        </p:txBody>
      </p:sp>
      <p:sp>
        <p:nvSpPr>
          <p:cNvPr id="3084" name="Line 11"/>
          <p:cNvSpPr>
            <a:spLocks noChangeShapeType="1"/>
          </p:cNvSpPr>
          <p:nvPr/>
        </p:nvSpPr>
        <p:spPr bwMode="auto">
          <a:xfrm flipV="1">
            <a:off x="4438650" y="2855913"/>
            <a:ext cx="1041400" cy="869950"/>
          </a:xfrm>
          <a:prstGeom prst="line">
            <a:avLst/>
          </a:prstGeom>
          <a:noFill/>
          <a:ln w="19050">
            <a:solidFill>
              <a:schemeClr val="tx1"/>
            </a:solidFill>
            <a:round/>
            <a:headEnd/>
            <a:tailEnd/>
          </a:ln>
        </p:spPr>
        <p:txBody>
          <a:bodyPr wrap="none" anchor="ctr"/>
          <a:lstStyle/>
          <a:p>
            <a:endParaRPr lang="en-US"/>
          </a:p>
        </p:txBody>
      </p:sp>
      <p:sp>
        <p:nvSpPr>
          <p:cNvPr id="3085" name="Text Box 12"/>
          <p:cNvSpPr txBox="1">
            <a:spLocks noChangeArrowheads="1"/>
          </p:cNvSpPr>
          <p:nvPr/>
        </p:nvSpPr>
        <p:spPr bwMode="auto">
          <a:xfrm>
            <a:off x="6504802" y="3721100"/>
            <a:ext cx="1992277" cy="461665"/>
          </a:xfrm>
          <a:prstGeom prst="rect">
            <a:avLst/>
          </a:prstGeom>
          <a:noFill/>
          <a:ln w="25400">
            <a:noFill/>
            <a:miter lim="800000"/>
            <a:headEnd/>
            <a:tailEnd/>
          </a:ln>
        </p:spPr>
        <p:txBody>
          <a:bodyPr wrap="none">
            <a:spAutoFit/>
          </a:bodyPr>
          <a:lstStyle/>
          <a:p>
            <a:pPr algn="ctr" eaLnBrk="0" hangingPunct="0"/>
            <a:r>
              <a:rPr lang="en-US" sz="2400" b="1" dirty="0" smtClean="0">
                <a:solidFill>
                  <a:srgbClr val="000000"/>
                </a:solidFill>
              </a:rPr>
              <a:t>State Matcher</a:t>
            </a:r>
            <a:endParaRPr lang="ru-RU" sz="2400" b="1" dirty="0">
              <a:solidFill>
                <a:srgbClr val="000000"/>
              </a:solidFill>
            </a:endParaRPr>
          </a:p>
        </p:txBody>
      </p:sp>
      <p:sp>
        <p:nvSpPr>
          <p:cNvPr id="3086" name="Rectangle 13"/>
          <p:cNvSpPr>
            <a:spLocks noChangeArrowheads="1"/>
          </p:cNvSpPr>
          <p:nvPr/>
        </p:nvSpPr>
        <p:spPr bwMode="auto">
          <a:xfrm>
            <a:off x="561975" y="2643188"/>
            <a:ext cx="4768850" cy="685800"/>
          </a:xfrm>
          <a:prstGeom prst="rect">
            <a:avLst/>
          </a:prstGeom>
          <a:noFill/>
          <a:ln w="9525">
            <a:noFill/>
            <a:miter lim="800000"/>
            <a:headEnd/>
            <a:tailEnd/>
          </a:ln>
        </p:spPr>
        <p:txBody>
          <a:bodyPr lIns="92075" tIns="46038" rIns="92075" bIns="46038" anchor="ctr"/>
          <a:lstStyle/>
          <a:p>
            <a:r>
              <a:rPr lang="en-US" sz="2400" b="1" dirty="0">
                <a:solidFill>
                  <a:srgbClr val="000000"/>
                </a:solidFill>
              </a:rPr>
              <a:t>Recovery controller</a:t>
            </a:r>
          </a:p>
        </p:txBody>
      </p:sp>
      <p:sp>
        <p:nvSpPr>
          <p:cNvPr id="1967118" name="Text Box 14"/>
          <p:cNvSpPr txBox="1">
            <a:spLocks noChangeArrowheads="1"/>
          </p:cNvSpPr>
          <p:nvPr/>
        </p:nvSpPr>
        <p:spPr bwMode="auto">
          <a:xfrm>
            <a:off x="598488" y="4470400"/>
            <a:ext cx="5334000" cy="1031875"/>
          </a:xfrm>
          <a:prstGeom prst="rect">
            <a:avLst/>
          </a:prstGeom>
          <a:solidFill>
            <a:schemeClr val="accent1">
              <a:lumMod val="40000"/>
              <a:lumOff val="60000"/>
            </a:schemeClr>
          </a:solidFill>
          <a:ln w="25400">
            <a:solidFill>
              <a:schemeClr val="tx1"/>
            </a:solidFill>
            <a:miter lim="800000"/>
            <a:headEnd/>
            <a:tailEnd/>
          </a:ln>
        </p:spPr>
        <p:txBody>
          <a:bodyPr wrap="none">
            <a:spAutoFit/>
          </a:bodyPr>
          <a:lstStyle/>
          <a:p>
            <a:pPr defTabSz="342900" eaLnBrk="0" hangingPunct="0"/>
            <a:r>
              <a:rPr lang="en-US" sz="2000" b="1">
                <a:solidFill>
                  <a:srgbClr val="000066"/>
                </a:solidFill>
                <a:latin typeface="Arial Narrow" pitchFamily="34" charset="0"/>
              </a:rPr>
              <a:t>Overhead: </a:t>
            </a:r>
          </a:p>
          <a:p>
            <a:pPr defTabSz="342900" eaLnBrk="0" hangingPunct="0"/>
            <a:r>
              <a:rPr lang="en-US" sz="2000" b="1">
                <a:solidFill>
                  <a:srgbClr val="000066"/>
                </a:solidFill>
                <a:latin typeface="Arial Narrow" pitchFamily="34" charset="0"/>
              </a:rPr>
              <a:t>	performance: &lt;5% </a:t>
            </a:r>
            <a:r>
              <a:rPr lang="en-US" sz="1600">
                <a:solidFill>
                  <a:srgbClr val="000066"/>
                </a:solidFill>
                <a:latin typeface="Arial Narrow" pitchFamily="34" charset="0"/>
              </a:rPr>
              <a:t>(for bugs occurring &lt; 1 out of 500 instr.)</a:t>
            </a:r>
          </a:p>
          <a:p>
            <a:pPr defTabSz="342900" eaLnBrk="0" hangingPunct="0"/>
            <a:r>
              <a:rPr lang="en-US" sz="2000" b="1">
                <a:solidFill>
                  <a:srgbClr val="000066"/>
                </a:solidFill>
                <a:latin typeface="Arial Narrow" pitchFamily="34" charset="0"/>
              </a:rPr>
              <a:t>	area: &lt; .02%</a:t>
            </a:r>
          </a:p>
        </p:txBody>
      </p:sp>
      <p:sp>
        <p:nvSpPr>
          <p:cNvPr id="16" name="Slide Number Placeholder 27"/>
          <p:cNvSpPr txBox="1">
            <a:spLocks/>
          </p:cNvSpPr>
          <p:nvPr/>
        </p:nvSpPr>
        <p:spPr>
          <a:xfrm>
            <a:off x="6705600" y="65087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20F2589-C29C-4C9D-93C1-6F0B311A584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7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71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Motivation</a:t>
            </a:r>
          </a:p>
          <a:p>
            <a:r>
              <a:rPr lang="en-US" dirty="0" smtClean="0">
                <a:solidFill>
                  <a:schemeClr val="bg1">
                    <a:lumMod val="50000"/>
                  </a:schemeClr>
                </a:solidFill>
              </a:rPr>
              <a:t>Micro-Architectural Case-Studies</a:t>
            </a:r>
          </a:p>
          <a:p>
            <a:r>
              <a:rPr lang="en-US" dirty="0" smtClean="0"/>
              <a:t>Connections with Formal Verification</a:t>
            </a:r>
          </a:p>
          <a:p>
            <a:r>
              <a:rPr lang="en-US" dirty="0" smtClean="0"/>
              <a:t>Summary</a:t>
            </a:r>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Runtime Checking of Temporal Logic Properties</a:t>
            </a:r>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42</a:t>
            </a:fld>
            <a:endParaRPr lang="en-US"/>
          </a:p>
        </p:txBody>
      </p:sp>
      <p:grpSp>
        <p:nvGrpSpPr>
          <p:cNvPr id="153" name="Group 152"/>
          <p:cNvGrpSpPr/>
          <p:nvPr/>
        </p:nvGrpSpPr>
        <p:grpSpPr>
          <a:xfrm>
            <a:off x="609600" y="2283023"/>
            <a:ext cx="6705600" cy="1374577"/>
            <a:chOff x="609600" y="2283023"/>
            <a:chExt cx="6705600" cy="1374577"/>
          </a:xfrm>
        </p:grpSpPr>
        <p:sp>
          <p:nvSpPr>
            <p:cNvPr id="5" name="Oval 4"/>
            <p:cNvSpPr/>
            <p:nvPr/>
          </p:nvSpPr>
          <p:spPr>
            <a:xfrm>
              <a:off x="1371600" y="2892623"/>
              <a:ext cx="457200" cy="457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6" name="Oval 5"/>
            <p:cNvSpPr/>
            <p:nvPr/>
          </p:nvSpPr>
          <p:spPr>
            <a:xfrm>
              <a:off x="2590800" y="2892623"/>
              <a:ext cx="457200" cy="457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7" name="Oval 6"/>
            <p:cNvSpPr/>
            <p:nvPr/>
          </p:nvSpPr>
          <p:spPr>
            <a:xfrm>
              <a:off x="3733800" y="2892623"/>
              <a:ext cx="457200" cy="457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8" name="Oval 7"/>
            <p:cNvSpPr/>
            <p:nvPr/>
          </p:nvSpPr>
          <p:spPr>
            <a:xfrm>
              <a:off x="4876800" y="2587823"/>
              <a:ext cx="457200" cy="457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9" name="Oval 8"/>
            <p:cNvSpPr/>
            <p:nvPr/>
          </p:nvSpPr>
          <p:spPr>
            <a:xfrm>
              <a:off x="5867400" y="2359223"/>
              <a:ext cx="457200" cy="457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
          <p:nvSpPr>
            <p:cNvPr id="10" name="Oval 9"/>
            <p:cNvSpPr/>
            <p:nvPr/>
          </p:nvSpPr>
          <p:spPr>
            <a:xfrm>
              <a:off x="6858000" y="2892623"/>
              <a:ext cx="457200" cy="457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US" dirty="0">
                <a:solidFill>
                  <a:schemeClr val="tx1"/>
                </a:solidFill>
              </a:endParaRPr>
            </a:p>
          </p:txBody>
        </p:sp>
        <p:cxnSp>
          <p:nvCxnSpPr>
            <p:cNvPr id="12" name="Straight Arrow Connector 11"/>
            <p:cNvCxnSpPr>
              <a:stCxn id="5" idx="6"/>
              <a:endCxn id="6" idx="2"/>
            </p:cNvCxnSpPr>
            <p:nvPr/>
          </p:nvCxnSpPr>
          <p:spPr>
            <a:xfrm>
              <a:off x="1828800" y="3121223"/>
              <a:ext cx="7620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6"/>
              <a:endCxn id="7" idx="2"/>
            </p:cNvCxnSpPr>
            <p:nvPr/>
          </p:nvCxnSpPr>
          <p:spPr>
            <a:xfrm>
              <a:off x="3048000" y="3121223"/>
              <a:ext cx="6858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6"/>
              <a:endCxn id="8" idx="2"/>
            </p:cNvCxnSpPr>
            <p:nvPr/>
          </p:nvCxnSpPr>
          <p:spPr>
            <a:xfrm flipV="1">
              <a:off x="4191000" y="2816423"/>
              <a:ext cx="685800" cy="304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7"/>
              <a:endCxn id="9" idx="2"/>
            </p:cNvCxnSpPr>
            <p:nvPr/>
          </p:nvCxnSpPr>
          <p:spPr>
            <a:xfrm rot="5400000" flipH="1" flipV="1">
              <a:off x="5533745" y="2321124"/>
              <a:ext cx="66955" cy="60035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0" idx="1"/>
            </p:cNvCxnSpPr>
            <p:nvPr/>
          </p:nvCxnSpPr>
          <p:spPr>
            <a:xfrm>
              <a:off x="6324600" y="2587823"/>
              <a:ext cx="600355" cy="37175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a:endCxn id="10" idx="2"/>
            </p:cNvCxnSpPr>
            <p:nvPr/>
          </p:nvCxnSpPr>
          <p:spPr>
            <a:xfrm>
              <a:off x="5334000" y="2816423"/>
              <a:ext cx="1524000" cy="304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5532951" y="1882413"/>
              <a:ext cx="1588" cy="280091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5" idx="2"/>
              <a:endCxn id="5" idx="7"/>
            </p:cNvCxnSpPr>
            <p:nvPr/>
          </p:nvCxnSpPr>
          <p:spPr>
            <a:xfrm rot="10800000" flipH="1">
              <a:off x="1371599" y="2959579"/>
              <a:ext cx="390245" cy="161645"/>
            </a:xfrm>
            <a:prstGeom prst="curvedConnector4">
              <a:avLst>
                <a:gd name="adj1" fmla="val -58579"/>
                <a:gd name="adj2" fmla="val 28284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9600" y="2664023"/>
              <a:ext cx="492443" cy="307777"/>
            </a:xfrm>
            <a:prstGeom prst="rect">
              <a:avLst/>
            </a:prstGeom>
            <a:noFill/>
          </p:spPr>
          <p:txBody>
            <a:bodyPr wrap="none" rtlCol="0">
              <a:spAutoFit/>
            </a:bodyPr>
            <a:lstStyle/>
            <a:p>
              <a:r>
                <a:rPr lang="en-US" sz="1400" dirty="0" smtClean="0"/>
                <a:t>true</a:t>
              </a:r>
              <a:endParaRPr lang="en-US" sz="1400" dirty="0"/>
            </a:p>
          </p:txBody>
        </p:sp>
        <p:sp>
          <p:nvSpPr>
            <p:cNvPr id="30" name="TextBox 29"/>
            <p:cNvSpPr txBox="1"/>
            <p:nvPr/>
          </p:nvSpPr>
          <p:spPr>
            <a:xfrm>
              <a:off x="2057400" y="2664023"/>
              <a:ext cx="486865" cy="307777"/>
            </a:xfrm>
            <a:prstGeom prst="rect">
              <a:avLst/>
            </a:prstGeom>
            <a:noFill/>
          </p:spPr>
          <p:txBody>
            <a:bodyPr wrap="none" rtlCol="0">
              <a:spAutoFit/>
            </a:bodyPr>
            <a:lstStyle/>
            <a:p>
              <a:r>
                <a:rPr lang="en-US" sz="1400" dirty="0" smtClean="0"/>
                <a:t>!</a:t>
              </a:r>
              <a:r>
                <a:rPr lang="en-US" sz="1400" dirty="0" err="1" smtClean="0"/>
                <a:t>req</a:t>
              </a:r>
              <a:endParaRPr lang="en-US" sz="1400" dirty="0"/>
            </a:p>
          </p:txBody>
        </p:sp>
        <p:sp>
          <p:nvSpPr>
            <p:cNvPr id="31" name="TextBox 30"/>
            <p:cNvSpPr txBox="1"/>
            <p:nvPr/>
          </p:nvSpPr>
          <p:spPr>
            <a:xfrm>
              <a:off x="3425549" y="2664023"/>
              <a:ext cx="429156" cy="307777"/>
            </a:xfrm>
            <a:prstGeom prst="rect">
              <a:avLst/>
            </a:prstGeom>
            <a:noFill/>
          </p:spPr>
          <p:txBody>
            <a:bodyPr wrap="none" rtlCol="0">
              <a:spAutoFit/>
            </a:bodyPr>
            <a:lstStyle/>
            <a:p>
              <a:r>
                <a:rPr lang="en-US" sz="1400" dirty="0" err="1" smtClean="0"/>
                <a:t>req</a:t>
              </a:r>
              <a:endParaRPr lang="en-US" sz="1400" dirty="0"/>
            </a:p>
          </p:txBody>
        </p:sp>
        <p:sp>
          <p:nvSpPr>
            <p:cNvPr id="32" name="TextBox 31"/>
            <p:cNvSpPr txBox="1"/>
            <p:nvPr/>
          </p:nvSpPr>
          <p:spPr>
            <a:xfrm>
              <a:off x="3886200" y="2511623"/>
              <a:ext cx="1049454" cy="307777"/>
            </a:xfrm>
            <a:prstGeom prst="rect">
              <a:avLst/>
            </a:prstGeom>
            <a:noFill/>
          </p:spPr>
          <p:txBody>
            <a:bodyPr wrap="none" rtlCol="0">
              <a:spAutoFit/>
            </a:bodyPr>
            <a:lstStyle/>
            <a:p>
              <a:r>
                <a:rPr lang="en-US" sz="1400" dirty="0" err="1" smtClean="0"/>
                <a:t>req</a:t>
              </a:r>
              <a:r>
                <a:rPr lang="en-US" sz="1400" dirty="0" smtClean="0"/>
                <a:t> &amp;&amp; !</a:t>
              </a:r>
              <a:r>
                <a:rPr lang="en-US" sz="1400" dirty="0" err="1" smtClean="0"/>
                <a:t>gnt</a:t>
              </a:r>
              <a:endParaRPr lang="en-US" sz="1400" dirty="0"/>
            </a:p>
          </p:txBody>
        </p:sp>
        <p:sp>
          <p:nvSpPr>
            <p:cNvPr id="33" name="TextBox 32"/>
            <p:cNvSpPr txBox="1"/>
            <p:nvPr/>
          </p:nvSpPr>
          <p:spPr>
            <a:xfrm>
              <a:off x="4876800" y="2283023"/>
              <a:ext cx="1049454" cy="307777"/>
            </a:xfrm>
            <a:prstGeom prst="rect">
              <a:avLst/>
            </a:prstGeom>
            <a:noFill/>
          </p:spPr>
          <p:txBody>
            <a:bodyPr wrap="none" rtlCol="0">
              <a:spAutoFit/>
            </a:bodyPr>
            <a:lstStyle/>
            <a:p>
              <a:r>
                <a:rPr lang="en-US" sz="1400" dirty="0" err="1" smtClean="0"/>
                <a:t>req</a:t>
              </a:r>
              <a:r>
                <a:rPr lang="en-US" sz="1400" dirty="0" smtClean="0"/>
                <a:t> &amp;&amp; !</a:t>
              </a:r>
              <a:r>
                <a:rPr lang="en-US" sz="1400" dirty="0" err="1" smtClean="0"/>
                <a:t>gnt</a:t>
              </a:r>
              <a:endParaRPr lang="en-US" sz="1400" dirty="0"/>
            </a:p>
          </p:txBody>
        </p:sp>
        <p:sp>
          <p:nvSpPr>
            <p:cNvPr id="34" name="TextBox 33"/>
            <p:cNvSpPr txBox="1"/>
            <p:nvPr/>
          </p:nvSpPr>
          <p:spPr>
            <a:xfrm>
              <a:off x="4419600" y="3349823"/>
              <a:ext cx="1107163" cy="307777"/>
            </a:xfrm>
            <a:prstGeom prst="rect">
              <a:avLst/>
            </a:prstGeom>
            <a:noFill/>
          </p:spPr>
          <p:txBody>
            <a:bodyPr wrap="none" rtlCol="0">
              <a:spAutoFit/>
            </a:bodyPr>
            <a:lstStyle/>
            <a:p>
              <a:r>
                <a:rPr lang="en-US" sz="1400" dirty="0" smtClean="0"/>
                <a:t>!</a:t>
              </a:r>
              <a:r>
                <a:rPr lang="en-US" sz="1400" dirty="0" err="1" smtClean="0"/>
                <a:t>req</a:t>
              </a:r>
              <a:r>
                <a:rPr lang="en-US" sz="1400" dirty="0" smtClean="0"/>
                <a:t> &amp;&amp; !</a:t>
              </a:r>
              <a:r>
                <a:rPr lang="en-US" sz="1400" dirty="0" err="1" smtClean="0"/>
                <a:t>gnt</a:t>
              </a:r>
              <a:endParaRPr lang="en-US" sz="1400" dirty="0"/>
            </a:p>
          </p:txBody>
        </p:sp>
        <p:sp>
          <p:nvSpPr>
            <p:cNvPr id="35" name="TextBox 34"/>
            <p:cNvSpPr txBox="1"/>
            <p:nvPr/>
          </p:nvSpPr>
          <p:spPr>
            <a:xfrm>
              <a:off x="5486400" y="2892623"/>
              <a:ext cx="1107163" cy="307777"/>
            </a:xfrm>
            <a:prstGeom prst="rect">
              <a:avLst/>
            </a:prstGeom>
            <a:noFill/>
          </p:spPr>
          <p:txBody>
            <a:bodyPr wrap="none" rtlCol="0">
              <a:spAutoFit/>
            </a:bodyPr>
            <a:lstStyle/>
            <a:p>
              <a:r>
                <a:rPr lang="en-US" sz="1400" dirty="0" smtClean="0"/>
                <a:t>!</a:t>
              </a:r>
              <a:r>
                <a:rPr lang="en-US" sz="1400" dirty="0" err="1" smtClean="0"/>
                <a:t>req</a:t>
              </a:r>
              <a:r>
                <a:rPr lang="en-US" sz="1400" dirty="0" smtClean="0"/>
                <a:t> &amp;&amp; !</a:t>
              </a:r>
              <a:r>
                <a:rPr lang="en-US" sz="1400" dirty="0" err="1" smtClean="0"/>
                <a:t>gnt</a:t>
              </a:r>
              <a:endParaRPr lang="en-US" sz="1400" dirty="0"/>
            </a:p>
          </p:txBody>
        </p:sp>
        <p:sp>
          <p:nvSpPr>
            <p:cNvPr id="36" name="TextBox 35"/>
            <p:cNvSpPr txBox="1"/>
            <p:nvPr/>
          </p:nvSpPr>
          <p:spPr>
            <a:xfrm>
              <a:off x="6553200" y="2435423"/>
              <a:ext cx="481157" cy="307777"/>
            </a:xfrm>
            <a:prstGeom prst="rect">
              <a:avLst/>
            </a:prstGeom>
            <a:noFill/>
          </p:spPr>
          <p:txBody>
            <a:bodyPr wrap="none" rtlCol="0">
              <a:spAutoFit/>
            </a:bodyPr>
            <a:lstStyle/>
            <a:p>
              <a:r>
                <a:rPr lang="en-US" sz="1400" dirty="0" smtClean="0"/>
                <a:t>!</a:t>
              </a:r>
              <a:r>
                <a:rPr lang="en-US" sz="1400" dirty="0" err="1" smtClean="0"/>
                <a:t>gnt</a:t>
              </a:r>
              <a:endParaRPr lang="en-US" sz="1400" dirty="0"/>
            </a:p>
          </p:txBody>
        </p:sp>
      </p:grpSp>
      <p:sp>
        <p:nvSpPr>
          <p:cNvPr id="37" name="TextBox 36"/>
          <p:cNvSpPr txBox="1"/>
          <p:nvPr/>
        </p:nvSpPr>
        <p:spPr>
          <a:xfrm>
            <a:off x="914400" y="1219200"/>
            <a:ext cx="6664004" cy="369332"/>
          </a:xfrm>
          <a:prstGeom prst="rect">
            <a:avLst/>
          </a:prstGeom>
          <a:noFill/>
        </p:spPr>
        <p:txBody>
          <a:bodyPr wrap="none" rtlCol="0">
            <a:spAutoFit/>
          </a:bodyPr>
          <a:lstStyle/>
          <a:p>
            <a:r>
              <a:rPr lang="en-US" dirty="0" smtClean="0">
                <a:latin typeface="Courier New" pitchFamily="49" charset="0"/>
                <a:cs typeface="Courier New" pitchFamily="49" charset="0"/>
              </a:rPr>
              <a:t>assert  always {!</a:t>
            </a:r>
            <a:r>
              <a:rPr lang="en-US" dirty="0" err="1" smtClean="0">
                <a:latin typeface="Courier New" pitchFamily="49" charset="0"/>
                <a:cs typeface="Courier New" pitchFamily="49" charset="0"/>
              </a:rPr>
              <a:t>req</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req</a:t>
            </a:r>
            <a:r>
              <a:rPr lang="en-US" dirty="0" smtClean="0">
                <a:latin typeface="Courier New" pitchFamily="49" charset="0"/>
                <a:cs typeface="Courier New" pitchFamily="49" charset="0"/>
              </a:rPr>
              <a:t>} |=&gt; {</a:t>
            </a:r>
            <a:r>
              <a:rPr lang="en-US" dirty="0" err="1" smtClean="0">
                <a:latin typeface="Courier New" pitchFamily="49" charset="0"/>
                <a:cs typeface="Courier New" pitchFamily="49" charset="0"/>
              </a:rPr>
              <a:t>req</a:t>
            </a:r>
            <a:r>
              <a:rPr lang="en-US" dirty="0" smtClean="0">
                <a:latin typeface="Courier New" pitchFamily="49" charset="0"/>
                <a:cs typeface="Courier New" pitchFamily="49" charset="0"/>
              </a:rPr>
              <a:t>[*0:2]; </a:t>
            </a:r>
            <a:r>
              <a:rPr lang="en-US" dirty="0" err="1" smtClean="0">
                <a:latin typeface="Courier New" pitchFamily="49" charset="0"/>
                <a:cs typeface="Courier New" pitchFamily="49" charset="0"/>
              </a:rPr>
              <a:t>gnt</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147" name="Right Arrow 146"/>
          <p:cNvSpPr/>
          <p:nvPr/>
        </p:nvSpPr>
        <p:spPr>
          <a:xfrm rot="5400000">
            <a:off x="4152900" y="19431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ight Arrow 147"/>
          <p:cNvSpPr/>
          <p:nvPr/>
        </p:nvSpPr>
        <p:spPr>
          <a:xfrm rot="5400000">
            <a:off x="4152900" y="38481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4711633" y="1676400"/>
            <a:ext cx="4432367" cy="646331"/>
          </a:xfrm>
          <a:prstGeom prst="rect">
            <a:avLst/>
          </a:prstGeom>
          <a:noFill/>
        </p:spPr>
        <p:txBody>
          <a:bodyPr wrap="none" rtlCol="0">
            <a:spAutoFit/>
          </a:bodyPr>
          <a:lstStyle/>
          <a:p>
            <a:r>
              <a:rPr lang="en-US" dirty="0" smtClean="0">
                <a:solidFill>
                  <a:schemeClr val="tx2">
                    <a:lumMod val="75000"/>
                  </a:schemeClr>
                </a:solidFill>
              </a:rPr>
              <a:t>Synthesize PSL Assertions to Automata (</a:t>
            </a:r>
            <a:r>
              <a:rPr lang="en-US" dirty="0" err="1" smtClean="0">
                <a:solidFill>
                  <a:schemeClr val="tx2">
                    <a:lumMod val="75000"/>
                  </a:schemeClr>
                </a:solidFill>
              </a:rPr>
              <a:t>FoCs</a:t>
            </a:r>
            <a:r>
              <a:rPr lang="en-US" dirty="0" smtClean="0">
                <a:solidFill>
                  <a:schemeClr val="tx2">
                    <a:lumMod val="75000"/>
                  </a:schemeClr>
                </a:solidFill>
              </a:rPr>
              <a:t>)</a:t>
            </a:r>
          </a:p>
          <a:p>
            <a:r>
              <a:rPr lang="en-US" dirty="0" smtClean="0">
                <a:solidFill>
                  <a:schemeClr val="tx2">
                    <a:lumMod val="75000"/>
                  </a:schemeClr>
                </a:solidFill>
              </a:rPr>
              <a:t>[</a:t>
            </a:r>
            <a:r>
              <a:rPr lang="en-US" dirty="0" err="1" smtClean="0">
                <a:solidFill>
                  <a:schemeClr val="tx2">
                    <a:lumMod val="75000"/>
                  </a:schemeClr>
                </a:solidFill>
              </a:rPr>
              <a:t>Abarbanel</a:t>
            </a:r>
            <a:r>
              <a:rPr lang="en-US" dirty="0" smtClean="0">
                <a:solidFill>
                  <a:schemeClr val="tx2">
                    <a:lumMod val="75000"/>
                  </a:schemeClr>
                </a:solidFill>
              </a:rPr>
              <a:t> et al. ’00]</a:t>
            </a:r>
            <a:endParaRPr lang="en-US" dirty="0">
              <a:solidFill>
                <a:schemeClr val="tx2">
                  <a:lumMod val="75000"/>
                </a:schemeClr>
              </a:solidFill>
            </a:endParaRPr>
          </a:p>
        </p:txBody>
      </p:sp>
      <p:sp>
        <p:nvSpPr>
          <p:cNvPr id="150" name="TextBox 149"/>
          <p:cNvSpPr txBox="1"/>
          <p:nvPr/>
        </p:nvSpPr>
        <p:spPr>
          <a:xfrm>
            <a:off x="4876800" y="3733800"/>
            <a:ext cx="3373616" cy="369332"/>
          </a:xfrm>
          <a:prstGeom prst="rect">
            <a:avLst/>
          </a:prstGeom>
          <a:noFill/>
        </p:spPr>
        <p:txBody>
          <a:bodyPr wrap="none" rtlCol="0">
            <a:spAutoFit/>
          </a:bodyPr>
          <a:lstStyle/>
          <a:p>
            <a:r>
              <a:rPr lang="en-US" dirty="0" smtClean="0">
                <a:solidFill>
                  <a:schemeClr val="tx2">
                    <a:lumMod val="75000"/>
                  </a:schemeClr>
                </a:solidFill>
              </a:rPr>
              <a:t>Synthesize Automata to Hardware</a:t>
            </a:r>
            <a:endParaRPr lang="en-US" dirty="0">
              <a:solidFill>
                <a:schemeClr val="tx2">
                  <a:lumMod val="75000"/>
                </a:schemeClr>
              </a:solidFill>
            </a:endParaRPr>
          </a:p>
        </p:txBody>
      </p:sp>
      <p:grpSp>
        <p:nvGrpSpPr>
          <p:cNvPr id="156" name="Group 155"/>
          <p:cNvGrpSpPr/>
          <p:nvPr/>
        </p:nvGrpSpPr>
        <p:grpSpPr>
          <a:xfrm>
            <a:off x="0" y="4267200"/>
            <a:ext cx="8915400" cy="2365177"/>
            <a:chOff x="0" y="4267200"/>
            <a:chExt cx="8915400" cy="2365177"/>
          </a:xfrm>
        </p:grpSpPr>
        <p:sp>
          <p:nvSpPr>
            <p:cNvPr id="38" name="Rectangle 37"/>
            <p:cNvSpPr/>
            <p:nvPr/>
          </p:nvSpPr>
          <p:spPr>
            <a:xfrm>
              <a:off x="533400" y="5635823"/>
              <a:ext cx="533400" cy="6858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7" name="Freeform 174"/>
            <p:cNvSpPr>
              <a:spLocks/>
            </p:cNvSpPr>
            <p:nvPr/>
          </p:nvSpPr>
          <p:spPr bwMode="auto">
            <a:xfrm>
              <a:off x="1295400" y="5408810"/>
              <a:ext cx="519112" cy="455613"/>
            </a:xfrm>
            <a:custGeom>
              <a:avLst/>
              <a:gdLst/>
              <a:ahLst/>
              <a:cxnLst>
                <a:cxn ang="0">
                  <a:pos x="0" y="108"/>
                </a:cxn>
                <a:cxn ang="0">
                  <a:pos x="69" y="108"/>
                </a:cxn>
                <a:cxn ang="0">
                  <a:pos x="123" y="54"/>
                </a:cxn>
                <a:cxn ang="0">
                  <a:pos x="69" y="0"/>
                </a:cxn>
                <a:cxn ang="0">
                  <a:pos x="0" y="0"/>
                </a:cxn>
                <a:cxn ang="0">
                  <a:pos x="0" y="108"/>
                </a:cxn>
              </a:cxnLst>
              <a:rect l="0" t="0" r="r" b="b"/>
              <a:pathLst>
                <a:path w="123" h="108">
                  <a:moveTo>
                    <a:pt x="0" y="108"/>
                  </a:moveTo>
                  <a:cubicBezTo>
                    <a:pt x="69" y="108"/>
                    <a:pt x="69" y="108"/>
                    <a:pt x="69" y="108"/>
                  </a:cubicBezTo>
                  <a:cubicBezTo>
                    <a:pt x="99" y="108"/>
                    <a:pt x="123" y="84"/>
                    <a:pt x="123" y="54"/>
                  </a:cubicBezTo>
                  <a:cubicBezTo>
                    <a:pt x="123" y="24"/>
                    <a:pt x="99" y="0"/>
                    <a:pt x="69" y="0"/>
                  </a:cubicBezTo>
                  <a:cubicBezTo>
                    <a:pt x="0" y="0"/>
                    <a:pt x="0" y="0"/>
                    <a:pt x="0" y="0"/>
                  </a:cubicBezTo>
                  <a:lnTo>
                    <a:pt x="0" y="108"/>
                  </a:lnTo>
                  <a:close/>
                </a:path>
              </a:pathLst>
            </a:custGeom>
            <a:solidFill>
              <a:srgbClr val="FFFFFF"/>
            </a:solidFill>
            <a:ln w="12700" cap="flat">
              <a:solidFill>
                <a:srgbClr val="0078C1"/>
              </a:solidFill>
              <a:prstDash val="solid"/>
              <a:miter lim="800000"/>
              <a:headEnd/>
              <a:tailEnd/>
            </a:ln>
          </p:spPr>
          <p:txBody>
            <a:bodyPr/>
            <a:lstStyle/>
            <a:p>
              <a:endParaRPr lang="en-US"/>
            </a:p>
          </p:txBody>
        </p:sp>
        <p:sp>
          <p:nvSpPr>
            <p:cNvPr id="48" name="Rectangle 47"/>
            <p:cNvSpPr/>
            <p:nvPr/>
          </p:nvSpPr>
          <p:spPr>
            <a:xfrm>
              <a:off x="2057400" y="5483423"/>
              <a:ext cx="533400" cy="6858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9" name="Freeform 174"/>
            <p:cNvSpPr>
              <a:spLocks/>
            </p:cNvSpPr>
            <p:nvPr/>
          </p:nvSpPr>
          <p:spPr bwMode="auto">
            <a:xfrm>
              <a:off x="2971800" y="5026223"/>
              <a:ext cx="519112" cy="455613"/>
            </a:xfrm>
            <a:custGeom>
              <a:avLst/>
              <a:gdLst/>
              <a:ahLst/>
              <a:cxnLst>
                <a:cxn ang="0">
                  <a:pos x="0" y="108"/>
                </a:cxn>
                <a:cxn ang="0">
                  <a:pos x="69" y="108"/>
                </a:cxn>
                <a:cxn ang="0">
                  <a:pos x="123" y="54"/>
                </a:cxn>
                <a:cxn ang="0">
                  <a:pos x="69" y="0"/>
                </a:cxn>
                <a:cxn ang="0">
                  <a:pos x="0" y="0"/>
                </a:cxn>
                <a:cxn ang="0">
                  <a:pos x="0" y="108"/>
                </a:cxn>
              </a:cxnLst>
              <a:rect l="0" t="0" r="r" b="b"/>
              <a:pathLst>
                <a:path w="123" h="108">
                  <a:moveTo>
                    <a:pt x="0" y="108"/>
                  </a:moveTo>
                  <a:cubicBezTo>
                    <a:pt x="69" y="108"/>
                    <a:pt x="69" y="108"/>
                    <a:pt x="69" y="108"/>
                  </a:cubicBezTo>
                  <a:cubicBezTo>
                    <a:pt x="99" y="108"/>
                    <a:pt x="123" y="84"/>
                    <a:pt x="123" y="54"/>
                  </a:cubicBezTo>
                  <a:cubicBezTo>
                    <a:pt x="123" y="24"/>
                    <a:pt x="99" y="0"/>
                    <a:pt x="69" y="0"/>
                  </a:cubicBezTo>
                  <a:cubicBezTo>
                    <a:pt x="0" y="0"/>
                    <a:pt x="0" y="0"/>
                    <a:pt x="0" y="0"/>
                  </a:cubicBezTo>
                  <a:lnTo>
                    <a:pt x="0" y="108"/>
                  </a:lnTo>
                  <a:close/>
                </a:path>
              </a:pathLst>
            </a:custGeom>
            <a:solidFill>
              <a:srgbClr val="FFFFFF"/>
            </a:solidFill>
            <a:ln w="12700" cap="flat">
              <a:solidFill>
                <a:srgbClr val="0078C1"/>
              </a:solidFill>
              <a:prstDash val="solid"/>
              <a:miter lim="800000"/>
              <a:headEnd/>
              <a:tailEnd/>
            </a:ln>
          </p:spPr>
          <p:txBody>
            <a:bodyPr/>
            <a:lstStyle/>
            <a:p>
              <a:endParaRPr lang="en-US"/>
            </a:p>
          </p:txBody>
        </p:sp>
        <p:sp>
          <p:nvSpPr>
            <p:cNvPr id="50" name="Freeform 174"/>
            <p:cNvSpPr>
              <a:spLocks/>
            </p:cNvSpPr>
            <p:nvPr/>
          </p:nvSpPr>
          <p:spPr bwMode="auto">
            <a:xfrm>
              <a:off x="2971800" y="5788223"/>
              <a:ext cx="519112" cy="455613"/>
            </a:xfrm>
            <a:custGeom>
              <a:avLst/>
              <a:gdLst/>
              <a:ahLst/>
              <a:cxnLst>
                <a:cxn ang="0">
                  <a:pos x="0" y="108"/>
                </a:cxn>
                <a:cxn ang="0">
                  <a:pos x="69" y="108"/>
                </a:cxn>
                <a:cxn ang="0">
                  <a:pos x="123" y="54"/>
                </a:cxn>
                <a:cxn ang="0">
                  <a:pos x="69" y="0"/>
                </a:cxn>
                <a:cxn ang="0">
                  <a:pos x="0" y="0"/>
                </a:cxn>
                <a:cxn ang="0">
                  <a:pos x="0" y="108"/>
                </a:cxn>
              </a:cxnLst>
              <a:rect l="0" t="0" r="r" b="b"/>
              <a:pathLst>
                <a:path w="123" h="108">
                  <a:moveTo>
                    <a:pt x="0" y="108"/>
                  </a:moveTo>
                  <a:cubicBezTo>
                    <a:pt x="69" y="108"/>
                    <a:pt x="69" y="108"/>
                    <a:pt x="69" y="108"/>
                  </a:cubicBezTo>
                  <a:cubicBezTo>
                    <a:pt x="99" y="108"/>
                    <a:pt x="123" y="84"/>
                    <a:pt x="123" y="54"/>
                  </a:cubicBezTo>
                  <a:cubicBezTo>
                    <a:pt x="123" y="24"/>
                    <a:pt x="99" y="0"/>
                    <a:pt x="69" y="0"/>
                  </a:cubicBezTo>
                  <a:cubicBezTo>
                    <a:pt x="0" y="0"/>
                    <a:pt x="0" y="0"/>
                    <a:pt x="0" y="0"/>
                  </a:cubicBezTo>
                  <a:lnTo>
                    <a:pt x="0" y="108"/>
                  </a:lnTo>
                  <a:close/>
                </a:path>
              </a:pathLst>
            </a:custGeom>
            <a:solidFill>
              <a:srgbClr val="FFFFFF"/>
            </a:solidFill>
            <a:ln w="12700" cap="flat">
              <a:solidFill>
                <a:srgbClr val="0078C1"/>
              </a:solidFill>
              <a:prstDash val="solid"/>
              <a:miter lim="800000"/>
              <a:headEnd/>
              <a:tailEnd/>
            </a:ln>
          </p:spPr>
          <p:txBody>
            <a:bodyPr/>
            <a:lstStyle/>
            <a:p>
              <a:endParaRPr lang="en-US"/>
            </a:p>
          </p:txBody>
        </p:sp>
        <p:sp>
          <p:nvSpPr>
            <p:cNvPr id="51" name="Rectangle 50"/>
            <p:cNvSpPr/>
            <p:nvPr/>
          </p:nvSpPr>
          <p:spPr>
            <a:xfrm>
              <a:off x="3733800" y="5102423"/>
              <a:ext cx="533400" cy="6858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Rectangle 53"/>
            <p:cNvSpPr/>
            <p:nvPr/>
          </p:nvSpPr>
          <p:spPr>
            <a:xfrm>
              <a:off x="5450628" y="4645223"/>
              <a:ext cx="533400" cy="6858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5" name="Rectangle 54"/>
            <p:cNvSpPr/>
            <p:nvPr/>
          </p:nvSpPr>
          <p:spPr>
            <a:xfrm>
              <a:off x="8382000" y="5712023"/>
              <a:ext cx="533400" cy="6858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7" name="Freeform 79"/>
            <p:cNvSpPr>
              <a:spLocks/>
            </p:cNvSpPr>
            <p:nvPr/>
          </p:nvSpPr>
          <p:spPr bwMode="auto">
            <a:xfrm>
              <a:off x="7620000" y="5635823"/>
              <a:ext cx="454025" cy="450850"/>
            </a:xfrm>
            <a:custGeom>
              <a:avLst/>
              <a:gdLst/>
              <a:ahLst/>
              <a:cxnLst>
                <a:cxn ang="0">
                  <a:pos x="108" y="53"/>
                </a:cxn>
                <a:cxn ang="0">
                  <a:pos x="0" y="107"/>
                </a:cxn>
                <a:cxn ang="0">
                  <a:pos x="16" y="54"/>
                </a:cxn>
                <a:cxn ang="0">
                  <a:pos x="16" y="53"/>
                </a:cxn>
                <a:cxn ang="0">
                  <a:pos x="0" y="0"/>
                </a:cxn>
                <a:cxn ang="0">
                  <a:pos x="108" y="53"/>
                </a:cxn>
              </a:cxnLst>
              <a:rect l="0" t="0" r="r" b="b"/>
              <a:pathLst>
                <a:path w="108" h="107">
                  <a:moveTo>
                    <a:pt x="108" y="53"/>
                  </a:moveTo>
                  <a:cubicBezTo>
                    <a:pt x="108" y="53"/>
                    <a:pt x="83" y="107"/>
                    <a:pt x="0" y="107"/>
                  </a:cubicBezTo>
                  <a:cubicBezTo>
                    <a:pt x="0" y="107"/>
                    <a:pt x="16" y="101"/>
                    <a:pt x="16" y="54"/>
                  </a:cubicBezTo>
                  <a:cubicBezTo>
                    <a:pt x="16" y="53"/>
                    <a:pt x="16" y="53"/>
                    <a:pt x="16" y="53"/>
                  </a:cubicBezTo>
                  <a:cubicBezTo>
                    <a:pt x="16" y="6"/>
                    <a:pt x="0" y="0"/>
                    <a:pt x="0" y="0"/>
                  </a:cubicBezTo>
                  <a:cubicBezTo>
                    <a:pt x="83" y="0"/>
                    <a:pt x="108" y="53"/>
                    <a:pt x="108" y="53"/>
                  </a:cubicBezTo>
                  <a:close/>
                </a:path>
              </a:pathLst>
            </a:custGeom>
            <a:solidFill>
              <a:srgbClr val="FFFFFF"/>
            </a:solidFill>
            <a:ln w="12700" cap="flat">
              <a:solidFill>
                <a:srgbClr val="0078C1"/>
              </a:solidFill>
              <a:prstDash val="solid"/>
              <a:miter lim="800000"/>
              <a:headEnd/>
              <a:tailEnd/>
            </a:ln>
          </p:spPr>
          <p:txBody>
            <a:bodyPr/>
            <a:lstStyle/>
            <a:p>
              <a:endParaRPr lang="en-US"/>
            </a:p>
          </p:txBody>
        </p:sp>
        <p:cxnSp>
          <p:nvCxnSpPr>
            <p:cNvPr id="61" name="Straight Connector 60"/>
            <p:cNvCxnSpPr/>
            <p:nvPr/>
          </p:nvCxnSpPr>
          <p:spPr>
            <a:xfrm>
              <a:off x="76200" y="57912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a:off x="1066800" y="5788223"/>
              <a:ext cx="228600"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90600" y="5559623"/>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28800" y="5635823"/>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590800" y="5178623"/>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flipV="1">
              <a:off x="2590800" y="5331023"/>
              <a:ext cx="381000" cy="304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6" name="Elbow Connector 75"/>
            <p:cNvCxnSpPr/>
            <p:nvPr/>
          </p:nvCxnSpPr>
          <p:spPr>
            <a:xfrm>
              <a:off x="2590800" y="5635823"/>
              <a:ext cx="381000" cy="304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667000" y="6169223"/>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505200" y="5254823"/>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99" name="Freeform 174"/>
            <p:cNvSpPr>
              <a:spLocks/>
            </p:cNvSpPr>
            <p:nvPr/>
          </p:nvSpPr>
          <p:spPr bwMode="auto">
            <a:xfrm>
              <a:off x="4648200" y="4721423"/>
              <a:ext cx="519112" cy="455613"/>
            </a:xfrm>
            <a:custGeom>
              <a:avLst/>
              <a:gdLst/>
              <a:ahLst/>
              <a:cxnLst>
                <a:cxn ang="0">
                  <a:pos x="0" y="108"/>
                </a:cxn>
                <a:cxn ang="0">
                  <a:pos x="69" y="108"/>
                </a:cxn>
                <a:cxn ang="0">
                  <a:pos x="123" y="54"/>
                </a:cxn>
                <a:cxn ang="0">
                  <a:pos x="69" y="0"/>
                </a:cxn>
                <a:cxn ang="0">
                  <a:pos x="0" y="0"/>
                </a:cxn>
                <a:cxn ang="0">
                  <a:pos x="0" y="108"/>
                </a:cxn>
              </a:cxnLst>
              <a:rect l="0" t="0" r="r" b="b"/>
              <a:pathLst>
                <a:path w="123" h="108">
                  <a:moveTo>
                    <a:pt x="0" y="108"/>
                  </a:moveTo>
                  <a:cubicBezTo>
                    <a:pt x="69" y="108"/>
                    <a:pt x="69" y="108"/>
                    <a:pt x="69" y="108"/>
                  </a:cubicBezTo>
                  <a:cubicBezTo>
                    <a:pt x="99" y="108"/>
                    <a:pt x="123" y="84"/>
                    <a:pt x="123" y="54"/>
                  </a:cubicBezTo>
                  <a:cubicBezTo>
                    <a:pt x="123" y="24"/>
                    <a:pt x="99" y="0"/>
                    <a:pt x="69" y="0"/>
                  </a:cubicBezTo>
                  <a:cubicBezTo>
                    <a:pt x="0" y="0"/>
                    <a:pt x="0" y="0"/>
                    <a:pt x="0" y="0"/>
                  </a:cubicBezTo>
                  <a:lnTo>
                    <a:pt x="0" y="108"/>
                  </a:lnTo>
                  <a:close/>
                </a:path>
              </a:pathLst>
            </a:custGeom>
            <a:solidFill>
              <a:srgbClr val="FFFFFF"/>
            </a:solidFill>
            <a:ln w="12700" cap="flat">
              <a:solidFill>
                <a:srgbClr val="0078C1"/>
              </a:solidFill>
              <a:prstDash val="solid"/>
              <a:miter lim="800000"/>
              <a:headEnd/>
              <a:tailEnd/>
            </a:ln>
          </p:spPr>
          <p:txBody>
            <a:bodyPr/>
            <a:lstStyle/>
            <a:p>
              <a:endParaRPr lang="en-US"/>
            </a:p>
          </p:txBody>
        </p:sp>
        <p:sp>
          <p:nvSpPr>
            <p:cNvPr id="100" name="Freeform 174"/>
            <p:cNvSpPr>
              <a:spLocks/>
            </p:cNvSpPr>
            <p:nvPr/>
          </p:nvSpPr>
          <p:spPr bwMode="auto">
            <a:xfrm>
              <a:off x="4648200" y="5483423"/>
              <a:ext cx="519112" cy="455613"/>
            </a:xfrm>
            <a:custGeom>
              <a:avLst/>
              <a:gdLst/>
              <a:ahLst/>
              <a:cxnLst>
                <a:cxn ang="0">
                  <a:pos x="0" y="108"/>
                </a:cxn>
                <a:cxn ang="0">
                  <a:pos x="69" y="108"/>
                </a:cxn>
                <a:cxn ang="0">
                  <a:pos x="123" y="54"/>
                </a:cxn>
                <a:cxn ang="0">
                  <a:pos x="69" y="0"/>
                </a:cxn>
                <a:cxn ang="0">
                  <a:pos x="0" y="0"/>
                </a:cxn>
                <a:cxn ang="0">
                  <a:pos x="0" y="108"/>
                </a:cxn>
              </a:cxnLst>
              <a:rect l="0" t="0" r="r" b="b"/>
              <a:pathLst>
                <a:path w="123" h="108">
                  <a:moveTo>
                    <a:pt x="0" y="108"/>
                  </a:moveTo>
                  <a:cubicBezTo>
                    <a:pt x="69" y="108"/>
                    <a:pt x="69" y="108"/>
                    <a:pt x="69" y="108"/>
                  </a:cubicBezTo>
                  <a:cubicBezTo>
                    <a:pt x="99" y="108"/>
                    <a:pt x="123" y="84"/>
                    <a:pt x="123" y="54"/>
                  </a:cubicBezTo>
                  <a:cubicBezTo>
                    <a:pt x="123" y="24"/>
                    <a:pt x="99" y="0"/>
                    <a:pt x="69" y="0"/>
                  </a:cubicBezTo>
                  <a:cubicBezTo>
                    <a:pt x="0" y="0"/>
                    <a:pt x="0" y="0"/>
                    <a:pt x="0" y="0"/>
                  </a:cubicBezTo>
                  <a:lnTo>
                    <a:pt x="0" y="108"/>
                  </a:lnTo>
                  <a:close/>
                </a:path>
              </a:pathLst>
            </a:custGeom>
            <a:solidFill>
              <a:srgbClr val="FFFFFF"/>
            </a:solidFill>
            <a:ln w="12700" cap="flat">
              <a:solidFill>
                <a:srgbClr val="0078C1"/>
              </a:solidFill>
              <a:prstDash val="solid"/>
              <a:miter lim="800000"/>
              <a:headEnd/>
              <a:tailEnd/>
            </a:ln>
          </p:spPr>
          <p:txBody>
            <a:bodyPr/>
            <a:lstStyle/>
            <a:p>
              <a:endParaRPr lang="en-US"/>
            </a:p>
          </p:txBody>
        </p:sp>
        <p:cxnSp>
          <p:nvCxnSpPr>
            <p:cNvPr id="101" name="Straight Connector 100"/>
            <p:cNvCxnSpPr/>
            <p:nvPr/>
          </p:nvCxnSpPr>
          <p:spPr>
            <a:xfrm>
              <a:off x="4267200" y="4873823"/>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Elbow Connector 101"/>
            <p:cNvCxnSpPr/>
            <p:nvPr/>
          </p:nvCxnSpPr>
          <p:spPr>
            <a:xfrm flipV="1">
              <a:off x="4267200" y="5026223"/>
              <a:ext cx="381000" cy="304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03" name="Elbow Connector 102"/>
            <p:cNvCxnSpPr/>
            <p:nvPr/>
          </p:nvCxnSpPr>
          <p:spPr>
            <a:xfrm>
              <a:off x="4267200" y="5331023"/>
              <a:ext cx="381000" cy="304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343400" y="5864423"/>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181600" y="4950023"/>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Freeform 174"/>
            <p:cNvSpPr>
              <a:spLocks/>
            </p:cNvSpPr>
            <p:nvPr/>
          </p:nvSpPr>
          <p:spPr bwMode="auto">
            <a:xfrm>
              <a:off x="6359102" y="4421187"/>
              <a:ext cx="519112" cy="455613"/>
            </a:xfrm>
            <a:custGeom>
              <a:avLst/>
              <a:gdLst/>
              <a:ahLst/>
              <a:cxnLst>
                <a:cxn ang="0">
                  <a:pos x="0" y="108"/>
                </a:cxn>
                <a:cxn ang="0">
                  <a:pos x="69" y="108"/>
                </a:cxn>
                <a:cxn ang="0">
                  <a:pos x="123" y="54"/>
                </a:cxn>
                <a:cxn ang="0">
                  <a:pos x="69" y="0"/>
                </a:cxn>
                <a:cxn ang="0">
                  <a:pos x="0" y="0"/>
                </a:cxn>
                <a:cxn ang="0">
                  <a:pos x="0" y="108"/>
                </a:cxn>
              </a:cxnLst>
              <a:rect l="0" t="0" r="r" b="b"/>
              <a:pathLst>
                <a:path w="123" h="108">
                  <a:moveTo>
                    <a:pt x="0" y="108"/>
                  </a:moveTo>
                  <a:cubicBezTo>
                    <a:pt x="69" y="108"/>
                    <a:pt x="69" y="108"/>
                    <a:pt x="69" y="108"/>
                  </a:cubicBezTo>
                  <a:cubicBezTo>
                    <a:pt x="99" y="108"/>
                    <a:pt x="123" y="84"/>
                    <a:pt x="123" y="54"/>
                  </a:cubicBezTo>
                  <a:cubicBezTo>
                    <a:pt x="123" y="24"/>
                    <a:pt x="99" y="0"/>
                    <a:pt x="69" y="0"/>
                  </a:cubicBezTo>
                  <a:cubicBezTo>
                    <a:pt x="0" y="0"/>
                    <a:pt x="0" y="0"/>
                    <a:pt x="0" y="0"/>
                  </a:cubicBezTo>
                  <a:lnTo>
                    <a:pt x="0" y="108"/>
                  </a:lnTo>
                  <a:close/>
                </a:path>
              </a:pathLst>
            </a:custGeom>
            <a:solidFill>
              <a:srgbClr val="FFFFFF"/>
            </a:solidFill>
            <a:ln w="12700" cap="flat">
              <a:solidFill>
                <a:srgbClr val="0078C1"/>
              </a:solidFill>
              <a:prstDash val="solid"/>
              <a:miter lim="800000"/>
              <a:headEnd/>
              <a:tailEnd/>
            </a:ln>
          </p:spPr>
          <p:txBody>
            <a:bodyPr/>
            <a:lstStyle/>
            <a:p>
              <a:endParaRPr lang="en-US"/>
            </a:p>
          </p:txBody>
        </p:sp>
        <p:cxnSp>
          <p:nvCxnSpPr>
            <p:cNvPr id="109" name="Elbow Connector 108"/>
            <p:cNvCxnSpPr/>
            <p:nvPr/>
          </p:nvCxnSpPr>
          <p:spPr>
            <a:xfrm>
              <a:off x="5978102" y="4796036"/>
              <a:ext cx="381000"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054302" y="4567436"/>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486538" y="6016823"/>
              <a:ext cx="419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Elbow Connector 123"/>
            <p:cNvCxnSpPr/>
            <p:nvPr/>
          </p:nvCxnSpPr>
          <p:spPr>
            <a:xfrm>
              <a:off x="5181600" y="5712023"/>
              <a:ext cx="2514600" cy="228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858000" y="4645223"/>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6743700" y="5216723"/>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315200" y="5788223"/>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077200" y="5864423"/>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0" y="5410200"/>
              <a:ext cx="486865" cy="307777"/>
            </a:xfrm>
            <a:prstGeom prst="rect">
              <a:avLst/>
            </a:prstGeom>
            <a:noFill/>
          </p:spPr>
          <p:txBody>
            <a:bodyPr wrap="none" rtlCol="0">
              <a:spAutoFit/>
            </a:bodyPr>
            <a:lstStyle/>
            <a:p>
              <a:r>
                <a:rPr lang="en-US" sz="1400" dirty="0" smtClean="0"/>
                <a:t>!</a:t>
              </a:r>
              <a:r>
                <a:rPr lang="en-US" sz="1400" dirty="0" err="1" smtClean="0"/>
                <a:t>req</a:t>
              </a:r>
              <a:endParaRPr lang="en-US" sz="1400" dirty="0"/>
            </a:p>
          </p:txBody>
        </p:sp>
        <p:sp>
          <p:nvSpPr>
            <p:cNvPr id="141" name="TextBox 140"/>
            <p:cNvSpPr txBox="1"/>
            <p:nvPr/>
          </p:nvSpPr>
          <p:spPr>
            <a:xfrm>
              <a:off x="914400" y="5178623"/>
              <a:ext cx="429156" cy="307777"/>
            </a:xfrm>
            <a:prstGeom prst="rect">
              <a:avLst/>
            </a:prstGeom>
            <a:noFill/>
          </p:spPr>
          <p:txBody>
            <a:bodyPr wrap="none" rtlCol="0">
              <a:spAutoFit/>
            </a:bodyPr>
            <a:lstStyle/>
            <a:p>
              <a:r>
                <a:rPr lang="en-US" sz="1400" dirty="0" err="1" smtClean="0"/>
                <a:t>req</a:t>
              </a:r>
              <a:endParaRPr lang="en-US" sz="1400" dirty="0"/>
            </a:p>
          </p:txBody>
        </p:sp>
        <p:sp>
          <p:nvSpPr>
            <p:cNvPr id="142" name="TextBox 141"/>
            <p:cNvSpPr txBox="1"/>
            <p:nvPr/>
          </p:nvSpPr>
          <p:spPr>
            <a:xfrm>
              <a:off x="1905000" y="4797623"/>
              <a:ext cx="1049454" cy="307777"/>
            </a:xfrm>
            <a:prstGeom prst="rect">
              <a:avLst/>
            </a:prstGeom>
            <a:noFill/>
          </p:spPr>
          <p:txBody>
            <a:bodyPr wrap="none" rtlCol="0">
              <a:spAutoFit/>
            </a:bodyPr>
            <a:lstStyle/>
            <a:p>
              <a:r>
                <a:rPr lang="en-US" sz="1400" dirty="0" err="1" smtClean="0"/>
                <a:t>req</a:t>
              </a:r>
              <a:r>
                <a:rPr lang="en-US" sz="1400" dirty="0" smtClean="0"/>
                <a:t> &amp;&amp; !</a:t>
              </a:r>
              <a:r>
                <a:rPr lang="en-US" sz="1400" dirty="0" err="1" smtClean="0"/>
                <a:t>gnt</a:t>
              </a:r>
              <a:endParaRPr lang="en-US" sz="1400" dirty="0"/>
            </a:p>
          </p:txBody>
        </p:sp>
        <p:sp>
          <p:nvSpPr>
            <p:cNvPr id="143" name="TextBox 142"/>
            <p:cNvSpPr txBox="1"/>
            <p:nvPr/>
          </p:nvSpPr>
          <p:spPr>
            <a:xfrm>
              <a:off x="2057400" y="6245423"/>
              <a:ext cx="1107163" cy="307777"/>
            </a:xfrm>
            <a:prstGeom prst="rect">
              <a:avLst/>
            </a:prstGeom>
            <a:noFill/>
          </p:spPr>
          <p:txBody>
            <a:bodyPr wrap="none" rtlCol="0">
              <a:spAutoFit/>
            </a:bodyPr>
            <a:lstStyle/>
            <a:p>
              <a:r>
                <a:rPr lang="en-US" sz="1400" dirty="0" smtClean="0"/>
                <a:t>!</a:t>
              </a:r>
              <a:r>
                <a:rPr lang="en-US" sz="1400" dirty="0" err="1" smtClean="0"/>
                <a:t>req</a:t>
              </a:r>
              <a:r>
                <a:rPr lang="en-US" sz="1400" dirty="0" smtClean="0"/>
                <a:t> &amp;&amp; !</a:t>
              </a:r>
              <a:r>
                <a:rPr lang="en-US" sz="1400" dirty="0" err="1" smtClean="0"/>
                <a:t>gnt</a:t>
              </a:r>
              <a:endParaRPr lang="en-US" sz="1400" dirty="0"/>
            </a:p>
          </p:txBody>
        </p:sp>
        <p:sp>
          <p:nvSpPr>
            <p:cNvPr id="144" name="TextBox 143"/>
            <p:cNvSpPr txBox="1"/>
            <p:nvPr/>
          </p:nvSpPr>
          <p:spPr>
            <a:xfrm>
              <a:off x="3464837" y="5712023"/>
              <a:ext cx="1107163" cy="307777"/>
            </a:xfrm>
            <a:prstGeom prst="rect">
              <a:avLst/>
            </a:prstGeom>
            <a:noFill/>
          </p:spPr>
          <p:txBody>
            <a:bodyPr wrap="none" rtlCol="0">
              <a:spAutoFit/>
            </a:bodyPr>
            <a:lstStyle/>
            <a:p>
              <a:r>
                <a:rPr lang="en-US" sz="1400" dirty="0" smtClean="0"/>
                <a:t>!</a:t>
              </a:r>
              <a:r>
                <a:rPr lang="en-US" sz="1400" dirty="0" err="1" smtClean="0"/>
                <a:t>req</a:t>
              </a:r>
              <a:r>
                <a:rPr lang="en-US" sz="1400" dirty="0" smtClean="0"/>
                <a:t> &amp;&amp; !</a:t>
              </a:r>
              <a:r>
                <a:rPr lang="en-US" sz="1400" dirty="0" err="1" smtClean="0"/>
                <a:t>gnt</a:t>
              </a:r>
              <a:endParaRPr lang="en-US" sz="1400" dirty="0"/>
            </a:p>
          </p:txBody>
        </p:sp>
        <p:sp>
          <p:nvSpPr>
            <p:cNvPr id="145" name="TextBox 144"/>
            <p:cNvSpPr txBox="1"/>
            <p:nvPr/>
          </p:nvSpPr>
          <p:spPr>
            <a:xfrm>
              <a:off x="3522546" y="4569023"/>
              <a:ext cx="1049454" cy="307777"/>
            </a:xfrm>
            <a:prstGeom prst="rect">
              <a:avLst/>
            </a:prstGeom>
            <a:noFill/>
          </p:spPr>
          <p:txBody>
            <a:bodyPr wrap="none" rtlCol="0">
              <a:spAutoFit/>
            </a:bodyPr>
            <a:lstStyle/>
            <a:p>
              <a:r>
                <a:rPr lang="en-US" sz="1400" dirty="0" err="1" smtClean="0"/>
                <a:t>req</a:t>
              </a:r>
              <a:r>
                <a:rPr lang="en-US" sz="1400" dirty="0" smtClean="0"/>
                <a:t> &amp;&amp; !</a:t>
              </a:r>
              <a:r>
                <a:rPr lang="en-US" sz="1400" dirty="0" err="1" smtClean="0"/>
                <a:t>gnt</a:t>
              </a:r>
              <a:endParaRPr lang="en-US" sz="1400" dirty="0"/>
            </a:p>
          </p:txBody>
        </p:sp>
        <p:sp>
          <p:nvSpPr>
            <p:cNvPr id="146" name="TextBox 145"/>
            <p:cNvSpPr txBox="1"/>
            <p:nvPr/>
          </p:nvSpPr>
          <p:spPr>
            <a:xfrm>
              <a:off x="5867400" y="4267200"/>
              <a:ext cx="481157" cy="307777"/>
            </a:xfrm>
            <a:prstGeom prst="rect">
              <a:avLst/>
            </a:prstGeom>
            <a:noFill/>
          </p:spPr>
          <p:txBody>
            <a:bodyPr wrap="none" rtlCol="0">
              <a:spAutoFit/>
            </a:bodyPr>
            <a:lstStyle/>
            <a:p>
              <a:r>
                <a:rPr lang="en-US" sz="1400" dirty="0" smtClean="0"/>
                <a:t>!</a:t>
              </a:r>
              <a:r>
                <a:rPr lang="en-US" sz="1400" dirty="0" err="1" smtClean="0"/>
                <a:t>gnt</a:t>
              </a:r>
              <a:endParaRPr lang="en-US" sz="1400" dirty="0"/>
            </a:p>
          </p:txBody>
        </p:sp>
        <p:sp>
          <p:nvSpPr>
            <p:cNvPr id="151" name="TextBox 150"/>
            <p:cNvSpPr txBox="1"/>
            <p:nvPr/>
          </p:nvSpPr>
          <p:spPr>
            <a:xfrm>
              <a:off x="4572000" y="6324600"/>
              <a:ext cx="2561086" cy="307777"/>
            </a:xfrm>
            <a:prstGeom prst="rect">
              <a:avLst/>
            </a:prstGeom>
            <a:noFill/>
          </p:spPr>
          <p:txBody>
            <a:bodyPr wrap="none" rtlCol="0">
              <a:spAutoFit/>
            </a:bodyPr>
            <a:lstStyle/>
            <a:p>
              <a:r>
                <a:rPr lang="en-US" sz="1400" dirty="0" smtClean="0"/>
                <a:t>Example from [</a:t>
              </a:r>
              <a:r>
                <a:rPr lang="en-US" sz="1400" dirty="0" err="1" smtClean="0"/>
                <a:t>Boule</a:t>
              </a:r>
              <a:r>
                <a:rPr lang="en-US" sz="1400" dirty="0" smtClean="0"/>
                <a:t> &amp; </a:t>
              </a:r>
              <a:r>
                <a:rPr lang="en-US" sz="1400" dirty="0" err="1" smtClean="0"/>
                <a:t>Zelic</a:t>
              </a:r>
              <a:r>
                <a:rPr lang="en-US" sz="1400" dirty="0" smtClean="0"/>
                <a:t> ‘08]</a:t>
              </a:r>
              <a:endParaRPr lang="en-US" sz="1400" dirty="0"/>
            </a:p>
          </p:txBody>
        </p:sp>
      </p:grpSp>
      <p:sp>
        <p:nvSpPr>
          <p:cNvPr id="152" name="Rounded Rectangle 151"/>
          <p:cNvSpPr/>
          <p:nvPr/>
        </p:nvSpPr>
        <p:spPr>
          <a:xfrm>
            <a:off x="152400" y="3581400"/>
            <a:ext cx="36576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Contrast with end-to-end correctness checks in the micro-architectural case-studies!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8" grpId="0" animBg="1"/>
      <p:bldP spid="149" grpId="0"/>
      <p:bldP spid="15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z="3600" dirty="0" smtClean="0">
                <a:solidFill>
                  <a:schemeClr val="accent1">
                    <a:lumMod val="75000"/>
                  </a:schemeClr>
                </a:solidFill>
              </a:rPr>
              <a:t>Offline vs. Runtime Verification</a:t>
            </a:r>
          </a:p>
        </p:txBody>
      </p:sp>
      <p:sp>
        <p:nvSpPr>
          <p:cNvPr id="55299" name="Content Placeholder 2"/>
          <p:cNvSpPr>
            <a:spLocks noGrp="1"/>
          </p:cNvSpPr>
          <p:nvPr>
            <p:ph sz="half" idx="1"/>
          </p:nvPr>
        </p:nvSpPr>
        <p:spPr>
          <a:xfrm>
            <a:off x="457200" y="1600200"/>
            <a:ext cx="4267200" cy="4038600"/>
          </a:xfrm>
        </p:spPr>
        <p:txBody>
          <a:bodyPr/>
          <a:lstStyle/>
          <a:p>
            <a:pPr eaLnBrk="1" hangingPunct="1"/>
            <a:r>
              <a:rPr lang="en-US" sz="2400" dirty="0" smtClean="0"/>
              <a:t>Offline Verification</a:t>
            </a:r>
          </a:p>
          <a:p>
            <a:pPr lvl="1" eaLnBrk="1" hangingPunct="1"/>
            <a:r>
              <a:rPr lang="en-US" sz="2000" dirty="0" smtClean="0">
                <a:solidFill>
                  <a:srgbClr val="C00000"/>
                </a:solidFill>
              </a:rPr>
              <a:t>For all traces</a:t>
            </a:r>
          </a:p>
          <a:p>
            <a:pPr lvl="1" eaLnBrk="1" hangingPunct="1">
              <a:buFont typeface="Symbol" pitchFamily="18" charset="2"/>
              <a:buChar char=""/>
            </a:pPr>
            <a:r>
              <a:rPr lang="en-US" sz="2000" dirty="0" smtClean="0">
                <a:solidFill>
                  <a:schemeClr val="accent3">
                    <a:lumMod val="75000"/>
                  </a:schemeClr>
                </a:solidFill>
              </a:rPr>
              <a:t>No design overhead</a:t>
            </a:r>
          </a:p>
          <a:p>
            <a:pPr lvl="1" eaLnBrk="1" hangingPunct="1"/>
            <a:r>
              <a:rPr lang="en-US" sz="2000" dirty="0" smtClean="0">
                <a:solidFill>
                  <a:srgbClr val="C00000"/>
                </a:solidFill>
              </a:rPr>
              <a:t>Manage property/checker state</a:t>
            </a:r>
          </a:p>
          <a:p>
            <a:pPr lvl="2" eaLnBrk="1" hangingPunct="1"/>
            <a:endParaRPr lang="en-US" sz="1600" dirty="0" smtClean="0"/>
          </a:p>
          <a:p>
            <a:pPr lvl="2" eaLnBrk="1" hangingPunct="1"/>
            <a:endParaRPr lang="en-US" sz="1600" dirty="0" smtClean="0"/>
          </a:p>
          <a:p>
            <a:pPr lvl="1" eaLnBrk="1" hangingPunct="1">
              <a:buFont typeface="Symbol" pitchFamily="18" charset="2"/>
              <a:buChar char="+"/>
            </a:pPr>
            <a:r>
              <a:rPr lang="en-US" sz="2000" dirty="0" smtClean="0">
                <a:solidFill>
                  <a:schemeClr val="accent3">
                    <a:lumMod val="75000"/>
                  </a:schemeClr>
                </a:solidFill>
              </a:rPr>
              <a:t>Handling distributed state</a:t>
            </a:r>
          </a:p>
          <a:p>
            <a:pPr lvl="1" eaLnBrk="1" hangingPunct="1"/>
            <a:endParaRPr lang="en-US" dirty="0" smtClean="0"/>
          </a:p>
        </p:txBody>
      </p:sp>
      <p:sp>
        <p:nvSpPr>
          <p:cNvPr id="55300" name="Content Placeholder 3"/>
          <p:cNvSpPr>
            <a:spLocks noGrp="1"/>
          </p:cNvSpPr>
          <p:nvPr>
            <p:ph sz="half" idx="2"/>
          </p:nvPr>
        </p:nvSpPr>
        <p:spPr/>
        <p:txBody>
          <a:bodyPr/>
          <a:lstStyle/>
          <a:p>
            <a:pPr eaLnBrk="1" hangingPunct="1"/>
            <a:r>
              <a:rPr lang="en-US" sz="2400" dirty="0" smtClean="0"/>
              <a:t>Runtime Verification</a:t>
            </a:r>
          </a:p>
          <a:p>
            <a:pPr lvl="1" eaLnBrk="1" hangingPunct="1">
              <a:buFont typeface="Symbol" pitchFamily="18" charset="2"/>
              <a:buChar char="+"/>
            </a:pPr>
            <a:r>
              <a:rPr lang="en-US" sz="2000" dirty="0" smtClean="0">
                <a:solidFill>
                  <a:schemeClr val="accent3">
                    <a:lumMod val="75000"/>
                  </a:schemeClr>
                </a:solidFill>
              </a:rPr>
              <a:t>For actual trace</a:t>
            </a:r>
          </a:p>
          <a:p>
            <a:pPr lvl="1" eaLnBrk="1" hangingPunct="1"/>
            <a:r>
              <a:rPr lang="en-US" sz="2000" dirty="0" smtClean="0">
                <a:solidFill>
                  <a:srgbClr val="C00000"/>
                </a:solidFill>
              </a:rPr>
              <a:t>Size/speed overhead</a:t>
            </a:r>
          </a:p>
          <a:p>
            <a:pPr lvl="1" eaLnBrk="1" hangingPunct="1"/>
            <a:r>
              <a:rPr lang="en-US" sz="2000" dirty="0" smtClean="0">
                <a:solidFill>
                  <a:srgbClr val="C00000"/>
                </a:solidFill>
              </a:rPr>
              <a:t>Manage property/checker state</a:t>
            </a:r>
          </a:p>
          <a:p>
            <a:pPr lvl="2" eaLnBrk="1" hangingPunct="1">
              <a:buFont typeface="Symbol" pitchFamily="18" charset="2"/>
              <a:buChar char="+"/>
            </a:pPr>
            <a:r>
              <a:rPr lang="en-US" sz="1800" dirty="0" smtClean="0">
                <a:solidFill>
                  <a:schemeClr val="accent3">
                    <a:lumMod val="75000"/>
                  </a:schemeClr>
                </a:solidFill>
              </a:rPr>
              <a:t>Can reduce this based on specific trace</a:t>
            </a:r>
          </a:p>
          <a:p>
            <a:pPr lvl="1" eaLnBrk="1" hangingPunct="1">
              <a:buFont typeface="Symbol" pitchFamily="18" charset="2"/>
              <a:buChar char=""/>
            </a:pPr>
            <a:r>
              <a:rPr lang="en-US" sz="2000" dirty="0" smtClean="0">
                <a:solidFill>
                  <a:srgbClr val="C00000"/>
                </a:solidFill>
              </a:rPr>
              <a:t>Handling distributed state</a:t>
            </a:r>
          </a:p>
          <a:p>
            <a:pPr lvl="1" eaLnBrk="1" hangingPunct="1">
              <a:buFontTx/>
              <a:buNone/>
            </a:pPr>
            <a:endParaRPr lang="en-US" dirty="0" smtClean="0"/>
          </a:p>
        </p:txBody>
      </p:sp>
      <p:sp>
        <p:nvSpPr>
          <p:cNvPr id="5" name="Slide Number Placeholder 4"/>
          <p:cNvSpPr>
            <a:spLocks noGrp="1"/>
          </p:cNvSpPr>
          <p:nvPr>
            <p:ph type="sldNum" sz="quarter" idx="12"/>
          </p:nvPr>
        </p:nvSpPr>
        <p:spPr/>
        <p:txBody>
          <a:bodyPr/>
          <a:lstStyle/>
          <a:p>
            <a:fld id="{920F2589-C29C-4C9D-93C1-6F0B311A5845}"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Runtime Verification and Model Checking [</a:t>
            </a:r>
            <a:r>
              <a:rPr lang="en-US" dirty="0" err="1" smtClean="0"/>
              <a:t>Bayazit</a:t>
            </a:r>
            <a:r>
              <a:rPr lang="en-US" dirty="0" smtClean="0"/>
              <a:t> and Malik, ’05]</a:t>
            </a:r>
            <a:endParaRPr lang="en-US" dirty="0"/>
          </a:p>
        </p:txBody>
      </p:sp>
      <p:sp>
        <p:nvSpPr>
          <p:cNvPr id="3" name="Content Placeholder 2"/>
          <p:cNvSpPr>
            <a:spLocks noGrp="1"/>
          </p:cNvSpPr>
          <p:nvPr>
            <p:ph idx="1"/>
          </p:nvPr>
        </p:nvSpPr>
        <p:spPr>
          <a:xfrm>
            <a:off x="457200" y="1600201"/>
            <a:ext cx="8229600" cy="1828800"/>
          </a:xfrm>
        </p:spPr>
        <p:txBody>
          <a:bodyPr/>
          <a:lstStyle/>
          <a:p>
            <a:r>
              <a:rPr lang="en-US" dirty="0" smtClean="0"/>
              <a:t>Use complementary strengths of runtime verification and model checking</a:t>
            </a:r>
          </a:p>
          <a:p>
            <a:pPr lvl="1"/>
            <a:r>
              <a:rPr lang="en-US" dirty="0" smtClean="0"/>
              <a:t>Runtime checking of abstractions</a:t>
            </a:r>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44</a:t>
            </a:fld>
            <a:endParaRPr lang="en-US"/>
          </a:p>
        </p:txBody>
      </p:sp>
      <p:sp>
        <p:nvSpPr>
          <p:cNvPr id="5" name="Rounded Rectangle 4"/>
          <p:cNvSpPr/>
          <p:nvPr/>
        </p:nvSpPr>
        <p:spPr>
          <a:xfrm>
            <a:off x="2432923" y="4495800"/>
            <a:ext cx="1828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Concrete</a:t>
            </a:r>
          </a:p>
          <a:p>
            <a:pPr algn="ctr"/>
            <a:r>
              <a:rPr lang="en-US" dirty="0" smtClean="0"/>
              <a:t>Design A</a:t>
            </a:r>
            <a:endParaRPr lang="en-US" dirty="0"/>
          </a:p>
        </p:txBody>
      </p:sp>
      <p:sp>
        <p:nvSpPr>
          <p:cNvPr id="6" name="Rounded Rectangle 5"/>
          <p:cNvSpPr/>
          <p:nvPr/>
        </p:nvSpPr>
        <p:spPr>
          <a:xfrm>
            <a:off x="4919530" y="4495800"/>
            <a:ext cx="1828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Concrete</a:t>
            </a:r>
          </a:p>
          <a:p>
            <a:pPr algn="ctr"/>
            <a:r>
              <a:rPr lang="en-US" dirty="0" smtClean="0"/>
              <a:t>Design B</a:t>
            </a:r>
            <a:endParaRPr lang="en-US" dirty="0"/>
          </a:p>
        </p:txBody>
      </p:sp>
      <p:sp>
        <p:nvSpPr>
          <p:cNvPr id="7" name="Oval 6"/>
          <p:cNvSpPr/>
          <p:nvPr/>
        </p:nvSpPr>
        <p:spPr>
          <a:xfrm>
            <a:off x="2471799" y="3886200"/>
            <a:ext cx="1752600" cy="3048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Abstract A</a:t>
            </a:r>
            <a:endParaRPr lang="en-US" dirty="0">
              <a:solidFill>
                <a:schemeClr val="tx1"/>
              </a:solidFill>
            </a:endParaRPr>
          </a:p>
        </p:txBody>
      </p:sp>
      <p:sp>
        <p:nvSpPr>
          <p:cNvPr id="8" name="Oval 7"/>
          <p:cNvSpPr/>
          <p:nvPr/>
        </p:nvSpPr>
        <p:spPr>
          <a:xfrm>
            <a:off x="4919530" y="3886200"/>
            <a:ext cx="1752600" cy="3048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Abstract B</a:t>
            </a:r>
            <a:endParaRPr lang="en-US" dirty="0">
              <a:solidFill>
                <a:schemeClr val="tx1"/>
              </a:solidFill>
            </a:endParaRPr>
          </a:p>
        </p:txBody>
      </p:sp>
      <p:cxnSp>
        <p:nvCxnSpPr>
          <p:cNvPr id="10" name="Straight Arrow Connector 9"/>
          <p:cNvCxnSpPr>
            <a:stCxn id="5" idx="3"/>
            <a:endCxn id="6" idx="1"/>
          </p:cNvCxnSpPr>
          <p:nvPr/>
        </p:nvCxnSpPr>
        <p:spPr>
          <a:xfrm>
            <a:off x="4261723" y="4953000"/>
            <a:ext cx="657807" cy="1588"/>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4"/>
            <a:endCxn id="5" idx="0"/>
          </p:cNvCxnSpPr>
          <p:nvPr/>
        </p:nvCxnSpPr>
        <p:spPr>
          <a:xfrm rot="5400000">
            <a:off x="3195311" y="4343012"/>
            <a:ext cx="304800" cy="776"/>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5681142" y="4343012"/>
            <a:ext cx="304800" cy="776"/>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1330" y="5562600"/>
            <a:ext cx="1942711" cy="646331"/>
          </a:xfrm>
          <a:prstGeom prst="rect">
            <a:avLst/>
          </a:prstGeom>
          <a:noFill/>
        </p:spPr>
        <p:txBody>
          <a:bodyPr wrap="none" rtlCol="0">
            <a:spAutoFit/>
          </a:bodyPr>
          <a:lstStyle/>
          <a:p>
            <a:pPr algn="ctr"/>
            <a:r>
              <a:rPr lang="en-US" dirty="0" smtClean="0"/>
              <a:t>Check abstractions</a:t>
            </a:r>
          </a:p>
          <a:p>
            <a:pPr algn="ctr"/>
            <a:r>
              <a:rPr lang="en-US" dirty="0" smtClean="0"/>
              <a:t>at runtime</a:t>
            </a:r>
            <a:endParaRPr lang="en-US" dirty="0"/>
          </a:p>
        </p:txBody>
      </p:sp>
      <p:cxnSp>
        <p:nvCxnSpPr>
          <p:cNvPr id="28" name="Straight Arrow Connector 27"/>
          <p:cNvCxnSpPr>
            <a:stCxn id="24" idx="3"/>
          </p:cNvCxnSpPr>
          <p:nvPr/>
        </p:nvCxnSpPr>
        <p:spPr>
          <a:xfrm flipV="1">
            <a:off x="2214041" y="4343400"/>
            <a:ext cx="3619889" cy="154236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3"/>
          </p:cNvCxnSpPr>
          <p:nvPr/>
        </p:nvCxnSpPr>
        <p:spPr>
          <a:xfrm flipV="1">
            <a:off x="2214041" y="4343400"/>
            <a:ext cx="1105289" cy="154236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404930" y="3657600"/>
            <a:ext cx="4343400" cy="762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180233" y="3657600"/>
            <a:ext cx="1383712" cy="646331"/>
          </a:xfrm>
          <a:prstGeom prst="rect">
            <a:avLst/>
          </a:prstGeom>
          <a:noFill/>
        </p:spPr>
        <p:txBody>
          <a:bodyPr wrap="none" rtlCol="0">
            <a:spAutoFit/>
          </a:bodyPr>
          <a:lstStyle/>
          <a:p>
            <a:pPr algn="ctr"/>
            <a:r>
              <a:rPr lang="en-US" dirty="0" smtClean="0"/>
              <a:t>Model check</a:t>
            </a:r>
          </a:p>
          <a:p>
            <a:pPr algn="ctr"/>
            <a:r>
              <a:rPr lang="en-US" dirty="0" smtClean="0"/>
              <a:t>abstractions</a:t>
            </a:r>
            <a:endParaRPr lang="en-US" dirty="0"/>
          </a:p>
        </p:txBody>
      </p:sp>
      <p:sp>
        <p:nvSpPr>
          <p:cNvPr id="35" name="TextBox 34"/>
          <p:cNvSpPr txBox="1"/>
          <p:nvPr/>
        </p:nvSpPr>
        <p:spPr>
          <a:xfrm>
            <a:off x="3124200" y="5791200"/>
            <a:ext cx="3633752" cy="369332"/>
          </a:xfrm>
          <a:prstGeom prst="rect">
            <a:avLst/>
          </a:prstGeom>
          <a:noFill/>
        </p:spPr>
        <p:txBody>
          <a:bodyPr wrap="none" rtlCol="0">
            <a:spAutoFit/>
          </a:bodyPr>
          <a:lstStyle/>
          <a:p>
            <a:r>
              <a:rPr lang="en-US" dirty="0" smtClean="0"/>
              <a:t>Example: DIVA Processor Verification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4" grpId="0"/>
      <p:bldP spid="31" grpId="0" animBg="1"/>
      <p:bldP spid="34" grpId="0"/>
      <p:bldP spid="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Runtime Verification and Model Checking</a:t>
            </a:r>
            <a:endParaRPr lang="en-US" dirty="0"/>
          </a:p>
        </p:txBody>
      </p:sp>
      <p:sp>
        <p:nvSpPr>
          <p:cNvPr id="3" name="Content Placeholder 2"/>
          <p:cNvSpPr>
            <a:spLocks noGrp="1"/>
          </p:cNvSpPr>
          <p:nvPr>
            <p:ph idx="1"/>
          </p:nvPr>
        </p:nvSpPr>
        <p:spPr>
          <a:xfrm>
            <a:off x="457200" y="1600201"/>
            <a:ext cx="8229600" cy="1828800"/>
          </a:xfrm>
        </p:spPr>
        <p:txBody>
          <a:bodyPr/>
          <a:lstStyle/>
          <a:p>
            <a:r>
              <a:rPr lang="en-US" dirty="0" smtClean="0"/>
              <a:t>Use complementary strengths of runtime verification and model checking</a:t>
            </a:r>
          </a:p>
          <a:p>
            <a:pPr lvl="1"/>
            <a:r>
              <a:rPr lang="en-US" dirty="0" smtClean="0"/>
              <a:t>Runtime checking of interfaces/assumptions</a:t>
            </a:r>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45</a:t>
            </a:fld>
            <a:endParaRPr lang="en-US"/>
          </a:p>
        </p:txBody>
      </p:sp>
      <p:sp>
        <p:nvSpPr>
          <p:cNvPr id="18" name="Rounded Rectangle 17"/>
          <p:cNvSpPr/>
          <p:nvPr/>
        </p:nvSpPr>
        <p:spPr>
          <a:xfrm>
            <a:off x="2534814" y="4419600"/>
            <a:ext cx="1828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Concrete</a:t>
            </a:r>
          </a:p>
          <a:p>
            <a:pPr algn="ctr"/>
            <a:r>
              <a:rPr lang="en-US" dirty="0" smtClean="0"/>
              <a:t>Design A</a:t>
            </a:r>
            <a:endParaRPr lang="en-US" dirty="0"/>
          </a:p>
        </p:txBody>
      </p:sp>
      <p:sp>
        <p:nvSpPr>
          <p:cNvPr id="20" name="Rounded Rectangle 19"/>
          <p:cNvSpPr/>
          <p:nvPr/>
        </p:nvSpPr>
        <p:spPr>
          <a:xfrm>
            <a:off x="4028493" y="4114800"/>
            <a:ext cx="1143000" cy="152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smtClean="0">
                <a:solidFill>
                  <a:schemeClr val="tx1"/>
                </a:solidFill>
              </a:rPr>
              <a:t>Interface</a:t>
            </a:r>
          </a:p>
          <a:p>
            <a:pPr algn="ctr"/>
            <a:r>
              <a:rPr lang="en-US" dirty="0" smtClean="0">
                <a:solidFill>
                  <a:schemeClr val="tx1"/>
                </a:solidFill>
              </a:rPr>
              <a:t>Assumptions</a:t>
            </a:r>
            <a:endParaRPr lang="en-US" dirty="0">
              <a:solidFill>
                <a:schemeClr val="tx1"/>
              </a:solidFill>
            </a:endParaRPr>
          </a:p>
        </p:txBody>
      </p:sp>
      <p:sp>
        <p:nvSpPr>
          <p:cNvPr id="19" name="Rounded Rectangle 18"/>
          <p:cNvSpPr/>
          <p:nvPr/>
        </p:nvSpPr>
        <p:spPr>
          <a:xfrm>
            <a:off x="4817710" y="4419600"/>
            <a:ext cx="1828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Concrete</a:t>
            </a:r>
          </a:p>
          <a:p>
            <a:pPr algn="ctr"/>
            <a:r>
              <a:rPr lang="en-US" dirty="0" smtClean="0"/>
              <a:t>Design B</a:t>
            </a:r>
            <a:endParaRPr lang="en-US" dirty="0"/>
          </a:p>
        </p:txBody>
      </p:sp>
      <p:cxnSp>
        <p:nvCxnSpPr>
          <p:cNvPr id="21" name="Straight Arrow Connector 20"/>
          <p:cNvCxnSpPr/>
          <p:nvPr/>
        </p:nvCxnSpPr>
        <p:spPr>
          <a:xfrm>
            <a:off x="4381500" y="4876800"/>
            <a:ext cx="381000" cy="1588"/>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00400" y="4876800"/>
            <a:ext cx="838200" cy="1588"/>
          </a:xfrm>
          <a:prstGeom prst="straightConnector1">
            <a:avLst/>
          </a:prstGeom>
          <a:ln w="38100">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273634" y="3581400"/>
            <a:ext cx="4038600" cy="25146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334000" y="3352800"/>
            <a:ext cx="2720104" cy="646331"/>
          </a:xfrm>
          <a:prstGeom prst="rect">
            <a:avLst/>
          </a:prstGeom>
          <a:noFill/>
        </p:spPr>
        <p:txBody>
          <a:bodyPr wrap="none" rtlCol="0">
            <a:spAutoFit/>
          </a:bodyPr>
          <a:lstStyle/>
          <a:p>
            <a:pPr algn="ctr"/>
            <a:r>
              <a:rPr lang="en-US" dirty="0" smtClean="0"/>
              <a:t>Model check</a:t>
            </a:r>
          </a:p>
          <a:p>
            <a:pPr algn="ctr"/>
            <a:r>
              <a:rPr lang="en-US" dirty="0" smtClean="0"/>
              <a:t>with interface assumptions</a:t>
            </a:r>
            <a:endParaRPr lang="en-US" dirty="0"/>
          </a:p>
        </p:txBody>
      </p:sp>
      <p:cxnSp>
        <p:nvCxnSpPr>
          <p:cNvPr id="29" name="Straight Arrow Connector 28"/>
          <p:cNvCxnSpPr>
            <a:stCxn id="20" idx="2"/>
          </p:cNvCxnSpPr>
          <p:nvPr/>
        </p:nvCxnSpPr>
        <p:spPr>
          <a:xfrm rot="16200000" flipH="1">
            <a:off x="5000043" y="5238750"/>
            <a:ext cx="685800" cy="1485900"/>
          </a:xfrm>
          <a:prstGeom prst="straightConnector1">
            <a:avLst/>
          </a:prstGeom>
          <a:ln w="190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251011" y="6019800"/>
            <a:ext cx="1632691" cy="646331"/>
          </a:xfrm>
          <a:prstGeom prst="rect">
            <a:avLst/>
          </a:prstGeom>
          <a:noFill/>
        </p:spPr>
        <p:txBody>
          <a:bodyPr wrap="none" rtlCol="0">
            <a:spAutoFit/>
          </a:bodyPr>
          <a:lstStyle/>
          <a:p>
            <a:pPr algn="ctr"/>
            <a:r>
              <a:rPr lang="en-US" dirty="0" smtClean="0"/>
              <a:t>Check interface</a:t>
            </a:r>
          </a:p>
          <a:p>
            <a:pPr algn="ctr"/>
            <a:r>
              <a:rPr lang="en-US" dirty="0" smtClean="0"/>
              <a:t>at runtime</a:t>
            </a:r>
            <a:endParaRPr lang="en-US" dirty="0"/>
          </a:p>
        </p:txBody>
      </p:sp>
      <p:cxnSp>
        <p:nvCxnSpPr>
          <p:cNvPr id="38" name="Straight Arrow Connector 37"/>
          <p:cNvCxnSpPr/>
          <p:nvPr/>
        </p:nvCxnSpPr>
        <p:spPr>
          <a:xfrm>
            <a:off x="5181600" y="4876800"/>
            <a:ext cx="838200" cy="1588"/>
          </a:xfrm>
          <a:prstGeom prst="straightConnector1">
            <a:avLst/>
          </a:prstGeom>
          <a:ln w="38100">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1" nodeType="clickEffect">
                                  <p:stCondLst>
                                    <p:cond delay="0"/>
                                  </p:stCondLst>
                                  <p:childTnLst>
                                    <p:animMotion origin="layout" path="M 0.12378 -1.11111E-6 L -0.12622 -1.11111E-6 " pathEditMode="relative" rAng="0" ptsTypes="AA">
                                      <p:cBhvr>
                                        <p:cTn id="16" dur="1000" fill="hold"/>
                                        <p:tgtEl>
                                          <p:spTgt spid="18"/>
                                        </p:tgtEl>
                                        <p:attrNameLst>
                                          <p:attrName>ppt_x</p:attrName>
                                          <p:attrName>ppt_y</p:attrName>
                                        </p:attrNameLst>
                                      </p:cBhvr>
                                      <p:rCtr x="-125" y="0"/>
                                    </p:animMotion>
                                  </p:childTnLst>
                                </p:cTn>
                              </p:par>
                              <p:par>
                                <p:cTn id="17" presetID="63" presetClass="path" presetSubtype="0" accel="50000" decel="50000" fill="hold" grpId="1" nodeType="withEffect">
                                  <p:stCondLst>
                                    <p:cond delay="0"/>
                                  </p:stCondLst>
                                  <p:childTnLst>
                                    <p:animMotion origin="layout" path="M -0.07083 -1.11111E-6 L 0.12917 -1.11111E-6 " pathEditMode="relative" rAng="0" ptsTypes="AA">
                                      <p:cBhvr>
                                        <p:cTn id="18" dur="1000" fill="hold"/>
                                        <p:tgtEl>
                                          <p:spTgt spid="19"/>
                                        </p:tgtEl>
                                        <p:attrNameLst>
                                          <p:attrName>ppt_x</p:attrName>
                                          <p:attrName>ppt_y</p:attrName>
                                        </p:attrNameLst>
                                      </p:cBhvr>
                                      <p:rCtr x="100" y="0"/>
                                    </p:animMotion>
                                  </p:childTnLst>
                                </p:cTn>
                              </p:par>
                              <p:par>
                                <p:cTn id="19" presetID="1" presetClass="exit" presetSubtype="0" fill="hold"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animBg="1"/>
      <p:bldP spid="19" grpId="0" animBg="1"/>
      <p:bldP spid="19" grpId="1" animBg="1"/>
      <p:bldP spid="25" grpId="0" animBg="1"/>
      <p:bldP spid="26"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Motivation</a:t>
            </a:r>
          </a:p>
          <a:p>
            <a:r>
              <a:rPr lang="en-US" dirty="0" smtClean="0">
                <a:solidFill>
                  <a:schemeClr val="bg1">
                    <a:lumMod val="50000"/>
                  </a:schemeClr>
                </a:solidFill>
              </a:rPr>
              <a:t>Micro-Architectural Case-Studies</a:t>
            </a:r>
          </a:p>
          <a:p>
            <a:r>
              <a:rPr lang="en-US" dirty="0" smtClean="0">
                <a:solidFill>
                  <a:schemeClr val="bg1">
                    <a:lumMod val="50000"/>
                  </a:schemeClr>
                </a:solidFill>
              </a:rPr>
              <a:t>Connections with Formal Verification</a:t>
            </a:r>
          </a:p>
          <a:p>
            <a:r>
              <a:rPr lang="en-US" dirty="0" smtClean="0"/>
              <a:t>Summary</a:t>
            </a:r>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Observations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Key Advantages</a:t>
            </a:r>
          </a:p>
          <a:p>
            <a:pPr lvl="1"/>
            <a:r>
              <a:rPr lang="en-US" dirty="0" smtClean="0"/>
              <a:t>Common framework for a range of defects</a:t>
            </a:r>
          </a:p>
          <a:p>
            <a:pPr lvl="1"/>
            <a:r>
              <a:rPr lang="en-US" dirty="0" smtClean="0"/>
              <a:t>Manage pre-silicon verification costs</a:t>
            </a:r>
          </a:p>
          <a:p>
            <a:pPr lvl="2"/>
            <a:r>
              <a:rPr lang="en-US" dirty="0" smtClean="0"/>
              <a:t>Have </a:t>
            </a:r>
            <a:r>
              <a:rPr lang="en-US" i="1" dirty="0" smtClean="0"/>
              <a:t>predictable</a:t>
            </a:r>
            <a:r>
              <a:rPr lang="en-US" dirty="0" smtClean="0"/>
              <a:t> verification schedules</a:t>
            </a:r>
          </a:p>
          <a:p>
            <a:pPr lvl="2"/>
            <a:r>
              <a:rPr lang="en-US" dirty="0" smtClean="0"/>
              <a:t>Support bug escapes through runtime validation</a:t>
            </a:r>
          </a:p>
          <a:p>
            <a:r>
              <a:rPr lang="en-US" dirty="0" smtClean="0"/>
              <a:t>Complexity, Performance Tradeoffs</a:t>
            </a:r>
          </a:p>
          <a:p>
            <a:pPr lvl="1"/>
            <a:r>
              <a:rPr lang="en-US" dirty="0" smtClean="0"/>
              <a:t>Common mode</a:t>
            </a:r>
          </a:p>
          <a:p>
            <a:pPr lvl="2"/>
            <a:r>
              <a:rPr lang="en-US" dirty="0" smtClean="0"/>
              <a:t>High performance, high complexity</a:t>
            </a:r>
          </a:p>
          <a:p>
            <a:pPr lvl="1"/>
            <a:r>
              <a:rPr lang="en-US" dirty="0" smtClean="0"/>
              <a:t>(Infrequent) Recovery mode</a:t>
            </a:r>
          </a:p>
          <a:p>
            <a:pPr lvl="2"/>
            <a:r>
              <a:rPr lang="en-US" dirty="0" smtClean="0"/>
              <a:t>Low complexity, low performance</a:t>
            </a:r>
          </a:p>
          <a:p>
            <a:r>
              <a:rPr lang="en-US" dirty="0" smtClean="0"/>
              <a:t>Leverage </a:t>
            </a:r>
            <a:r>
              <a:rPr lang="en-US" dirty="0" err="1" smtClean="0"/>
              <a:t>checkpointing</a:t>
            </a:r>
            <a:r>
              <a:rPr lang="en-US" dirty="0" smtClean="0"/>
              <a:t> support</a:t>
            </a:r>
          </a:p>
          <a:p>
            <a:pPr lvl="1"/>
            <a:r>
              <a:rPr lang="en-US" dirty="0" smtClean="0"/>
              <a:t>Backward error recovery through rollback</a:t>
            </a:r>
          </a:p>
          <a:p>
            <a:pPr lvl="1"/>
            <a:r>
              <a:rPr lang="en-US" dirty="0" smtClean="0"/>
              <a:t>Relevant for high-performance to support speculation</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Observations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Complementary Strengths</a:t>
            </a:r>
          </a:p>
          <a:p>
            <a:pPr lvl="1"/>
            <a:r>
              <a:rPr lang="en-US" dirty="0" smtClean="0"/>
              <a:t>Large state space</a:t>
            </a:r>
          </a:p>
          <a:p>
            <a:pPr lvl="2"/>
            <a:r>
              <a:rPr lang="en-US" dirty="0" smtClean="0"/>
              <a:t>Pre-silicon: Incomplete formal verification, simulation</a:t>
            </a:r>
          </a:p>
          <a:p>
            <a:pPr lvl="2"/>
            <a:r>
              <a:rPr lang="en-US" dirty="0" smtClean="0"/>
              <a:t>Runtime: Easy - observe only actual state</a:t>
            </a:r>
          </a:p>
          <a:p>
            <a:pPr lvl="1"/>
            <a:r>
              <a:rPr lang="en-US" dirty="0" smtClean="0"/>
              <a:t>State </a:t>
            </a:r>
            <a:r>
              <a:rPr lang="en-US" dirty="0" err="1" smtClean="0"/>
              <a:t>observability</a:t>
            </a:r>
            <a:endParaRPr lang="en-US" dirty="0" smtClean="0"/>
          </a:p>
          <a:p>
            <a:pPr lvl="2"/>
            <a:r>
              <a:rPr lang="en-US" dirty="0" smtClean="0"/>
              <a:t>Runtime: Challenging to observe</a:t>
            </a:r>
          </a:p>
          <a:p>
            <a:pPr lvl="3"/>
            <a:r>
              <a:rPr lang="en-US" dirty="0" smtClean="0"/>
              <a:t>Distributed state, large number of variables</a:t>
            </a:r>
          </a:p>
          <a:p>
            <a:pPr lvl="2"/>
            <a:r>
              <a:rPr lang="en-US" dirty="0" smtClean="0"/>
              <a:t>Pre-Silicon: Easy – just variables in software models for simulation or formal verification</a:t>
            </a:r>
          </a:p>
          <a:p>
            <a:r>
              <a:rPr lang="en-US" dirty="0" smtClean="0"/>
              <a:t>Challenges</a:t>
            </a:r>
          </a:p>
          <a:p>
            <a:pPr lvl="1"/>
            <a:r>
              <a:rPr lang="en-US" dirty="0" smtClean="0"/>
              <a:t>Keeping costs low, with increasing complexity and failure modes</a:t>
            </a:r>
          </a:p>
          <a:p>
            <a:pPr lvl="1"/>
            <a:r>
              <a:rPr lang="en-US" dirty="0" smtClean="0"/>
              <a:t>Checking the checker?</a:t>
            </a:r>
          </a:p>
          <a:p>
            <a:pPr lvl="1"/>
            <a:r>
              <a:rPr lang="en-US" dirty="0" smtClean="0"/>
              <a:t>A discipline for runtime validation?</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will this ever be real?</a:t>
            </a:r>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49</a:t>
            </a:fld>
            <a:endParaRPr lang="en-US"/>
          </a:p>
        </p:txBody>
      </p:sp>
      <p:graphicFrame>
        <p:nvGraphicFramePr>
          <p:cNvPr id="6" name="Chart 5"/>
          <p:cNvGraphicFramePr/>
          <p:nvPr/>
        </p:nvGraphicFramePr>
        <p:xfrm>
          <a:off x="448235" y="1546411"/>
          <a:ext cx="8265459" cy="216945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14400" y="1219200"/>
            <a:ext cx="1963038" cy="369332"/>
          </a:xfrm>
          <a:prstGeom prst="rect">
            <a:avLst/>
          </a:prstGeom>
          <a:noFill/>
        </p:spPr>
        <p:txBody>
          <a:bodyPr wrap="none" rtlCol="0">
            <a:spAutoFit/>
          </a:bodyPr>
          <a:lstStyle/>
          <a:p>
            <a:r>
              <a:rPr lang="en-US" dirty="0" smtClean="0"/>
              <a:t>Design Costs in $M</a:t>
            </a:r>
            <a:endParaRPr lang="en-US" dirty="0"/>
          </a:p>
        </p:txBody>
      </p:sp>
      <p:graphicFrame>
        <p:nvGraphicFramePr>
          <p:cNvPr id="9" name="Chart 33"/>
          <p:cNvGraphicFramePr>
            <a:graphicFrameLocks/>
          </p:cNvGraphicFramePr>
          <p:nvPr/>
        </p:nvGraphicFramePr>
        <p:xfrm>
          <a:off x="965201" y="4343400"/>
          <a:ext cx="4749800" cy="22934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932562" y="3810000"/>
            <a:ext cx="2680414" cy="369332"/>
          </a:xfrm>
          <a:prstGeom prst="rect">
            <a:avLst/>
          </a:prstGeom>
          <a:noFill/>
        </p:spPr>
        <p:txBody>
          <a:bodyPr wrap="none" rtlCol="0">
            <a:spAutoFit/>
          </a:bodyPr>
          <a:lstStyle/>
          <a:p>
            <a:r>
              <a:rPr lang="en-US" dirty="0" smtClean="0"/>
              <a:t>Design Starts (first 5 years)</a:t>
            </a:r>
            <a:endParaRPr lang="en-US" dirty="0"/>
          </a:p>
        </p:txBody>
      </p:sp>
      <p:sp>
        <p:nvSpPr>
          <p:cNvPr id="12" name="TextBox 11"/>
          <p:cNvSpPr txBox="1"/>
          <p:nvPr/>
        </p:nvSpPr>
        <p:spPr>
          <a:xfrm>
            <a:off x="5943600" y="6211669"/>
            <a:ext cx="1820627" cy="523220"/>
          </a:xfrm>
          <a:prstGeom prst="rect">
            <a:avLst/>
          </a:prstGeom>
          <a:noFill/>
        </p:spPr>
        <p:txBody>
          <a:bodyPr wrap="none" rtlCol="0">
            <a:spAutoFit/>
          </a:bodyPr>
          <a:lstStyle/>
          <a:p>
            <a:r>
              <a:rPr lang="en-US" sz="1400" dirty="0" smtClean="0"/>
              <a:t>Source: Douglas </a:t>
            </a:r>
            <a:r>
              <a:rPr lang="en-US" sz="1400" dirty="0" err="1" smtClean="0"/>
              <a:t>Grose</a:t>
            </a:r>
            <a:endParaRPr lang="en-US" sz="1400" dirty="0" smtClean="0"/>
          </a:p>
          <a:p>
            <a:r>
              <a:rPr lang="en-US" sz="1400" dirty="0" smtClean="0"/>
              <a:t>DAC 2010 Keynote</a:t>
            </a:r>
            <a:endParaRPr lang="en-US" sz="1400" dirty="0"/>
          </a:p>
        </p:txBody>
      </p:sp>
      <p:sp>
        <p:nvSpPr>
          <p:cNvPr id="13" name="Rounded Rectangle 12"/>
          <p:cNvSpPr/>
          <p:nvPr/>
        </p:nvSpPr>
        <p:spPr>
          <a:xfrm>
            <a:off x="6019800" y="4419600"/>
            <a:ext cx="29718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smtClean="0">
                <a:solidFill>
                  <a:schemeClr val="tx1"/>
                </a:solidFill>
              </a:rPr>
              <a:t>Can we afford not to have an</a:t>
            </a:r>
          </a:p>
          <a:p>
            <a:r>
              <a:rPr lang="en-US" i="1" dirty="0" smtClean="0">
                <a:solidFill>
                  <a:schemeClr val="tx1"/>
                </a:solidFill>
              </a:rPr>
              <a:t>on-chip insurance policy?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Graphic spid="9" grpId="0">
        <p:bldAsOne/>
      </p:bldGraphic>
      <p:bldP spid="10" grpId="0"/>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Functional Failures</a:t>
            </a:r>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5</a:t>
            </a:fld>
            <a:endParaRPr lang="en-US"/>
          </a:p>
        </p:txBody>
      </p:sp>
      <p:graphicFrame>
        <p:nvGraphicFramePr>
          <p:cNvPr id="5" name="Object 4"/>
          <p:cNvGraphicFramePr>
            <a:graphicFrameLocks noChangeAspect="1"/>
          </p:cNvGraphicFramePr>
          <p:nvPr/>
        </p:nvGraphicFramePr>
        <p:xfrm>
          <a:off x="0" y="1304925"/>
          <a:ext cx="8991600" cy="5178425"/>
        </p:xfrm>
        <a:graphic>
          <a:graphicData uri="http://schemas.openxmlformats.org/presentationml/2006/ole">
            <mc:AlternateContent xmlns:mc="http://schemas.openxmlformats.org/markup-compatibility/2006">
              <mc:Choice xmlns:v="urn:schemas-microsoft-com:vml" Requires="v">
                <p:oleObj spid="_x0000_s22531" name="Chart" r:id="rId3" imgW="7840926" imgH="4511050" progId="MSGraph.Chart.8">
                  <p:embed followColorScheme="full"/>
                </p:oleObj>
              </mc:Choice>
              <mc:Fallback>
                <p:oleObj name="Chart" r:id="rId3" imgW="7840926" imgH="4511050"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04925"/>
                        <a:ext cx="8991600" cy="517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400800" y="6172200"/>
            <a:ext cx="1885773" cy="338554"/>
          </a:xfrm>
          <a:prstGeom prst="rect">
            <a:avLst/>
          </a:prstGeom>
          <a:noFill/>
        </p:spPr>
        <p:txBody>
          <a:bodyPr wrap="none" rtlCol="0">
            <a:spAutoFit/>
          </a:bodyPr>
          <a:lstStyle/>
          <a:p>
            <a:r>
              <a:rPr lang="en-US" sz="1600" dirty="0" smtClean="0"/>
              <a:t>Source: Harry Foster</a:t>
            </a:r>
          </a:p>
        </p:txBody>
      </p:sp>
      <p:sp>
        <p:nvSpPr>
          <p:cNvPr id="7" name="TextBox 6"/>
          <p:cNvSpPr txBox="1"/>
          <p:nvPr/>
        </p:nvSpPr>
        <p:spPr>
          <a:xfrm>
            <a:off x="838200" y="1447800"/>
            <a:ext cx="1759200" cy="369332"/>
          </a:xfrm>
          <a:prstGeom prst="rect">
            <a:avLst/>
          </a:prstGeom>
          <a:noFill/>
        </p:spPr>
        <p:txBody>
          <a:bodyPr wrap="none" rtlCol="0">
            <a:spAutoFit/>
          </a:bodyPr>
          <a:lstStyle/>
          <a:p>
            <a:r>
              <a:rPr lang="en-US" dirty="0" smtClean="0"/>
              <a:t>Failure Diagnosis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Several slides and other material provided by:</a:t>
            </a:r>
          </a:p>
          <a:p>
            <a:pPr lvl="1"/>
            <a:r>
              <a:rPr lang="en-US" dirty="0" smtClean="0"/>
              <a:t>Todd Austin</a:t>
            </a:r>
          </a:p>
          <a:p>
            <a:pPr lvl="1"/>
            <a:r>
              <a:rPr lang="en-US" dirty="0" smtClean="0"/>
              <a:t>Valeria Bertacco</a:t>
            </a:r>
          </a:p>
          <a:p>
            <a:pPr lvl="1"/>
            <a:r>
              <a:rPr lang="en-US" dirty="0" smtClean="0"/>
              <a:t>Harry Foster</a:t>
            </a:r>
          </a:p>
          <a:p>
            <a:pPr lvl="1"/>
            <a:r>
              <a:rPr lang="en-US" dirty="0" smtClean="0"/>
              <a:t>Divjyot Sethi</a:t>
            </a:r>
          </a:p>
          <a:p>
            <a:pPr lvl="1"/>
            <a:r>
              <a:rPr lang="en-US" dirty="0" smtClean="0"/>
              <a:t>Daniel </a:t>
            </a:r>
            <a:r>
              <a:rPr lang="en-US" dirty="0" err="1" smtClean="0"/>
              <a:t>Sorin</a:t>
            </a:r>
            <a:endParaRPr lang="en-US" dirty="0" smtClean="0"/>
          </a:p>
          <a:p>
            <a:pPr lvl="1"/>
            <a:r>
              <a:rPr lang="en-US" dirty="0" err="1" smtClean="0"/>
              <a:t>Josep</a:t>
            </a:r>
            <a:r>
              <a:rPr lang="en-US" dirty="0" smtClean="0"/>
              <a:t> </a:t>
            </a:r>
            <a:r>
              <a:rPr lang="en-US" dirty="0" err="1" smtClean="0"/>
              <a:t>Torellas</a:t>
            </a:r>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US" dirty="0"/>
              <a:t>Austin, T. M. 1999. DIVA: a reliable substrate for deep submicron </a:t>
            </a:r>
            <a:r>
              <a:rPr lang="en-US" dirty="0" err="1"/>
              <a:t>microarchitecture</a:t>
            </a:r>
            <a:r>
              <a:rPr lang="en-US" dirty="0"/>
              <a:t> design. In </a:t>
            </a:r>
            <a:r>
              <a:rPr lang="en-US" i="1" dirty="0"/>
              <a:t>Proceedings of the 32nd Annual ACM/IEEE international Symposium on </a:t>
            </a:r>
            <a:r>
              <a:rPr lang="en-US" i="1" dirty="0" err="1"/>
              <a:t>Microarchitecture</a:t>
            </a:r>
            <a:r>
              <a:rPr lang="en-US" dirty="0"/>
              <a:t> (Haifa, Israel, November 16 - 18, 1999). International Symposium on </a:t>
            </a:r>
            <a:r>
              <a:rPr lang="en-US" dirty="0" err="1"/>
              <a:t>Microarchitecture</a:t>
            </a:r>
            <a:r>
              <a:rPr lang="en-US" dirty="0"/>
              <a:t>. IEEE Computer Society, Washington, DC, </a:t>
            </a:r>
            <a:r>
              <a:rPr lang="en-US" dirty="0" smtClean="0"/>
              <a:t>196-207</a:t>
            </a:r>
          </a:p>
          <a:p>
            <a:r>
              <a:rPr lang="en-US" dirty="0"/>
              <a:t>Wagner, I. and Bertacco, V. 2007. Engineering trust with semantic guardians. In </a:t>
            </a:r>
            <a:r>
              <a:rPr lang="en-US" i="1" dirty="0"/>
              <a:t>Proceedings of the Conference on Design, Automation and Test in Europe</a:t>
            </a:r>
            <a:r>
              <a:rPr lang="en-US" dirty="0"/>
              <a:t> (Nice, France, April 16 - 20, 2007). Design, Automation, and Test in Europe. EDA Consortium, San Jose, CA, 743-748</a:t>
            </a:r>
            <a:r>
              <a:rPr lang="en-US" dirty="0" smtClean="0"/>
              <a:t>.</a:t>
            </a:r>
          </a:p>
          <a:p>
            <a:r>
              <a:rPr lang="en-US" dirty="0"/>
              <a:t>Kaiyu Chen; Malik, S.; Patra, P.; , "Runtime validation of memory ordering using constraint graph checking," </a:t>
            </a:r>
            <a:r>
              <a:rPr lang="en-US" i="1" dirty="0"/>
              <a:t>High Performance Computer Architecture, 2008. HPCA 2008. IEEE 14th International Symposium on</a:t>
            </a:r>
            <a:r>
              <a:rPr lang="en-US" dirty="0"/>
              <a:t> , vol., no., pp.415-426, 16-20 Feb. 2008</a:t>
            </a:r>
            <a:br>
              <a:rPr lang="en-US" dirty="0"/>
            </a:br>
            <a:r>
              <a:rPr lang="en-US" dirty="0" err="1"/>
              <a:t>doi</a:t>
            </a:r>
            <a:r>
              <a:rPr lang="en-US" dirty="0"/>
              <a:t>: 10.1109/HPCA.2008.4658657</a:t>
            </a:r>
            <a:br>
              <a:rPr lang="en-US" dirty="0"/>
            </a:br>
            <a:r>
              <a:rPr lang="en-US" dirty="0"/>
              <a:t>URL: </a:t>
            </a:r>
            <a:r>
              <a:rPr lang="en-US" dirty="0">
                <a:hlinkClick r:id="rId2"/>
              </a:rPr>
              <a:t>http://ieeexplore.ieee.org/stamp/stamp.jsp?tp=&amp;</a:t>
            </a:r>
            <a:r>
              <a:rPr lang="en-US" dirty="0" smtClean="0">
                <a:hlinkClick r:id="rId2"/>
              </a:rPr>
              <a:t>arnumber=4658657&amp;isnumber=4658618</a:t>
            </a:r>
            <a:endParaRPr lang="en-US" dirty="0" smtClean="0"/>
          </a:p>
          <a:p>
            <a:r>
              <a:rPr lang="en-US" dirty="0" err="1"/>
              <a:t>Meixner</a:t>
            </a:r>
            <a:r>
              <a:rPr lang="en-US" dirty="0"/>
              <a:t>, A.; </a:t>
            </a:r>
            <a:r>
              <a:rPr lang="en-US" dirty="0" err="1"/>
              <a:t>Sorin</a:t>
            </a:r>
            <a:r>
              <a:rPr lang="en-US" dirty="0"/>
              <a:t>, D.J.; , "Dynamic Verification of Memory Consistency in Cache-Coherent Multithreaded Computer Architectures," </a:t>
            </a:r>
            <a:r>
              <a:rPr lang="en-US" i="1" dirty="0"/>
              <a:t>Dependable Systems and Networks, 2006. DSN 2006. International Conference on</a:t>
            </a:r>
            <a:r>
              <a:rPr lang="en-US" dirty="0"/>
              <a:t> , vol., no., pp.73-82, 25-28 June 2006</a:t>
            </a:r>
            <a:br>
              <a:rPr lang="en-US" dirty="0"/>
            </a:br>
            <a:r>
              <a:rPr lang="en-US" dirty="0" err="1"/>
              <a:t>doi</a:t>
            </a:r>
            <a:r>
              <a:rPr lang="en-US" dirty="0"/>
              <a:t>: 10.1109/DSN.2006.29</a:t>
            </a:r>
            <a:br>
              <a:rPr lang="en-US" dirty="0"/>
            </a:br>
            <a:r>
              <a:rPr lang="en-US" dirty="0"/>
              <a:t>URL: </a:t>
            </a:r>
            <a:r>
              <a:rPr lang="en-US" dirty="0">
                <a:hlinkClick r:id="rId3"/>
              </a:rPr>
              <a:t>http://ieeexplore.ieee.org/stamp/stamp.jsp?tp=&amp;</a:t>
            </a:r>
            <a:r>
              <a:rPr lang="en-US" dirty="0" smtClean="0">
                <a:hlinkClick r:id="rId3"/>
              </a:rPr>
              <a:t>arnumber=1633497&amp;isnumber=34248</a:t>
            </a:r>
            <a:endParaRPr lang="en-US" dirty="0" smtClean="0"/>
          </a:p>
          <a:p>
            <a:r>
              <a:rPr lang="en-US" dirty="0" err="1" smtClean="0"/>
              <a:t>Prvulovic</a:t>
            </a:r>
            <a:r>
              <a:rPr lang="en-US" dirty="0"/>
              <a:t>, M., Zhang, Z., and </a:t>
            </a:r>
            <a:r>
              <a:rPr lang="en-US" dirty="0" err="1"/>
              <a:t>Torrellas</a:t>
            </a:r>
            <a:r>
              <a:rPr lang="en-US" dirty="0"/>
              <a:t>, J. 2002. </a:t>
            </a:r>
            <a:r>
              <a:rPr lang="en-US" dirty="0" err="1"/>
              <a:t>ReVive</a:t>
            </a:r>
            <a:r>
              <a:rPr lang="en-US" dirty="0"/>
              <a:t>: cost-effective architectural support for rollback recovery in shared-memory multiprocessors. In </a:t>
            </a:r>
            <a:r>
              <a:rPr lang="en-US" i="1" dirty="0"/>
              <a:t>Proceedings of the 29th Annual international Symposium on Computer Architecture</a:t>
            </a:r>
            <a:r>
              <a:rPr lang="en-US" dirty="0"/>
              <a:t>(Anchorage, Alaska, May 25 - 29, 2002). International Symposium on Computer Architecture. IEEE Computer Society, Washington, DC, 111-122. URL= </a:t>
            </a:r>
            <a:r>
              <a:rPr lang="en-US" dirty="0">
                <a:hlinkClick r:id="rId4"/>
              </a:rPr>
              <a:t>http://</a:t>
            </a:r>
            <a:r>
              <a:rPr lang="en-US" dirty="0" smtClean="0">
                <a:hlinkClick r:id="rId4"/>
              </a:rPr>
              <a:t>portal.acm.org/citation.cfm?id=545215.54522</a:t>
            </a:r>
            <a:endParaRPr lang="en-US" dirty="0" smtClean="0"/>
          </a:p>
          <a:p>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US" dirty="0" err="1"/>
              <a:t>Sorin</a:t>
            </a:r>
            <a:r>
              <a:rPr lang="en-US" dirty="0"/>
              <a:t>, D. J., Martin, M. M., Hill, M. D., and Wood, D. A. 2002. </a:t>
            </a:r>
            <a:r>
              <a:rPr lang="en-US" dirty="0" err="1"/>
              <a:t>SafetyNet</a:t>
            </a:r>
            <a:r>
              <a:rPr lang="en-US" dirty="0"/>
              <a:t>: improving the availability of shared memory multiprocessors with global checkpoint/recovery. In </a:t>
            </a:r>
            <a:r>
              <a:rPr lang="en-US" i="1" dirty="0"/>
              <a:t>Proceedings of the 29th Annual international Symposium on Computer Architecture</a:t>
            </a:r>
            <a:r>
              <a:rPr lang="en-US" dirty="0"/>
              <a:t> (Anchorage, Alaska, May 25 - 29, 2002). International Symposium on Computer Architecture. IEEE Computer Society, Washington, DC, 123-134. URL= </a:t>
            </a:r>
            <a:r>
              <a:rPr lang="en-US" dirty="0">
                <a:hlinkClick r:id="rId2"/>
              </a:rPr>
              <a:t>http://</a:t>
            </a:r>
            <a:r>
              <a:rPr lang="en-US" dirty="0" smtClean="0">
                <a:hlinkClick r:id="rId2"/>
              </a:rPr>
              <a:t>portal.acm.org/citation.cfm?id=545215.545229</a:t>
            </a:r>
            <a:endParaRPr lang="en-US" dirty="0" smtClean="0"/>
          </a:p>
          <a:p>
            <a:r>
              <a:rPr lang="en-US" dirty="0" err="1"/>
              <a:t>Sarangi</a:t>
            </a:r>
            <a:r>
              <a:rPr lang="en-US" dirty="0"/>
              <a:t>, S. R., </a:t>
            </a:r>
            <a:r>
              <a:rPr lang="en-US" dirty="0" err="1"/>
              <a:t>Tiwari</a:t>
            </a:r>
            <a:r>
              <a:rPr lang="en-US" dirty="0"/>
              <a:t>, A., and </a:t>
            </a:r>
            <a:r>
              <a:rPr lang="en-US" dirty="0" err="1"/>
              <a:t>Torrellas</a:t>
            </a:r>
            <a:r>
              <a:rPr lang="en-US" dirty="0"/>
              <a:t>, J. 2006. Phoenix: Detecting and Recovering from Permanent Processor Design Bugs with Programmable Hardware. In </a:t>
            </a:r>
            <a:r>
              <a:rPr lang="en-US" i="1" dirty="0"/>
              <a:t>Proceedings of the 39th Annual IEEE/ACM international Symposium on </a:t>
            </a:r>
            <a:r>
              <a:rPr lang="en-US" i="1" dirty="0" err="1"/>
              <a:t>Microarchitecture</a:t>
            </a:r>
            <a:r>
              <a:rPr lang="en-US" dirty="0"/>
              <a:t> (December 09 - 13, 2006). International Symposium on </a:t>
            </a:r>
            <a:r>
              <a:rPr lang="en-US" dirty="0" err="1"/>
              <a:t>Microarchitecture</a:t>
            </a:r>
            <a:r>
              <a:rPr lang="en-US" dirty="0"/>
              <a:t>. IEEE Computer Society, Washington, DC, 26-37. DOI= http://dx.doi.org/10.1109/MICRO.2006.41</a:t>
            </a:r>
            <a:endParaRPr lang="en-US" dirty="0" smtClean="0"/>
          </a:p>
          <a:p>
            <a:r>
              <a:rPr lang="en-US" dirty="0"/>
              <a:t>Wagner, I., Bertacco, V., and Austin, T. 2006. Shielding against design flaws with field repairable control logic. </a:t>
            </a:r>
            <a:r>
              <a:rPr lang="en-US" dirty="0" err="1"/>
              <a:t>In</a:t>
            </a:r>
            <a:r>
              <a:rPr lang="en-US" i="1" dirty="0" err="1"/>
              <a:t>Proceedings</a:t>
            </a:r>
            <a:r>
              <a:rPr lang="en-US" i="1" dirty="0"/>
              <a:t> of the 43rd Annual Design Automation Conference</a:t>
            </a:r>
            <a:r>
              <a:rPr lang="en-US" dirty="0"/>
              <a:t> (San Francisco, CA, USA, July 24 - 28, 2006). DAC '06. ACM, New York, NY, 344-347. DOI= </a:t>
            </a:r>
            <a:r>
              <a:rPr lang="en-US" dirty="0">
                <a:hlinkClick r:id="rId3"/>
              </a:rPr>
              <a:t>http://</a:t>
            </a:r>
            <a:r>
              <a:rPr lang="en-US" dirty="0" smtClean="0">
                <a:hlinkClick r:id="rId3"/>
              </a:rPr>
              <a:t>doi.acm.org/10.1145/1146909.1146998</a:t>
            </a:r>
            <a:endParaRPr lang="en-US" dirty="0" smtClean="0"/>
          </a:p>
          <a:p>
            <a:r>
              <a:rPr lang="en-US" dirty="0" err="1"/>
              <a:t>Abarbanel</a:t>
            </a:r>
            <a:r>
              <a:rPr lang="en-US" dirty="0"/>
              <a:t>, Y., Beer, I., </a:t>
            </a:r>
            <a:r>
              <a:rPr lang="en-US" dirty="0" err="1"/>
              <a:t>Glushovsky</a:t>
            </a:r>
            <a:r>
              <a:rPr lang="en-US" dirty="0"/>
              <a:t>, L., </a:t>
            </a:r>
            <a:r>
              <a:rPr lang="en-US" dirty="0" err="1"/>
              <a:t>Keidar</a:t>
            </a:r>
            <a:r>
              <a:rPr lang="en-US" dirty="0"/>
              <a:t>, S., and </a:t>
            </a:r>
            <a:r>
              <a:rPr lang="en-US" dirty="0" err="1"/>
              <a:t>Wolfsthal</a:t>
            </a:r>
            <a:r>
              <a:rPr lang="en-US" dirty="0"/>
              <a:t>, Y. 2000. </a:t>
            </a:r>
            <a:r>
              <a:rPr lang="en-US" dirty="0" err="1"/>
              <a:t>FoCs</a:t>
            </a:r>
            <a:r>
              <a:rPr lang="en-US" dirty="0"/>
              <a:t>: Automatic Generation of Simulation Checkers from Formal Specifications. In </a:t>
            </a:r>
            <a:r>
              <a:rPr lang="en-US" i="1" dirty="0"/>
              <a:t>Proceedings of the 12th international Conference on Computer Aided Verification</a:t>
            </a:r>
            <a:r>
              <a:rPr lang="en-US" dirty="0"/>
              <a:t> (July 15 - 19, 2000). E. A. Emerson and A. P. </a:t>
            </a:r>
            <a:r>
              <a:rPr lang="en-US" dirty="0" err="1"/>
              <a:t>Sistla</a:t>
            </a:r>
            <a:r>
              <a:rPr lang="en-US" dirty="0"/>
              <a:t>, Eds. Lecture Notes In Computer Science, vol. 1855. Springer-</a:t>
            </a:r>
            <a:r>
              <a:rPr lang="en-US" dirty="0" err="1"/>
              <a:t>Verlag</a:t>
            </a:r>
            <a:r>
              <a:rPr lang="en-US" dirty="0"/>
              <a:t>, London, 538-542</a:t>
            </a:r>
            <a:r>
              <a:rPr lang="en-US" dirty="0" smtClean="0"/>
              <a:t>.</a:t>
            </a:r>
          </a:p>
          <a:p>
            <a:r>
              <a:rPr lang="en-US" dirty="0" err="1" smtClean="0"/>
              <a:t>Bayazit</a:t>
            </a:r>
            <a:r>
              <a:rPr lang="en-US" dirty="0"/>
              <a:t>, A. A. and Malik, S. 2005. Complementary use of runtime validation and model checking. In </a:t>
            </a:r>
            <a:r>
              <a:rPr lang="en-US" i="1" dirty="0"/>
              <a:t>Proceedings of the 2005 IEEE/ACM international Conference on Computer-Aided Design</a:t>
            </a:r>
            <a:r>
              <a:rPr lang="en-US" dirty="0"/>
              <a:t> (San Jose, CA, November 06 - 10, 2005). International Conference on Computer Aided Design. IEEE Computer Society, Washington, DC, 1052-1059.</a:t>
            </a:r>
            <a:endParaRPr lang="en-US" dirty="0" smtClean="0"/>
          </a:p>
          <a:p>
            <a:endParaRPr lang="en-US" dirty="0"/>
          </a:p>
        </p:txBody>
      </p:sp>
      <p:sp>
        <p:nvSpPr>
          <p:cNvPr id="4" name="Slide Number Placeholder 3"/>
          <p:cNvSpPr>
            <a:spLocks noGrp="1"/>
          </p:cNvSpPr>
          <p:nvPr>
            <p:ph type="sldNum" sz="quarter" idx="12"/>
          </p:nvPr>
        </p:nvSpPr>
        <p:spPr/>
        <p:txBody>
          <a:bodyPr/>
          <a:lstStyle/>
          <a:p>
            <a:fld id="{920F2589-C29C-4C9D-93C1-6F0B311A5845}" type="slidenum">
              <a:rPr lang="en-US" smtClean="0"/>
              <a:pPr/>
              <a:t>52</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Grp="1" noChangeAspect="1"/>
          </p:cNvGraphicFramePr>
          <p:nvPr>
            <p:ph idx="1"/>
          </p:nvPr>
        </p:nvGraphicFramePr>
        <p:xfrm>
          <a:off x="50800" y="1435100"/>
          <a:ext cx="8775700" cy="4699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a:spLocks noGrp="1" noChangeArrowheads="1"/>
          </p:cNvSpPr>
          <p:nvPr>
            <p:ph type="title"/>
          </p:nvPr>
        </p:nvSpPr>
        <p:spPr>
          <a:xfrm>
            <a:off x="457200" y="274638"/>
            <a:ext cx="8229600" cy="1143000"/>
          </a:xfrm>
        </p:spPr>
        <p:txBody>
          <a:bodyPr/>
          <a:lstStyle/>
          <a:p>
            <a:pPr eaLnBrk="1" hangingPunct="1"/>
            <a:r>
              <a:rPr lang="en-US" sz="3600" dirty="0" smtClean="0"/>
              <a:t>Tools to the rescue?</a:t>
            </a:r>
          </a:p>
        </p:txBody>
      </p:sp>
      <p:sp>
        <p:nvSpPr>
          <p:cNvPr id="5" name="TextBox 4"/>
          <p:cNvSpPr txBox="1"/>
          <p:nvPr/>
        </p:nvSpPr>
        <p:spPr>
          <a:xfrm>
            <a:off x="6400800" y="6172200"/>
            <a:ext cx="1885773" cy="584775"/>
          </a:xfrm>
          <a:prstGeom prst="rect">
            <a:avLst/>
          </a:prstGeom>
          <a:noFill/>
        </p:spPr>
        <p:txBody>
          <a:bodyPr wrap="none" rtlCol="0">
            <a:spAutoFit/>
          </a:bodyPr>
          <a:lstStyle/>
          <a:p>
            <a:r>
              <a:rPr lang="en-US" sz="1600" dirty="0" smtClean="0"/>
              <a:t>Source: Harry Foster</a:t>
            </a:r>
          </a:p>
          <a:p>
            <a:r>
              <a:rPr lang="en-US" sz="1600" dirty="0" smtClean="0"/>
              <a:t>EDAC Data</a:t>
            </a:r>
            <a:endParaRPr lang="en-US" sz="1600" dirty="0"/>
          </a:p>
        </p:txBody>
      </p:sp>
      <p:sp>
        <p:nvSpPr>
          <p:cNvPr id="6" name="Slide Number Placeholder 5"/>
          <p:cNvSpPr>
            <a:spLocks noGrp="1"/>
          </p:cNvSpPr>
          <p:nvPr>
            <p:ph type="sldNum" sz="quarter" idx="12"/>
          </p:nvPr>
        </p:nvSpPr>
        <p:spPr/>
        <p:txBody>
          <a:bodyPr/>
          <a:lstStyle/>
          <a:p>
            <a:fld id="{920F2589-C29C-4C9D-93C1-6F0B311A5845}"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Grp="1" noChangeAspect="1"/>
          </p:cNvGraphicFramePr>
          <p:nvPr>
            <p:ph idx="1"/>
          </p:nvPr>
        </p:nvGraphicFramePr>
        <p:xfrm>
          <a:off x="0" y="1295400"/>
          <a:ext cx="7480300" cy="534511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a:spLocks noGrp="1" noChangeArrowheads="1"/>
          </p:cNvSpPr>
          <p:nvPr>
            <p:ph type="title"/>
          </p:nvPr>
        </p:nvSpPr>
        <p:spPr>
          <a:xfrm>
            <a:off x="457200" y="274638"/>
            <a:ext cx="8229600" cy="1143000"/>
          </a:xfrm>
        </p:spPr>
        <p:txBody>
          <a:bodyPr/>
          <a:lstStyle/>
          <a:p>
            <a:pPr eaLnBrk="1" hangingPunct="1"/>
            <a:r>
              <a:rPr lang="en-US" sz="3600" dirty="0" smtClean="0"/>
              <a:t>Tools to the rescue?</a:t>
            </a:r>
          </a:p>
        </p:txBody>
      </p:sp>
      <p:sp>
        <p:nvSpPr>
          <p:cNvPr id="5" name="TextBox 4"/>
          <p:cNvSpPr txBox="1"/>
          <p:nvPr/>
        </p:nvSpPr>
        <p:spPr>
          <a:xfrm>
            <a:off x="6400800" y="6172200"/>
            <a:ext cx="1885773" cy="584775"/>
          </a:xfrm>
          <a:prstGeom prst="rect">
            <a:avLst/>
          </a:prstGeom>
          <a:noFill/>
        </p:spPr>
        <p:txBody>
          <a:bodyPr wrap="none" rtlCol="0">
            <a:spAutoFit/>
          </a:bodyPr>
          <a:lstStyle/>
          <a:p>
            <a:r>
              <a:rPr lang="en-US" sz="1600" dirty="0" smtClean="0"/>
              <a:t>Source: Harry Foster</a:t>
            </a:r>
          </a:p>
          <a:p>
            <a:r>
              <a:rPr lang="en-US" sz="1600" dirty="0" smtClean="0"/>
              <a:t>EDAC Data</a:t>
            </a:r>
            <a:endParaRPr lang="en-US" sz="1600" dirty="0"/>
          </a:p>
        </p:txBody>
      </p:sp>
      <p:sp>
        <p:nvSpPr>
          <p:cNvPr id="7" name="Rounded Rectangle 6"/>
          <p:cNvSpPr/>
          <p:nvPr/>
        </p:nvSpPr>
        <p:spPr>
          <a:xfrm>
            <a:off x="6781800" y="3276600"/>
            <a:ext cx="2209800" cy="1143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rPr>
              <a:t>Property Checking &lt; 0.5% </a:t>
            </a:r>
          </a:p>
          <a:p>
            <a:pPr algn="ctr"/>
            <a:r>
              <a:rPr lang="en-US" sz="2000" b="1" dirty="0" smtClean="0">
                <a:solidFill>
                  <a:schemeClr val="tx2"/>
                </a:solidFill>
              </a:rPr>
              <a:t>of total EDA Market</a:t>
            </a:r>
            <a:endParaRPr lang="en-US" sz="2000" b="1" dirty="0">
              <a:solidFill>
                <a:schemeClr val="tx2"/>
              </a:solidFill>
            </a:endParaRPr>
          </a:p>
        </p:txBody>
      </p:sp>
      <p:sp>
        <p:nvSpPr>
          <p:cNvPr id="8" name="Slide Number Placeholder 7"/>
          <p:cNvSpPr>
            <a:spLocks noGrp="1"/>
          </p:cNvSpPr>
          <p:nvPr>
            <p:ph type="sldNum" sz="quarter" idx="12"/>
          </p:nvPr>
        </p:nvSpPr>
        <p:spPr/>
        <p:txBody>
          <a:bodyPr/>
          <a:lstStyle/>
          <a:p>
            <a:fld id="{920F2589-C29C-4C9D-93C1-6F0B311A5845}"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Static Verification Challenges</a:t>
            </a:r>
            <a:endParaRPr lang="en-US" sz="3600" dirty="0"/>
          </a:p>
        </p:txBody>
      </p:sp>
      <p:graphicFrame>
        <p:nvGraphicFramePr>
          <p:cNvPr id="68" name="Object 4"/>
          <p:cNvGraphicFramePr>
            <a:graphicFrameLocks noGrp="1" noChangeAspect="1"/>
          </p:cNvGraphicFramePr>
          <p:nvPr>
            <p:ph sz="half" idx="4294967295"/>
          </p:nvPr>
        </p:nvGraphicFramePr>
        <p:xfrm>
          <a:off x="2273300" y="1301750"/>
          <a:ext cx="5014913" cy="4446588"/>
        </p:xfrm>
        <a:graphic>
          <a:graphicData uri="http://schemas.openxmlformats.org/presentationml/2006/ole">
            <mc:AlternateContent xmlns:mc="http://schemas.openxmlformats.org/markup-compatibility/2006">
              <mc:Choice xmlns:v="urn:schemas-microsoft-com:vml" Requires="v">
                <p:oleObj spid="_x0000_s23557" name="Visio" r:id="rId3" imgW="5912890" imgH="5434890" progId="">
                  <p:embed/>
                </p:oleObj>
              </mc:Choice>
              <mc:Fallback>
                <p:oleObj name="Visio" r:id="rId3" imgW="5912890" imgH="5434890" progId="">
                  <p:embed/>
                  <p:pic>
                    <p:nvPicPr>
                      <p:cNvPr id="0" name="Object 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300" y="1301750"/>
                        <a:ext cx="5014913" cy="444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Object 6"/>
          <p:cNvGraphicFramePr>
            <a:graphicFrameLocks noGrp="1" noChangeAspect="1"/>
          </p:cNvGraphicFramePr>
          <p:nvPr>
            <p:ph sz="half" idx="4294967295"/>
          </p:nvPr>
        </p:nvGraphicFramePr>
        <p:xfrm>
          <a:off x="877888" y="1163638"/>
          <a:ext cx="2997200" cy="2655887"/>
        </p:xfrm>
        <a:graphic>
          <a:graphicData uri="http://schemas.openxmlformats.org/presentationml/2006/ole">
            <mc:AlternateContent xmlns:mc="http://schemas.openxmlformats.org/markup-compatibility/2006">
              <mc:Choice xmlns:v="urn:schemas-microsoft-com:vml" Requires="v">
                <p:oleObj spid="_x0000_s23558" name="Visio" r:id="rId5" imgW="5912890" imgH="5434890" progId="">
                  <p:embed/>
                </p:oleObj>
              </mc:Choice>
              <mc:Fallback>
                <p:oleObj name="Visio" r:id="rId5" imgW="5912890" imgH="5434890" progId="">
                  <p:embed/>
                  <p:pic>
                    <p:nvPicPr>
                      <p:cNvPr id="0" name="Object 5"/>
                      <p:cNvPicPr preferRelativeResize="0">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888" y="1163638"/>
                        <a:ext cx="2997200" cy="2655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 name="Object 7"/>
          <p:cNvGraphicFramePr>
            <a:graphicFrameLocks noChangeAspect="1"/>
          </p:cNvGraphicFramePr>
          <p:nvPr/>
        </p:nvGraphicFramePr>
        <p:xfrm>
          <a:off x="4359275" y="1111250"/>
          <a:ext cx="4640263" cy="5029200"/>
        </p:xfrm>
        <a:graphic>
          <a:graphicData uri="http://schemas.openxmlformats.org/presentationml/2006/ole">
            <mc:AlternateContent xmlns:mc="http://schemas.openxmlformats.org/markup-compatibility/2006">
              <mc:Choice xmlns:v="urn:schemas-microsoft-com:vml" Requires="v">
                <p:oleObj spid="_x0000_s23559" name="Visio" r:id="rId7" imgW="6908241" imgH="7487545" progId="">
                  <p:embed/>
                </p:oleObj>
              </mc:Choice>
              <mc:Fallback>
                <p:oleObj name="Visio" r:id="rId7" imgW="6908241" imgH="7487545"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9275" y="1111250"/>
                        <a:ext cx="46402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30"/>
          <p:cNvGrpSpPr>
            <a:grpSpLocks/>
          </p:cNvGrpSpPr>
          <p:nvPr/>
        </p:nvGrpSpPr>
        <p:grpSpPr bwMode="auto">
          <a:xfrm>
            <a:off x="3746500" y="1644650"/>
            <a:ext cx="4997450" cy="3797300"/>
            <a:chOff x="147" y="1157"/>
            <a:chExt cx="3148" cy="2392"/>
          </a:xfrm>
        </p:grpSpPr>
        <p:sp>
          <p:nvSpPr>
            <p:cNvPr id="73" name="Freeform 31"/>
            <p:cNvSpPr>
              <a:spLocks/>
            </p:cNvSpPr>
            <p:nvPr/>
          </p:nvSpPr>
          <p:spPr bwMode="auto">
            <a:xfrm>
              <a:off x="1592" y="1157"/>
              <a:ext cx="260" cy="176"/>
            </a:xfrm>
            <a:custGeom>
              <a:avLst/>
              <a:gdLst/>
              <a:ahLst/>
              <a:cxnLst>
                <a:cxn ang="0">
                  <a:pos x="0" y="636"/>
                </a:cxn>
                <a:cxn ang="0">
                  <a:pos x="1001" y="0"/>
                </a:cxn>
                <a:cxn ang="0">
                  <a:pos x="2003" y="636"/>
                </a:cxn>
                <a:cxn ang="0">
                  <a:pos x="2003" y="636"/>
                </a:cxn>
                <a:cxn ang="0">
                  <a:pos x="1001" y="1272"/>
                </a:cxn>
                <a:cxn ang="0">
                  <a:pos x="0" y="636"/>
                </a:cxn>
              </a:cxnLst>
              <a:rect l="0" t="0" r="r" b="b"/>
              <a:pathLst>
                <a:path w="2003" h="1272">
                  <a:moveTo>
                    <a:pt x="0" y="636"/>
                  </a:moveTo>
                  <a:cubicBezTo>
                    <a:pt x="0" y="285"/>
                    <a:pt x="448" y="0"/>
                    <a:pt x="1001" y="0"/>
                  </a:cubicBezTo>
                  <a:cubicBezTo>
                    <a:pt x="1554" y="0"/>
                    <a:pt x="2003" y="285"/>
                    <a:pt x="2003" y="636"/>
                  </a:cubicBezTo>
                  <a:cubicBezTo>
                    <a:pt x="2003" y="636"/>
                    <a:pt x="2003" y="636"/>
                    <a:pt x="2003" y="636"/>
                  </a:cubicBezTo>
                  <a:cubicBezTo>
                    <a:pt x="2003" y="987"/>
                    <a:pt x="1554" y="1272"/>
                    <a:pt x="1001" y="1272"/>
                  </a:cubicBezTo>
                  <a:cubicBezTo>
                    <a:pt x="448" y="1272"/>
                    <a:pt x="0" y="987"/>
                    <a:pt x="0" y="636"/>
                  </a:cubicBezTo>
                </a:path>
              </a:pathLst>
            </a:custGeom>
            <a:solidFill>
              <a:srgbClr val="99CCFF"/>
            </a:solidFill>
            <a:ln w="0">
              <a:solidFill>
                <a:srgbClr val="000000"/>
              </a:solidFill>
              <a:prstDash val="solid"/>
              <a:round/>
              <a:headEnd/>
              <a:tailEnd/>
            </a:ln>
          </p:spPr>
          <p:txBody>
            <a:bodyPr/>
            <a:lstStyle/>
            <a:p>
              <a:endParaRPr lang="en-US"/>
            </a:p>
          </p:txBody>
        </p:sp>
        <p:grpSp>
          <p:nvGrpSpPr>
            <p:cNvPr id="4" name="Group 32"/>
            <p:cNvGrpSpPr>
              <a:grpSpLocks/>
            </p:cNvGrpSpPr>
            <p:nvPr/>
          </p:nvGrpSpPr>
          <p:grpSpPr bwMode="auto">
            <a:xfrm>
              <a:off x="727" y="1559"/>
              <a:ext cx="1962" cy="1708"/>
              <a:chOff x="1600" y="1475"/>
              <a:chExt cx="2327" cy="1929"/>
            </a:xfrm>
          </p:grpSpPr>
          <p:grpSp>
            <p:nvGrpSpPr>
              <p:cNvPr id="5" name="Group 33"/>
              <p:cNvGrpSpPr>
                <a:grpSpLocks/>
              </p:cNvGrpSpPr>
              <p:nvPr/>
            </p:nvGrpSpPr>
            <p:grpSpPr bwMode="auto">
              <a:xfrm>
                <a:off x="1600" y="3116"/>
                <a:ext cx="471" cy="288"/>
                <a:chOff x="281" y="2177"/>
                <a:chExt cx="471" cy="288"/>
              </a:xfrm>
            </p:grpSpPr>
            <p:sp>
              <p:nvSpPr>
                <p:cNvPr id="132" name="Freeform 34"/>
                <p:cNvSpPr>
                  <a:spLocks/>
                </p:cNvSpPr>
                <p:nvPr/>
              </p:nvSpPr>
              <p:spPr bwMode="auto">
                <a:xfrm>
                  <a:off x="281" y="2177"/>
                  <a:ext cx="471" cy="288"/>
                </a:xfrm>
                <a:custGeom>
                  <a:avLst/>
                  <a:gdLst/>
                  <a:ahLst/>
                  <a:cxnLst>
                    <a:cxn ang="0">
                      <a:pos x="0" y="636"/>
                    </a:cxn>
                    <a:cxn ang="0">
                      <a:pos x="1002" y="0"/>
                    </a:cxn>
                    <a:cxn ang="0">
                      <a:pos x="2003" y="636"/>
                    </a:cxn>
                    <a:cxn ang="0">
                      <a:pos x="2003" y="636"/>
                    </a:cxn>
                    <a:cxn ang="0">
                      <a:pos x="1002" y="1272"/>
                    </a:cxn>
                    <a:cxn ang="0">
                      <a:pos x="0" y="636"/>
                    </a:cxn>
                  </a:cxnLst>
                  <a:rect l="0" t="0" r="r" b="b"/>
                  <a:pathLst>
                    <a:path w="2003" h="1272">
                      <a:moveTo>
                        <a:pt x="0" y="636"/>
                      </a:moveTo>
                      <a:cubicBezTo>
                        <a:pt x="0" y="285"/>
                        <a:pt x="449" y="0"/>
                        <a:pt x="1002" y="0"/>
                      </a:cubicBezTo>
                      <a:cubicBezTo>
                        <a:pt x="1555" y="0"/>
                        <a:pt x="2003" y="285"/>
                        <a:pt x="2003" y="636"/>
                      </a:cubicBezTo>
                      <a:cubicBezTo>
                        <a:pt x="2003" y="636"/>
                        <a:pt x="2003" y="636"/>
                        <a:pt x="2003" y="636"/>
                      </a:cubicBezTo>
                      <a:cubicBezTo>
                        <a:pt x="2003" y="987"/>
                        <a:pt x="1555" y="1272"/>
                        <a:pt x="1002" y="1272"/>
                      </a:cubicBezTo>
                      <a:cubicBezTo>
                        <a:pt x="449" y="1272"/>
                        <a:pt x="0" y="987"/>
                        <a:pt x="0" y="636"/>
                      </a:cubicBezTo>
                    </a:path>
                  </a:pathLst>
                </a:custGeom>
                <a:solidFill>
                  <a:srgbClr val="0000FF"/>
                </a:solidFill>
                <a:ln w="0">
                  <a:solidFill>
                    <a:srgbClr val="000000"/>
                  </a:solidFill>
                  <a:prstDash val="solid"/>
                  <a:round/>
                  <a:headEnd/>
                  <a:tailEnd/>
                </a:ln>
              </p:spPr>
              <p:txBody>
                <a:bodyPr/>
                <a:lstStyle/>
                <a:p>
                  <a:endParaRPr lang="en-US"/>
                </a:p>
              </p:txBody>
            </p:sp>
            <p:sp>
              <p:nvSpPr>
                <p:cNvPr id="133" name="Rectangle 35"/>
                <p:cNvSpPr>
                  <a:spLocks noChangeArrowheads="1"/>
                </p:cNvSpPr>
                <p:nvPr/>
              </p:nvSpPr>
              <p:spPr bwMode="auto">
                <a:xfrm>
                  <a:off x="474" y="2231"/>
                  <a:ext cx="89" cy="222"/>
                </a:xfrm>
                <a:prstGeom prst="rect">
                  <a:avLst/>
                </a:prstGeom>
                <a:noFill/>
                <a:ln w="9525">
                  <a:noFill/>
                  <a:miter lim="800000"/>
                  <a:headEnd/>
                  <a:tailEnd/>
                </a:ln>
              </p:spPr>
              <p:txBody>
                <a:bodyPr wrap="none" lIns="0" tIns="0" rIns="0" bIns="0">
                  <a:spAutoFit/>
                </a:bodyPr>
                <a:lstStyle/>
                <a:p>
                  <a:r>
                    <a:rPr lang="en-US" sz="2400" b="1">
                      <a:solidFill>
                        <a:srgbClr val="FFFFFF"/>
                      </a:solidFill>
                      <a:latin typeface="Times New Roman" pitchFamily="18" charset="0"/>
                    </a:rPr>
                    <a:t>I</a:t>
                  </a:r>
                  <a:endParaRPr lang="en-US" b="1">
                    <a:latin typeface="Times New Roman" pitchFamily="18" charset="0"/>
                  </a:endParaRPr>
                </a:p>
              </p:txBody>
            </p:sp>
          </p:grpSp>
          <p:grpSp>
            <p:nvGrpSpPr>
              <p:cNvPr id="6" name="Group 36"/>
              <p:cNvGrpSpPr>
                <a:grpSpLocks/>
              </p:cNvGrpSpPr>
              <p:nvPr/>
            </p:nvGrpSpPr>
            <p:grpSpPr bwMode="auto">
              <a:xfrm>
                <a:off x="3454" y="3116"/>
                <a:ext cx="470" cy="288"/>
                <a:chOff x="1763" y="2177"/>
                <a:chExt cx="470" cy="288"/>
              </a:xfrm>
            </p:grpSpPr>
            <p:sp>
              <p:nvSpPr>
                <p:cNvPr id="130" name="Freeform 37"/>
                <p:cNvSpPr>
                  <a:spLocks/>
                </p:cNvSpPr>
                <p:nvPr/>
              </p:nvSpPr>
              <p:spPr bwMode="auto">
                <a:xfrm>
                  <a:off x="1763" y="2177"/>
                  <a:ext cx="470" cy="288"/>
                </a:xfrm>
                <a:custGeom>
                  <a:avLst/>
                  <a:gdLst/>
                  <a:ahLst/>
                  <a:cxnLst>
                    <a:cxn ang="0">
                      <a:pos x="0" y="636"/>
                    </a:cxn>
                    <a:cxn ang="0">
                      <a:pos x="1001" y="0"/>
                    </a:cxn>
                    <a:cxn ang="0">
                      <a:pos x="2003" y="636"/>
                    </a:cxn>
                    <a:cxn ang="0">
                      <a:pos x="2003" y="636"/>
                    </a:cxn>
                    <a:cxn ang="0">
                      <a:pos x="1001" y="1272"/>
                    </a:cxn>
                    <a:cxn ang="0">
                      <a:pos x="0" y="636"/>
                    </a:cxn>
                  </a:cxnLst>
                  <a:rect l="0" t="0" r="r" b="b"/>
                  <a:pathLst>
                    <a:path w="2003" h="1272">
                      <a:moveTo>
                        <a:pt x="0" y="636"/>
                      </a:moveTo>
                      <a:cubicBezTo>
                        <a:pt x="0" y="285"/>
                        <a:pt x="448" y="0"/>
                        <a:pt x="1001" y="0"/>
                      </a:cubicBezTo>
                      <a:cubicBezTo>
                        <a:pt x="1555" y="0"/>
                        <a:pt x="2003" y="285"/>
                        <a:pt x="2003" y="636"/>
                      </a:cubicBezTo>
                      <a:cubicBezTo>
                        <a:pt x="2003" y="636"/>
                        <a:pt x="2003" y="636"/>
                        <a:pt x="2003" y="636"/>
                      </a:cubicBezTo>
                      <a:cubicBezTo>
                        <a:pt x="2003" y="987"/>
                        <a:pt x="1555" y="1272"/>
                        <a:pt x="1001" y="1272"/>
                      </a:cubicBezTo>
                      <a:cubicBezTo>
                        <a:pt x="448" y="1272"/>
                        <a:pt x="0" y="987"/>
                        <a:pt x="0" y="636"/>
                      </a:cubicBezTo>
                    </a:path>
                  </a:pathLst>
                </a:custGeom>
                <a:solidFill>
                  <a:srgbClr val="0000FF"/>
                </a:solidFill>
                <a:ln w="0">
                  <a:solidFill>
                    <a:srgbClr val="000000"/>
                  </a:solidFill>
                  <a:prstDash val="solid"/>
                  <a:round/>
                  <a:headEnd/>
                  <a:tailEnd/>
                </a:ln>
              </p:spPr>
              <p:txBody>
                <a:bodyPr/>
                <a:lstStyle/>
                <a:p>
                  <a:endParaRPr lang="en-US"/>
                </a:p>
              </p:txBody>
            </p:sp>
            <p:sp>
              <p:nvSpPr>
                <p:cNvPr id="131" name="Rectangle 38"/>
                <p:cNvSpPr>
                  <a:spLocks noChangeArrowheads="1"/>
                </p:cNvSpPr>
                <p:nvPr/>
              </p:nvSpPr>
              <p:spPr bwMode="auto">
                <a:xfrm>
                  <a:off x="1931" y="2218"/>
                  <a:ext cx="126" cy="221"/>
                </a:xfrm>
                <a:prstGeom prst="rect">
                  <a:avLst/>
                </a:prstGeom>
                <a:noFill/>
                <a:ln w="9525">
                  <a:noFill/>
                  <a:miter lim="800000"/>
                  <a:headEnd/>
                  <a:tailEnd/>
                </a:ln>
              </p:spPr>
              <p:txBody>
                <a:bodyPr wrap="none" lIns="0" tIns="0" rIns="0" bIns="0">
                  <a:spAutoFit/>
                </a:bodyPr>
                <a:lstStyle/>
                <a:p>
                  <a:r>
                    <a:rPr lang="en-US" sz="2400" b="1">
                      <a:solidFill>
                        <a:srgbClr val="FFFFFF"/>
                      </a:solidFill>
                      <a:latin typeface="Times New Roman" pitchFamily="18" charset="0"/>
                    </a:rPr>
                    <a:t>S</a:t>
                  </a:r>
                  <a:endParaRPr lang="en-US" b="1">
                    <a:latin typeface="Times New Roman" pitchFamily="18" charset="0"/>
                  </a:endParaRPr>
                </a:p>
              </p:txBody>
            </p:sp>
          </p:grpSp>
          <p:grpSp>
            <p:nvGrpSpPr>
              <p:cNvPr id="7" name="Group 39"/>
              <p:cNvGrpSpPr>
                <a:grpSpLocks/>
              </p:cNvGrpSpPr>
              <p:nvPr/>
            </p:nvGrpSpPr>
            <p:grpSpPr bwMode="auto">
              <a:xfrm>
                <a:off x="3456" y="1475"/>
                <a:ext cx="471" cy="289"/>
                <a:chOff x="1765" y="902"/>
                <a:chExt cx="471" cy="289"/>
              </a:xfrm>
            </p:grpSpPr>
            <p:sp>
              <p:nvSpPr>
                <p:cNvPr id="128" name="Freeform 40"/>
                <p:cNvSpPr>
                  <a:spLocks/>
                </p:cNvSpPr>
                <p:nvPr/>
              </p:nvSpPr>
              <p:spPr bwMode="auto">
                <a:xfrm>
                  <a:off x="1765" y="902"/>
                  <a:ext cx="471" cy="289"/>
                </a:xfrm>
                <a:custGeom>
                  <a:avLst/>
                  <a:gdLst/>
                  <a:ahLst/>
                  <a:cxnLst>
                    <a:cxn ang="0">
                      <a:pos x="0" y="636"/>
                    </a:cxn>
                    <a:cxn ang="0">
                      <a:pos x="1001" y="0"/>
                    </a:cxn>
                    <a:cxn ang="0">
                      <a:pos x="2003" y="636"/>
                    </a:cxn>
                    <a:cxn ang="0">
                      <a:pos x="2003" y="636"/>
                    </a:cxn>
                    <a:cxn ang="0">
                      <a:pos x="1001" y="1272"/>
                    </a:cxn>
                    <a:cxn ang="0">
                      <a:pos x="0" y="636"/>
                    </a:cxn>
                  </a:cxnLst>
                  <a:rect l="0" t="0" r="r" b="b"/>
                  <a:pathLst>
                    <a:path w="2003" h="1272">
                      <a:moveTo>
                        <a:pt x="0" y="636"/>
                      </a:moveTo>
                      <a:cubicBezTo>
                        <a:pt x="0" y="285"/>
                        <a:pt x="448" y="0"/>
                        <a:pt x="1001" y="0"/>
                      </a:cubicBezTo>
                      <a:cubicBezTo>
                        <a:pt x="1554" y="0"/>
                        <a:pt x="2003" y="285"/>
                        <a:pt x="2003" y="636"/>
                      </a:cubicBezTo>
                      <a:cubicBezTo>
                        <a:pt x="2003" y="636"/>
                        <a:pt x="2003" y="636"/>
                        <a:pt x="2003" y="636"/>
                      </a:cubicBezTo>
                      <a:cubicBezTo>
                        <a:pt x="2003" y="987"/>
                        <a:pt x="1554" y="1272"/>
                        <a:pt x="1001" y="1272"/>
                      </a:cubicBezTo>
                      <a:cubicBezTo>
                        <a:pt x="448" y="1272"/>
                        <a:pt x="0" y="987"/>
                        <a:pt x="0" y="636"/>
                      </a:cubicBezTo>
                    </a:path>
                  </a:pathLst>
                </a:custGeom>
                <a:solidFill>
                  <a:srgbClr val="0000FF"/>
                </a:solidFill>
                <a:ln w="0">
                  <a:solidFill>
                    <a:srgbClr val="000000"/>
                  </a:solidFill>
                  <a:prstDash val="solid"/>
                  <a:round/>
                  <a:headEnd/>
                  <a:tailEnd/>
                </a:ln>
              </p:spPr>
              <p:txBody>
                <a:bodyPr/>
                <a:lstStyle/>
                <a:p>
                  <a:endParaRPr lang="en-US"/>
                </a:p>
              </p:txBody>
            </p:sp>
            <p:sp>
              <p:nvSpPr>
                <p:cNvPr id="129" name="Rectangle 41"/>
                <p:cNvSpPr>
                  <a:spLocks noChangeArrowheads="1"/>
                </p:cNvSpPr>
                <p:nvPr/>
              </p:nvSpPr>
              <p:spPr bwMode="auto">
                <a:xfrm>
                  <a:off x="1922" y="951"/>
                  <a:ext cx="151" cy="221"/>
                </a:xfrm>
                <a:prstGeom prst="rect">
                  <a:avLst/>
                </a:prstGeom>
                <a:noFill/>
                <a:ln w="9525">
                  <a:noFill/>
                  <a:miter lim="800000"/>
                  <a:headEnd/>
                  <a:tailEnd/>
                </a:ln>
              </p:spPr>
              <p:txBody>
                <a:bodyPr wrap="none" lIns="0" tIns="0" rIns="0" bIns="0">
                  <a:spAutoFit/>
                </a:bodyPr>
                <a:lstStyle/>
                <a:p>
                  <a:r>
                    <a:rPr lang="en-US" sz="2400" b="1">
                      <a:solidFill>
                        <a:srgbClr val="FFFFFF"/>
                      </a:solidFill>
                      <a:latin typeface="Times New Roman" pitchFamily="18" charset="0"/>
                    </a:rPr>
                    <a:t>E</a:t>
                  </a:r>
                  <a:endParaRPr lang="en-US" b="1">
                    <a:latin typeface="Times New Roman" pitchFamily="18" charset="0"/>
                  </a:endParaRPr>
                </a:p>
              </p:txBody>
            </p:sp>
          </p:grpSp>
          <p:grpSp>
            <p:nvGrpSpPr>
              <p:cNvPr id="8" name="Group 42"/>
              <p:cNvGrpSpPr>
                <a:grpSpLocks/>
              </p:cNvGrpSpPr>
              <p:nvPr/>
            </p:nvGrpSpPr>
            <p:grpSpPr bwMode="auto">
              <a:xfrm>
                <a:off x="1600" y="1475"/>
                <a:ext cx="471" cy="289"/>
                <a:chOff x="281" y="902"/>
                <a:chExt cx="471" cy="289"/>
              </a:xfrm>
            </p:grpSpPr>
            <p:sp>
              <p:nvSpPr>
                <p:cNvPr id="126" name="Freeform 43"/>
                <p:cNvSpPr>
                  <a:spLocks/>
                </p:cNvSpPr>
                <p:nvPr/>
              </p:nvSpPr>
              <p:spPr bwMode="auto">
                <a:xfrm>
                  <a:off x="281" y="902"/>
                  <a:ext cx="471" cy="289"/>
                </a:xfrm>
                <a:custGeom>
                  <a:avLst/>
                  <a:gdLst/>
                  <a:ahLst/>
                  <a:cxnLst>
                    <a:cxn ang="0">
                      <a:pos x="0" y="636"/>
                    </a:cxn>
                    <a:cxn ang="0">
                      <a:pos x="1002" y="0"/>
                    </a:cxn>
                    <a:cxn ang="0">
                      <a:pos x="2003" y="636"/>
                    </a:cxn>
                    <a:cxn ang="0">
                      <a:pos x="2003" y="636"/>
                    </a:cxn>
                    <a:cxn ang="0">
                      <a:pos x="1002" y="1272"/>
                    </a:cxn>
                    <a:cxn ang="0">
                      <a:pos x="0" y="636"/>
                    </a:cxn>
                  </a:cxnLst>
                  <a:rect l="0" t="0" r="r" b="b"/>
                  <a:pathLst>
                    <a:path w="2003" h="1272">
                      <a:moveTo>
                        <a:pt x="0" y="636"/>
                      </a:moveTo>
                      <a:cubicBezTo>
                        <a:pt x="0" y="285"/>
                        <a:pt x="449" y="0"/>
                        <a:pt x="1002" y="0"/>
                      </a:cubicBezTo>
                      <a:cubicBezTo>
                        <a:pt x="1555" y="0"/>
                        <a:pt x="2003" y="285"/>
                        <a:pt x="2003" y="636"/>
                      </a:cubicBezTo>
                      <a:cubicBezTo>
                        <a:pt x="2003" y="636"/>
                        <a:pt x="2003" y="636"/>
                        <a:pt x="2003" y="636"/>
                      </a:cubicBezTo>
                      <a:cubicBezTo>
                        <a:pt x="2003" y="987"/>
                        <a:pt x="1555" y="1272"/>
                        <a:pt x="1002" y="1272"/>
                      </a:cubicBezTo>
                      <a:cubicBezTo>
                        <a:pt x="449" y="1272"/>
                        <a:pt x="0" y="987"/>
                        <a:pt x="0" y="636"/>
                      </a:cubicBezTo>
                    </a:path>
                  </a:pathLst>
                </a:custGeom>
                <a:solidFill>
                  <a:srgbClr val="0000FF"/>
                </a:solidFill>
                <a:ln w="0">
                  <a:solidFill>
                    <a:srgbClr val="000000"/>
                  </a:solidFill>
                  <a:prstDash val="solid"/>
                  <a:round/>
                  <a:headEnd/>
                  <a:tailEnd/>
                </a:ln>
              </p:spPr>
              <p:txBody>
                <a:bodyPr/>
                <a:lstStyle/>
                <a:p>
                  <a:endParaRPr lang="en-US"/>
                </a:p>
              </p:txBody>
            </p:sp>
            <p:sp>
              <p:nvSpPr>
                <p:cNvPr id="127" name="Rectangle 44"/>
                <p:cNvSpPr>
                  <a:spLocks noChangeArrowheads="1"/>
                </p:cNvSpPr>
                <p:nvPr/>
              </p:nvSpPr>
              <p:spPr bwMode="auto">
                <a:xfrm>
                  <a:off x="400" y="938"/>
                  <a:ext cx="214" cy="221"/>
                </a:xfrm>
                <a:prstGeom prst="rect">
                  <a:avLst/>
                </a:prstGeom>
                <a:noFill/>
                <a:ln w="9525">
                  <a:noFill/>
                  <a:miter lim="800000"/>
                  <a:headEnd/>
                  <a:tailEnd/>
                </a:ln>
              </p:spPr>
              <p:txBody>
                <a:bodyPr wrap="none" lIns="0" tIns="0" rIns="0" bIns="0">
                  <a:spAutoFit/>
                </a:bodyPr>
                <a:lstStyle/>
                <a:p>
                  <a:r>
                    <a:rPr lang="en-US" sz="2400" b="1">
                      <a:solidFill>
                        <a:srgbClr val="FFFFFF"/>
                      </a:solidFill>
                      <a:latin typeface="Times New Roman" pitchFamily="18" charset="0"/>
                    </a:rPr>
                    <a:t>M</a:t>
                  </a:r>
                  <a:endParaRPr lang="en-US" b="1">
                    <a:latin typeface="Times New Roman" pitchFamily="18" charset="0"/>
                  </a:endParaRPr>
                </a:p>
              </p:txBody>
            </p:sp>
          </p:grpSp>
        </p:grpSp>
        <p:sp>
          <p:nvSpPr>
            <p:cNvPr id="75" name="Freeform 45"/>
            <p:cNvSpPr>
              <a:spLocks/>
            </p:cNvSpPr>
            <p:nvPr/>
          </p:nvSpPr>
          <p:spPr bwMode="auto">
            <a:xfrm>
              <a:off x="2355" y="2315"/>
              <a:ext cx="260" cy="176"/>
            </a:xfrm>
            <a:custGeom>
              <a:avLst/>
              <a:gdLst/>
              <a:ahLst/>
              <a:cxnLst>
                <a:cxn ang="0">
                  <a:pos x="0" y="636"/>
                </a:cxn>
                <a:cxn ang="0">
                  <a:pos x="1001" y="0"/>
                </a:cxn>
                <a:cxn ang="0">
                  <a:pos x="2003" y="636"/>
                </a:cxn>
                <a:cxn ang="0">
                  <a:pos x="2003" y="636"/>
                </a:cxn>
                <a:cxn ang="0">
                  <a:pos x="1001" y="1272"/>
                </a:cxn>
                <a:cxn ang="0">
                  <a:pos x="0" y="636"/>
                </a:cxn>
              </a:cxnLst>
              <a:rect l="0" t="0" r="r" b="b"/>
              <a:pathLst>
                <a:path w="2003" h="1272">
                  <a:moveTo>
                    <a:pt x="0" y="636"/>
                  </a:moveTo>
                  <a:cubicBezTo>
                    <a:pt x="0" y="285"/>
                    <a:pt x="448" y="0"/>
                    <a:pt x="1001" y="0"/>
                  </a:cubicBezTo>
                  <a:cubicBezTo>
                    <a:pt x="1554" y="0"/>
                    <a:pt x="2003" y="285"/>
                    <a:pt x="2003" y="636"/>
                  </a:cubicBezTo>
                  <a:cubicBezTo>
                    <a:pt x="2003" y="636"/>
                    <a:pt x="2003" y="636"/>
                    <a:pt x="2003" y="636"/>
                  </a:cubicBezTo>
                  <a:cubicBezTo>
                    <a:pt x="2003" y="987"/>
                    <a:pt x="1554" y="1272"/>
                    <a:pt x="1001" y="1272"/>
                  </a:cubicBezTo>
                  <a:cubicBezTo>
                    <a:pt x="448" y="1272"/>
                    <a:pt x="0" y="987"/>
                    <a:pt x="0" y="636"/>
                  </a:cubicBezTo>
                </a:path>
              </a:pathLst>
            </a:custGeom>
            <a:solidFill>
              <a:srgbClr val="99CCFF"/>
            </a:solidFill>
            <a:ln w="0">
              <a:solidFill>
                <a:srgbClr val="000000"/>
              </a:solidFill>
              <a:prstDash val="solid"/>
              <a:round/>
              <a:headEnd/>
              <a:tailEnd/>
            </a:ln>
          </p:spPr>
          <p:txBody>
            <a:bodyPr/>
            <a:lstStyle/>
            <a:p>
              <a:endParaRPr lang="en-US"/>
            </a:p>
          </p:txBody>
        </p:sp>
        <p:sp>
          <p:nvSpPr>
            <p:cNvPr id="76" name="Freeform 46"/>
            <p:cNvSpPr>
              <a:spLocks/>
            </p:cNvSpPr>
            <p:nvPr/>
          </p:nvSpPr>
          <p:spPr bwMode="auto">
            <a:xfrm>
              <a:off x="3025" y="3011"/>
              <a:ext cx="260" cy="176"/>
            </a:xfrm>
            <a:custGeom>
              <a:avLst/>
              <a:gdLst/>
              <a:ahLst/>
              <a:cxnLst>
                <a:cxn ang="0">
                  <a:pos x="0" y="636"/>
                </a:cxn>
                <a:cxn ang="0">
                  <a:pos x="1001" y="0"/>
                </a:cxn>
                <a:cxn ang="0">
                  <a:pos x="2003" y="636"/>
                </a:cxn>
                <a:cxn ang="0">
                  <a:pos x="2003" y="636"/>
                </a:cxn>
                <a:cxn ang="0">
                  <a:pos x="1001" y="1272"/>
                </a:cxn>
                <a:cxn ang="0">
                  <a:pos x="0" y="636"/>
                </a:cxn>
              </a:cxnLst>
              <a:rect l="0" t="0" r="r" b="b"/>
              <a:pathLst>
                <a:path w="2003" h="1272">
                  <a:moveTo>
                    <a:pt x="0" y="636"/>
                  </a:moveTo>
                  <a:cubicBezTo>
                    <a:pt x="0" y="285"/>
                    <a:pt x="448" y="0"/>
                    <a:pt x="1001" y="0"/>
                  </a:cubicBezTo>
                  <a:cubicBezTo>
                    <a:pt x="1554" y="0"/>
                    <a:pt x="2003" y="285"/>
                    <a:pt x="2003" y="636"/>
                  </a:cubicBezTo>
                  <a:cubicBezTo>
                    <a:pt x="2003" y="636"/>
                    <a:pt x="2003" y="636"/>
                    <a:pt x="2003" y="636"/>
                  </a:cubicBezTo>
                  <a:cubicBezTo>
                    <a:pt x="2003" y="987"/>
                    <a:pt x="1554" y="1272"/>
                    <a:pt x="1001" y="1272"/>
                  </a:cubicBezTo>
                  <a:cubicBezTo>
                    <a:pt x="448" y="1272"/>
                    <a:pt x="0" y="987"/>
                    <a:pt x="0" y="636"/>
                  </a:cubicBezTo>
                </a:path>
              </a:pathLst>
            </a:custGeom>
            <a:solidFill>
              <a:srgbClr val="99CCFF"/>
            </a:solidFill>
            <a:ln w="0">
              <a:solidFill>
                <a:srgbClr val="000000"/>
              </a:solidFill>
              <a:prstDash val="solid"/>
              <a:round/>
              <a:headEnd/>
              <a:tailEnd/>
            </a:ln>
          </p:spPr>
          <p:txBody>
            <a:bodyPr/>
            <a:lstStyle/>
            <a:p>
              <a:endParaRPr lang="en-US"/>
            </a:p>
          </p:txBody>
        </p:sp>
        <p:sp>
          <p:nvSpPr>
            <p:cNvPr id="77" name="Freeform 47"/>
            <p:cNvSpPr>
              <a:spLocks/>
            </p:cNvSpPr>
            <p:nvPr/>
          </p:nvSpPr>
          <p:spPr bwMode="auto">
            <a:xfrm flipV="1">
              <a:off x="1592" y="3373"/>
              <a:ext cx="260" cy="176"/>
            </a:xfrm>
            <a:custGeom>
              <a:avLst/>
              <a:gdLst/>
              <a:ahLst/>
              <a:cxnLst>
                <a:cxn ang="0">
                  <a:pos x="0" y="636"/>
                </a:cxn>
                <a:cxn ang="0">
                  <a:pos x="1001" y="0"/>
                </a:cxn>
                <a:cxn ang="0">
                  <a:pos x="2003" y="636"/>
                </a:cxn>
                <a:cxn ang="0">
                  <a:pos x="2003" y="636"/>
                </a:cxn>
                <a:cxn ang="0">
                  <a:pos x="1001" y="1272"/>
                </a:cxn>
                <a:cxn ang="0">
                  <a:pos x="0" y="636"/>
                </a:cxn>
              </a:cxnLst>
              <a:rect l="0" t="0" r="r" b="b"/>
              <a:pathLst>
                <a:path w="2003" h="1272">
                  <a:moveTo>
                    <a:pt x="0" y="636"/>
                  </a:moveTo>
                  <a:cubicBezTo>
                    <a:pt x="0" y="285"/>
                    <a:pt x="448" y="0"/>
                    <a:pt x="1001" y="0"/>
                  </a:cubicBezTo>
                  <a:cubicBezTo>
                    <a:pt x="1554" y="0"/>
                    <a:pt x="2003" y="285"/>
                    <a:pt x="2003" y="636"/>
                  </a:cubicBezTo>
                  <a:cubicBezTo>
                    <a:pt x="2003" y="636"/>
                    <a:pt x="2003" y="636"/>
                    <a:pt x="2003" y="636"/>
                  </a:cubicBezTo>
                  <a:cubicBezTo>
                    <a:pt x="2003" y="987"/>
                    <a:pt x="1554" y="1272"/>
                    <a:pt x="1001" y="1272"/>
                  </a:cubicBezTo>
                  <a:cubicBezTo>
                    <a:pt x="448" y="1272"/>
                    <a:pt x="0" y="987"/>
                    <a:pt x="0" y="636"/>
                  </a:cubicBezTo>
                </a:path>
              </a:pathLst>
            </a:custGeom>
            <a:solidFill>
              <a:srgbClr val="99CCFF"/>
            </a:solidFill>
            <a:ln w="0">
              <a:solidFill>
                <a:srgbClr val="000000"/>
              </a:solidFill>
              <a:prstDash val="solid"/>
              <a:round/>
              <a:headEnd/>
              <a:tailEnd/>
            </a:ln>
          </p:spPr>
          <p:txBody>
            <a:bodyPr/>
            <a:lstStyle/>
            <a:p>
              <a:endParaRPr lang="en-US"/>
            </a:p>
          </p:txBody>
        </p:sp>
        <p:sp>
          <p:nvSpPr>
            <p:cNvPr id="78" name="Freeform 48"/>
            <p:cNvSpPr>
              <a:spLocks/>
            </p:cNvSpPr>
            <p:nvPr/>
          </p:nvSpPr>
          <p:spPr bwMode="auto">
            <a:xfrm>
              <a:off x="1365" y="2033"/>
              <a:ext cx="260" cy="177"/>
            </a:xfrm>
            <a:custGeom>
              <a:avLst/>
              <a:gdLst/>
              <a:ahLst/>
              <a:cxnLst>
                <a:cxn ang="0">
                  <a:pos x="0" y="636"/>
                </a:cxn>
                <a:cxn ang="0">
                  <a:pos x="1001" y="0"/>
                </a:cxn>
                <a:cxn ang="0">
                  <a:pos x="2003" y="636"/>
                </a:cxn>
                <a:cxn ang="0">
                  <a:pos x="2003" y="636"/>
                </a:cxn>
                <a:cxn ang="0">
                  <a:pos x="1001" y="1272"/>
                </a:cxn>
                <a:cxn ang="0">
                  <a:pos x="0" y="636"/>
                </a:cxn>
              </a:cxnLst>
              <a:rect l="0" t="0" r="r" b="b"/>
              <a:pathLst>
                <a:path w="2003" h="1272">
                  <a:moveTo>
                    <a:pt x="0" y="636"/>
                  </a:moveTo>
                  <a:cubicBezTo>
                    <a:pt x="0" y="285"/>
                    <a:pt x="448" y="0"/>
                    <a:pt x="1001" y="0"/>
                  </a:cubicBezTo>
                  <a:cubicBezTo>
                    <a:pt x="1554" y="0"/>
                    <a:pt x="2003" y="285"/>
                    <a:pt x="2003" y="636"/>
                  </a:cubicBezTo>
                  <a:cubicBezTo>
                    <a:pt x="2003" y="636"/>
                    <a:pt x="2003" y="636"/>
                    <a:pt x="2003" y="636"/>
                  </a:cubicBezTo>
                  <a:cubicBezTo>
                    <a:pt x="2003" y="987"/>
                    <a:pt x="1554" y="1272"/>
                    <a:pt x="1001" y="1272"/>
                  </a:cubicBezTo>
                  <a:cubicBezTo>
                    <a:pt x="448" y="1272"/>
                    <a:pt x="0" y="987"/>
                    <a:pt x="0" y="636"/>
                  </a:cubicBezTo>
                </a:path>
              </a:pathLst>
            </a:custGeom>
            <a:solidFill>
              <a:srgbClr val="99CCFF"/>
            </a:solidFill>
            <a:ln w="0">
              <a:solidFill>
                <a:srgbClr val="000000"/>
              </a:solidFill>
              <a:prstDash val="solid"/>
              <a:round/>
              <a:headEnd/>
              <a:tailEnd/>
            </a:ln>
          </p:spPr>
          <p:txBody>
            <a:bodyPr/>
            <a:lstStyle/>
            <a:p>
              <a:endParaRPr lang="en-US"/>
            </a:p>
          </p:txBody>
        </p:sp>
        <p:sp>
          <p:nvSpPr>
            <p:cNvPr id="79" name="Freeform 49"/>
            <p:cNvSpPr>
              <a:spLocks/>
            </p:cNvSpPr>
            <p:nvPr/>
          </p:nvSpPr>
          <p:spPr bwMode="auto">
            <a:xfrm>
              <a:off x="1605" y="2571"/>
              <a:ext cx="260" cy="176"/>
            </a:xfrm>
            <a:custGeom>
              <a:avLst/>
              <a:gdLst/>
              <a:ahLst/>
              <a:cxnLst>
                <a:cxn ang="0">
                  <a:pos x="0" y="636"/>
                </a:cxn>
                <a:cxn ang="0">
                  <a:pos x="1001" y="0"/>
                </a:cxn>
                <a:cxn ang="0">
                  <a:pos x="2003" y="636"/>
                </a:cxn>
                <a:cxn ang="0">
                  <a:pos x="2003" y="636"/>
                </a:cxn>
                <a:cxn ang="0">
                  <a:pos x="1001" y="1272"/>
                </a:cxn>
                <a:cxn ang="0">
                  <a:pos x="0" y="636"/>
                </a:cxn>
              </a:cxnLst>
              <a:rect l="0" t="0" r="r" b="b"/>
              <a:pathLst>
                <a:path w="2003" h="1272">
                  <a:moveTo>
                    <a:pt x="0" y="636"/>
                  </a:moveTo>
                  <a:cubicBezTo>
                    <a:pt x="0" y="285"/>
                    <a:pt x="448" y="0"/>
                    <a:pt x="1001" y="0"/>
                  </a:cubicBezTo>
                  <a:cubicBezTo>
                    <a:pt x="1554" y="0"/>
                    <a:pt x="2003" y="285"/>
                    <a:pt x="2003" y="636"/>
                  </a:cubicBezTo>
                  <a:cubicBezTo>
                    <a:pt x="2003" y="636"/>
                    <a:pt x="2003" y="636"/>
                    <a:pt x="2003" y="636"/>
                  </a:cubicBezTo>
                  <a:cubicBezTo>
                    <a:pt x="2003" y="987"/>
                    <a:pt x="1554" y="1272"/>
                    <a:pt x="1001" y="1272"/>
                  </a:cubicBezTo>
                  <a:cubicBezTo>
                    <a:pt x="448" y="1272"/>
                    <a:pt x="0" y="987"/>
                    <a:pt x="0" y="636"/>
                  </a:cubicBezTo>
                </a:path>
              </a:pathLst>
            </a:custGeom>
            <a:solidFill>
              <a:srgbClr val="99CCFF"/>
            </a:solidFill>
            <a:ln w="0">
              <a:solidFill>
                <a:srgbClr val="000000"/>
              </a:solidFill>
              <a:prstDash val="solid"/>
              <a:round/>
              <a:headEnd/>
              <a:tailEnd/>
            </a:ln>
          </p:spPr>
          <p:txBody>
            <a:bodyPr/>
            <a:lstStyle/>
            <a:p>
              <a:endParaRPr lang="en-US"/>
            </a:p>
          </p:txBody>
        </p:sp>
        <p:sp>
          <p:nvSpPr>
            <p:cNvPr id="80" name="Freeform 50"/>
            <p:cNvSpPr>
              <a:spLocks/>
            </p:cNvSpPr>
            <p:nvPr/>
          </p:nvSpPr>
          <p:spPr bwMode="auto">
            <a:xfrm>
              <a:off x="304" y="2527"/>
              <a:ext cx="260" cy="177"/>
            </a:xfrm>
            <a:custGeom>
              <a:avLst/>
              <a:gdLst/>
              <a:ahLst/>
              <a:cxnLst>
                <a:cxn ang="0">
                  <a:pos x="0" y="636"/>
                </a:cxn>
                <a:cxn ang="0">
                  <a:pos x="1001" y="0"/>
                </a:cxn>
                <a:cxn ang="0">
                  <a:pos x="2003" y="636"/>
                </a:cxn>
                <a:cxn ang="0">
                  <a:pos x="2003" y="636"/>
                </a:cxn>
                <a:cxn ang="0">
                  <a:pos x="1001" y="1272"/>
                </a:cxn>
                <a:cxn ang="0">
                  <a:pos x="0" y="636"/>
                </a:cxn>
              </a:cxnLst>
              <a:rect l="0" t="0" r="r" b="b"/>
              <a:pathLst>
                <a:path w="2003" h="1272">
                  <a:moveTo>
                    <a:pt x="0" y="636"/>
                  </a:moveTo>
                  <a:cubicBezTo>
                    <a:pt x="0" y="285"/>
                    <a:pt x="448" y="0"/>
                    <a:pt x="1001" y="0"/>
                  </a:cubicBezTo>
                  <a:cubicBezTo>
                    <a:pt x="1554" y="0"/>
                    <a:pt x="2003" y="285"/>
                    <a:pt x="2003" y="636"/>
                  </a:cubicBezTo>
                  <a:cubicBezTo>
                    <a:pt x="2003" y="636"/>
                    <a:pt x="2003" y="636"/>
                    <a:pt x="2003" y="636"/>
                  </a:cubicBezTo>
                  <a:cubicBezTo>
                    <a:pt x="2003" y="987"/>
                    <a:pt x="1554" y="1272"/>
                    <a:pt x="1001" y="1272"/>
                  </a:cubicBezTo>
                  <a:cubicBezTo>
                    <a:pt x="448" y="1272"/>
                    <a:pt x="0" y="987"/>
                    <a:pt x="0" y="636"/>
                  </a:cubicBezTo>
                </a:path>
              </a:pathLst>
            </a:custGeom>
            <a:solidFill>
              <a:srgbClr val="99CCFF"/>
            </a:solidFill>
            <a:ln w="0">
              <a:solidFill>
                <a:srgbClr val="000000"/>
              </a:solidFill>
              <a:prstDash val="solid"/>
              <a:round/>
              <a:headEnd/>
              <a:tailEnd/>
            </a:ln>
          </p:spPr>
          <p:txBody>
            <a:bodyPr/>
            <a:lstStyle/>
            <a:p>
              <a:endParaRPr lang="en-US"/>
            </a:p>
          </p:txBody>
        </p:sp>
        <p:sp>
          <p:nvSpPr>
            <p:cNvPr id="81" name="Freeform 51"/>
            <p:cNvSpPr>
              <a:spLocks/>
            </p:cNvSpPr>
            <p:nvPr/>
          </p:nvSpPr>
          <p:spPr bwMode="auto">
            <a:xfrm>
              <a:off x="304" y="2065"/>
              <a:ext cx="260" cy="176"/>
            </a:xfrm>
            <a:custGeom>
              <a:avLst/>
              <a:gdLst/>
              <a:ahLst/>
              <a:cxnLst>
                <a:cxn ang="0">
                  <a:pos x="0" y="636"/>
                </a:cxn>
                <a:cxn ang="0">
                  <a:pos x="1001" y="0"/>
                </a:cxn>
                <a:cxn ang="0">
                  <a:pos x="2003" y="636"/>
                </a:cxn>
                <a:cxn ang="0">
                  <a:pos x="2003" y="636"/>
                </a:cxn>
                <a:cxn ang="0">
                  <a:pos x="1001" y="1272"/>
                </a:cxn>
                <a:cxn ang="0">
                  <a:pos x="0" y="636"/>
                </a:cxn>
              </a:cxnLst>
              <a:rect l="0" t="0" r="r" b="b"/>
              <a:pathLst>
                <a:path w="2003" h="1272">
                  <a:moveTo>
                    <a:pt x="0" y="636"/>
                  </a:moveTo>
                  <a:cubicBezTo>
                    <a:pt x="0" y="285"/>
                    <a:pt x="448" y="0"/>
                    <a:pt x="1001" y="0"/>
                  </a:cubicBezTo>
                  <a:cubicBezTo>
                    <a:pt x="1554" y="0"/>
                    <a:pt x="2003" y="285"/>
                    <a:pt x="2003" y="636"/>
                  </a:cubicBezTo>
                  <a:cubicBezTo>
                    <a:pt x="2003" y="636"/>
                    <a:pt x="2003" y="636"/>
                    <a:pt x="2003" y="636"/>
                  </a:cubicBezTo>
                  <a:cubicBezTo>
                    <a:pt x="2003" y="987"/>
                    <a:pt x="1554" y="1272"/>
                    <a:pt x="1001" y="1272"/>
                  </a:cubicBezTo>
                  <a:cubicBezTo>
                    <a:pt x="448" y="1272"/>
                    <a:pt x="0" y="987"/>
                    <a:pt x="0" y="636"/>
                  </a:cubicBezTo>
                </a:path>
              </a:pathLst>
            </a:custGeom>
            <a:solidFill>
              <a:srgbClr val="99CCFF"/>
            </a:solidFill>
            <a:ln w="0">
              <a:solidFill>
                <a:srgbClr val="000000"/>
              </a:solidFill>
              <a:prstDash val="solid"/>
              <a:round/>
              <a:headEnd/>
              <a:tailEnd/>
            </a:ln>
          </p:spPr>
          <p:txBody>
            <a:bodyPr/>
            <a:lstStyle/>
            <a:p>
              <a:endParaRPr lang="en-US"/>
            </a:p>
          </p:txBody>
        </p:sp>
        <p:sp>
          <p:nvSpPr>
            <p:cNvPr id="82" name="Freeform 52"/>
            <p:cNvSpPr>
              <a:spLocks/>
            </p:cNvSpPr>
            <p:nvPr/>
          </p:nvSpPr>
          <p:spPr bwMode="auto">
            <a:xfrm>
              <a:off x="785" y="2272"/>
              <a:ext cx="261" cy="177"/>
            </a:xfrm>
            <a:custGeom>
              <a:avLst/>
              <a:gdLst/>
              <a:ahLst/>
              <a:cxnLst>
                <a:cxn ang="0">
                  <a:pos x="0" y="636"/>
                </a:cxn>
                <a:cxn ang="0">
                  <a:pos x="1001" y="0"/>
                </a:cxn>
                <a:cxn ang="0">
                  <a:pos x="2003" y="636"/>
                </a:cxn>
                <a:cxn ang="0">
                  <a:pos x="2003" y="636"/>
                </a:cxn>
                <a:cxn ang="0">
                  <a:pos x="1001" y="1272"/>
                </a:cxn>
                <a:cxn ang="0">
                  <a:pos x="0" y="636"/>
                </a:cxn>
              </a:cxnLst>
              <a:rect l="0" t="0" r="r" b="b"/>
              <a:pathLst>
                <a:path w="2003" h="1272">
                  <a:moveTo>
                    <a:pt x="0" y="636"/>
                  </a:moveTo>
                  <a:cubicBezTo>
                    <a:pt x="0" y="285"/>
                    <a:pt x="448" y="0"/>
                    <a:pt x="1001" y="0"/>
                  </a:cubicBezTo>
                  <a:cubicBezTo>
                    <a:pt x="1554" y="0"/>
                    <a:pt x="2003" y="285"/>
                    <a:pt x="2003" y="636"/>
                  </a:cubicBezTo>
                  <a:cubicBezTo>
                    <a:pt x="2003" y="636"/>
                    <a:pt x="2003" y="636"/>
                    <a:pt x="2003" y="636"/>
                  </a:cubicBezTo>
                  <a:cubicBezTo>
                    <a:pt x="2003" y="987"/>
                    <a:pt x="1554" y="1272"/>
                    <a:pt x="1001" y="1272"/>
                  </a:cubicBezTo>
                  <a:cubicBezTo>
                    <a:pt x="448" y="1272"/>
                    <a:pt x="0" y="987"/>
                    <a:pt x="0" y="636"/>
                  </a:cubicBezTo>
                </a:path>
              </a:pathLst>
            </a:custGeom>
            <a:solidFill>
              <a:srgbClr val="99CCFF"/>
            </a:solidFill>
            <a:ln w="0">
              <a:solidFill>
                <a:srgbClr val="000000"/>
              </a:solidFill>
              <a:prstDash val="solid"/>
              <a:round/>
              <a:headEnd/>
              <a:tailEnd/>
            </a:ln>
          </p:spPr>
          <p:txBody>
            <a:bodyPr/>
            <a:lstStyle/>
            <a:p>
              <a:endParaRPr lang="en-US"/>
            </a:p>
          </p:txBody>
        </p:sp>
        <p:sp>
          <p:nvSpPr>
            <p:cNvPr id="83" name="Freeform 53"/>
            <p:cNvSpPr>
              <a:spLocks/>
            </p:cNvSpPr>
            <p:nvPr/>
          </p:nvSpPr>
          <p:spPr bwMode="auto">
            <a:xfrm>
              <a:off x="3035" y="1550"/>
              <a:ext cx="260" cy="176"/>
            </a:xfrm>
            <a:custGeom>
              <a:avLst/>
              <a:gdLst/>
              <a:ahLst/>
              <a:cxnLst>
                <a:cxn ang="0">
                  <a:pos x="0" y="636"/>
                </a:cxn>
                <a:cxn ang="0">
                  <a:pos x="1001" y="0"/>
                </a:cxn>
                <a:cxn ang="0">
                  <a:pos x="2003" y="636"/>
                </a:cxn>
                <a:cxn ang="0">
                  <a:pos x="2003" y="636"/>
                </a:cxn>
                <a:cxn ang="0">
                  <a:pos x="1001" y="1272"/>
                </a:cxn>
                <a:cxn ang="0">
                  <a:pos x="0" y="636"/>
                </a:cxn>
              </a:cxnLst>
              <a:rect l="0" t="0" r="r" b="b"/>
              <a:pathLst>
                <a:path w="2003" h="1272">
                  <a:moveTo>
                    <a:pt x="0" y="636"/>
                  </a:moveTo>
                  <a:cubicBezTo>
                    <a:pt x="0" y="285"/>
                    <a:pt x="448" y="0"/>
                    <a:pt x="1001" y="0"/>
                  </a:cubicBezTo>
                  <a:cubicBezTo>
                    <a:pt x="1554" y="0"/>
                    <a:pt x="2003" y="285"/>
                    <a:pt x="2003" y="636"/>
                  </a:cubicBezTo>
                  <a:cubicBezTo>
                    <a:pt x="2003" y="636"/>
                    <a:pt x="2003" y="636"/>
                    <a:pt x="2003" y="636"/>
                  </a:cubicBezTo>
                  <a:cubicBezTo>
                    <a:pt x="2003" y="987"/>
                    <a:pt x="1554" y="1272"/>
                    <a:pt x="1001" y="1272"/>
                  </a:cubicBezTo>
                  <a:cubicBezTo>
                    <a:pt x="448" y="1272"/>
                    <a:pt x="0" y="987"/>
                    <a:pt x="0" y="636"/>
                  </a:cubicBezTo>
                </a:path>
              </a:pathLst>
            </a:custGeom>
            <a:solidFill>
              <a:srgbClr val="99CCFF"/>
            </a:solidFill>
            <a:ln w="0">
              <a:solidFill>
                <a:srgbClr val="000000"/>
              </a:solidFill>
              <a:prstDash val="solid"/>
              <a:round/>
              <a:headEnd/>
              <a:tailEnd/>
            </a:ln>
          </p:spPr>
          <p:txBody>
            <a:bodyPr/>
            <a:lstStyle/>
            <a:p>
              <a:endParaRPr lang="en-US"/>
            </a:p>
          </p:txBody>
        </p:sp>
        <p:sp>
          <p:nvSpPr>
            <p:cNvPr id="84" name="Freeform 54"/>
            <p:cNvSpPr>
              <a:spLocks/>
            </p:cNvSpPr>
            <p:nvPr/>
          </p:nvSpPr>
          <p:spPr bwMode="auto">
            <a:xfrm>
              <a:off x="1457" y="1596"/>
              <a:ext cx="260" cy="176"/>
            </a:xfrm>
            <a:custGeom>
              <a:avLst/>
              <a:gdLst/>
              <a:ahLst/>
              <a:cxnLst>
                <a:cxn ang="0">
                  <a:pos x="0" y="636"/>
                </a:cxn>
                <a:cxn ang="0">
                  <a:pos x="1001" y="0"/>
                </a:cxn>
                <a:cxn ang="0">
                  <a:pos x="2003" y="636"/>
                </a:cxn>
                <a:cxn ang="0">
                  <a:pos x="2003" y="636"/>
                </a:cxn>
                <a:cxn ang="0">
                  <a:pos x="1001" y="1272"/>
                </a:cxn>
                <a:cxn ang="0">
                  <a:pos x="0" y="636"/>
                </a:cxn>
              </a:cxnLst>
              <a:rect l="0" t="0" r="r" b="b"/>
              <a:pathLst>
                <a:path w="2003" h="1272">
                  <a:moveTo>
                    <a:pt x="0" y="636"/>
                  </a:moveTo>
                  <a:cubicBezTo>
                    <a:pt x="0" y="285"/>
                    <a:pt x="448" y="0"/>
                    <a:pt x="1001" y="0"/>
                  </a:cubicBezTo>
                  <a:cubicBezTo>
                    <a:pt x="1554" y="0"/>
                    <a:pt x="2003" y="285"/>
                    <a:pt x="2003" y="636"/>
                  </a:cubicBezTo>
                  <a:cubicBezTo>
                    <a:pt x="2003" y="636"/>
                    <a:pt x="2003" y="636"/>
                    <a:pt x="2003" y="636"/>
                  </a:cubicBezTo>
                  <a:cubicBezTo>
                    <a:pt x="2003" y="987"/>
                    <a:pt x="1554" y="1272"/>
                    <a:pt x="1001" y="1272"/>
                  </a:cubicBezTo>
                  <a:cubicBezTo>
                    <a:pt x="448" y="1272"/>
                    <a:pt x="0" y="987"/>
                    <a:pt x="0" y="636"/>
                  </a:cubicBezTo>
                </a:path>
              </a:pathLst>
            </a:custGeom>
            <a:solidFill>
              <a:srgbClr val="99CCFF"/>
            </a:solidFill>
            <a:ln w="0">
              <a:solidFill>
                <a:srgbClr val="000000"/>
              </a:solidFill>
              <a:prstDash val="solid"/>
              <a:round/>
              <a:headEnd/>
              <a:tailEnd/>
            </a:ln>
          </p:spPr>
          <p:txBody>
            <a:bodyPr/>
            <a:lstStyle/>
            <a:p>
              <a:endParaRPr lang="en-US"/>
            </a:p>
          </p:txBody>
        </p:sp>
        <p:grpSp>
          <p:nvGrpSpPr>
            <p:cNvPr id="9" name="Group 55"/>
            <p:cNvGrpSpPr>
              <a:grpSpLocks/>
            </p:cNvGrpSpPr>
            <p:nvPr/>
          </p:nvGrpSpPr>
          <p:grpSpPr bwMode="auto">
            <a:xfrm>
              <a:off x="145" y="1241"/>
              <a:ext cx="3056" cy="2263"/>
              <a:chOff x="912" y="1101"/>
              <a:chExt cx="3629" cy="2552"/>
            </a:xfrm>
          </p:grpSpPr>
          <p:sp>
            <p:nvSpPr>
              <p:cNvPr id="86" name="Freeform 56"/>
              <p:cNvSpPr>
                <a:spLocks/>
              </p:cNvSpPr>
              <p:nvPr/>
            </p:nvSpPr>
            <p:spPr bwMode="auto">
              <a:xfrm>
                <a:off x="2006" y="3391"/>
                <a:ext cx="591" cy="248"/>
              </a:xfrm>
              <a:custGeom>
                <a:avLst/>
                <a:gdLst/>
                <a:ahLst/>
                <a:cxnLst>
                  <a:cxn ang="0">
                    <a:pos x="0" y="0"/>
                  </a:cxn>
                  <a:cxn ang="0">
                    <a:pos x="591" y="230"/>
                  </a:cxn>
                </a:cxnLst>
                <a:rect l="0" t="0" r="r" b="b"/>
                <a:pathLst>
                  <a:path w="591" h="248">
                    <a:moveTo>
                      <a:pt x="0" y="0"/>
                    </a:moveTo>
                    <a:cubicBezTo>
                      <a:pt x="124" y="159"/>
                      <a:pt x="375" y="248"/>
                      <a:pt x="591" y="230"/>
                    </a:cubicBezTo>
                  </a:path>
                </a:pathLst>
              </a:custGeom>
              <a:noFill/>
              <a:ln w="19050" cap="rnd">
                <a:solidFill>
                  <a:srgbClr val="000080"/>
                </a:solidFill>
                <a:prstDash val="solid"/>
                <a:round/>
                <a:headEnd/>
                <a:tailEnd type="triangle" w="med" len="lg"/>
              </a:ln>
            </p:spPr>
            <p:txBody>
              <a:bodyPr/>
              <a:lstStyle/>
              <a:p>
                <a:endParaRPr lang="en-US"/>
              </a:p>
            </p:txBody>
          </p:sp>
          <p:sp>
            <p:nvSpPr>
              <p:cNvPr id="87" name="Freeform 57"/>
              <p:cNvSpPr>
                <a:spLocks/>
              </p:cNvSpPr>
              <p:nvPr/>
            </p:nvSpPr>
            <p:spPr bwMode="auto">
              <a:xfrm>
                <a:off x="1856" y="2181"/>
                <a:ext cx="519" cy="888"/>
              </a:xfrm>
              <a:custGeom>
                <a:avLst/>
                <a:gdLst/>
                <a:ahLst/>
                <a:cxnLst>
                  <a:cxn ang="0">
                    <a:pos x="0" y="888"/>
                  </a:cxn>
                  <a:cxn ang="0">
                    <a:pos x="519" y="0"/>
                  </a:cxn>
                </a:cxnLst>
                <a:rect l="0" t="0" r="r" b="b"/>
                <a:pathLst>
                  <a:path w="519" h="888">
                    <a:moveTo>
                      <a:pt x="0" y="888"/>
                    </a:moveTo>
                    <a:cubicBezTo>
                      <a:pt x="82" y="556"/>
                      <a:pt x="339" y="192"/>
                      <a:pt x="519" y="0"/>
                    </a:cubicBezTo>
                  </a:path>
                </a:pathLst>
              </a:custGeom>
              <a:noFill/>
              <a:ln w="19050" cap="rnd">
                <a:solidFill>
                  <a:srgbClr val="000080"/>
                </a:solidFill>
                <a:prstDash val="solid"/>
                <a:round/>
                <a:headEnd/>
                <a:tailEnd type="triangle" w="med" len="lg"/>
              </a:ln>
            </p:spPr>
            <p:txBody>
              <a:bodyPr/>
              <a:lstStyle/>
              <a:p>
                <a:endParaRPr lang="en-US"/>
              </a:p>
            </p:txBody>
          </p:sp>
          <p:sp>
            <p:nvSpPr>
              <p:cNvPr id="88" name="Freeform 58"/>
              <p:cNvSpPr>
                <a:spLocks/>
              </p:cNvSpPr>
              <p:nvPr/>
            </p:nvSpPr>
            <p:spPr bwMode="auto">
              <a:xfrm>
                <a:off x="1253" y="2769"/>
                <a:ext cx="336" cy="450"/>
              </a:xfrm>
              <a:custGeom>
                <a:avLst/>
                <a:gdLst/>
                <a:ahLst/>
                <a:cxnLst>
                  <a:cxn ang="0">
                    <a:pos x="270" y="450"/>
                  </a:cxn>
                  <a:cxn ang="0">
                    <a:pos x="66" y="282"/>
                  </a:cxn>
                  <a:cxn ang="0">
                    <a:pos x="0" y="0"/>
                  </a:cxn>
                </a:cxnLst>
                <a:rect l="0" t="0" r="r" b="b"/>
                <a:pathLst>
                  <a:path w="270" h="450">
                    <a:moveTo>
                      <a:pt x="270" y="450"/>
                    </a:moveTo>
                    <a:cubicBezTo>
                      <a:pt x="236" y="422"/>
                      <a:pt x="111" y="357"/>
                      <a:pt x="66" y="282"/>
                    </a:cubicBezTo>
                    <a:cubicBezTo>
                      <a:pt x="21" y="207"/>
                      <a:pt x="14" y="59"/>
                      <a:pt x="0" y="0"/>
                    </a:cubicBezTo>
                  </a:path>
                </a:pathLst>
              </a:custGeom>
              <a:noFill/>
              <a:ln w="19050" cap="rnd">
                <a:solidFill>
                  <a:srgbClr val="000080"/>
                </a:solidFill>
                <a:prstDash val="solid"/>
                <a:round/>
                <a:headEnd/>
                <a:tailEnd type="triangle" w="med" len="lg"/>
              </a:ln>
            </p:spPr>
            <p:txBody>
              <a:bodyPr/>
              <a:lstStyle/>
              <a:p>
                <a:endParaRPr lang="en-US"/>
              </a:p>
            </p:txBody>
          </p:sp>
          <p:sp>
            <p:nvSpPr>
              <p:cNvPr id="89" name="Freeform 59"/>
              <p:cNvSpPr>
                <a:spLocks/>
              </p:cNvSpPr>
              <p:nvPr/>
            </p:nvSpPr>
            <p:spPr bwMode="auto">
              <a:xfrm>
                <a:off x="1929" y="2776"/>
                <a:ext cx="2499" cy="338"/>
              </a:xfrm>
              <a:custGeom>
                <a:avLst/>
                <a:gdLst/>
                <a:ahLst/>
                <a:cxnLst>
                  <a:cxn ang="0">
                    <a:pos x="2499" y="334"/>
                  </a:cxn>
                  <a:cxn ang="0">
                    <a:pos x="0" y="338"/>
                  </a:cxn>
                </a:cxnLst>
                <a:rect l="0" t="0" r="r" b="b"/>
                <a:pathLst>
                  <a:path w="2499" h="338">
                    <a:moveTo>
                      <a:pt x="2499" y="334"/>
                    </a:moveTo>
                    <a:cubicBezTo>
                      <a:pt x="1768" y="0"/>
                      <a:pt x="725" y="18"/>
                      <a:pt x="0" y="338"/>
                    </a:cubicBezTo>
                  </a:path>
                </a:pathLst>
              </a:custGeom>
              <a:noFill/>
              <a:ln w="19050" cap="rnd">
                <a:solidFill>
                  <a:srgbClr val="000080"/>
                </a:solidFill>
                <a:prstDash val="solid"/>
                <a:round/>
                <a:headEnd/>
                <a:tailEnd type="triangle" w="med" len="lg"/>
              </a:ln>
            </p:spPr>
            <p:txBody>
              <a:bodyPr/>
              <a:lstStyle/>
              <a:p>
                <a:endParaRPr lang="en-US"/>
              </a:p>
            </p:txBody>
          </p:sp>
          <p:sp>
            <p:nvSpPr>
              <p:cNvPr id="90" name="Freeform 60"/>
              <p:cNvSpPr>
                <a:spLocks/>
              </p:cNvSpPr>
              <p:nvPr/>
            </p:nvSpPr>
            <p:spPr bwMode="auto">
              <a:xfrm>
                <a:off x="1819" y="1785"/>
                <a:ext cx="4" cy="484"/>
              </a:xfrm>
              <a:custGeom>
                <a:avLst/>
                <a:gdLst/>
                <a:ahLst/>
                <a:cxnLst>
                  <a:cxn ang="0">
                    <a:pos x="4" y="0"/>
                  </a:cxn>
                  <a:cxn ang="0">
                    <a:pos x="0" y="484"/>
                  </a:cxn>
                </a:cxnLst>
                <a:rect l="0" t="0" r="r" b="b"/>
                <a:pathLst>
                  <a:path w="4" h="484">
                    <a:moveTo>
                      <a:pt x="4" y="0"/>
                    </a:moveTo>
                    <a:lnTo>
                      <a:pt x="0" y="484"/>
                    </a:lnTo>
                  </a:path>
                </a:pathLst>
              </a:custGeom>
              <a:noFill/>
              <a:ln w="19050" cap="rnd">
                <a:solidFill>
                  <a:srgbClr val="000080"/>
                </a:solidFill>
                <a:prstDash val="solid"/>
                <a:round/>
                <a:headEnd/>
                <a:tailEnd type="triangle" w="med" len="lg"/>
              </a:ln>
            </p:spPr>
            <p:txBody>
              <a:bodyPr/>
              <a:lstStyle/>
              <a:p>
                <a:endParaRPr lang="en-US"/>
              </a:p>
            </p:txBody>
          </p:sp>
          <p:sp>
            <p:nvSpPr>
              <p:cNvPr id="91" name="Line 61"/>
              <p:cNvSpPr>
                <a:spLocks noChangeShapeType="1"/>
              </p:cNvSpPr>
              <p:nvPr/>
            </p:nvSpPr>
            <p:spPr bwMode="auto">
              <a:xfrm flipH="1">
                <a:off x="3690" y="1782"/>
                <a:ext cx="1" cy="539"/>
              </a:xfrm>
              <a:prstGeom prst="line">
                <a:avLst/>
              </a:prstGeom>
              <a:noFill/>
              <a:ln w="19050" cap="rnd">
                <a:solidFill>
                  <a:srgbClr val="000080"/>
                </a:solidFill>
                <a:round/>
                <a:headEnd/>
                <a:tailEnd type="triangle" w="med" len="lg"/>
              </a:ln>
            </p:spPr>
            <p:txBody>
              <a:bodyPr/>
              <a:lstStyle/>
              <a:p>
                <a:endParaRPr lang="en-US"/>
              </a:p>
            </p:txBody>
          </p:sp>
          <p:sp>
            <p:nvSpPr>
              <p:cNvPr id="92" name="Freeform 62"/>
              <p:cNvSpPr>
                <a:spLocks/>
              </p:cNvSpPr>
              <p:nvPr/>
            </p:nvSpPr>
            <p:spPr bwMode="auto">
              <a:xfrm>
                <a:off x="3749" y="1650"/>
                <a:ext cx="792" cy="663"/>
              </a:xfrm>
              <a:custGeom>
                <a:avLst/>
                <a:gdLst/>
                <a:ahLst/>
                <a:cxnLst>
                  <a:cxn ang="0">
                    <a:pos x="792" y="0"/>
                  </a:cxn>
                  <a:cxn ang="0">
                    <a:pos x="0" y="663"/>
                  </a:cxn>
                </a:cxnLst>
                <a:rect l="0" t="0" r="r" b="b"/>
                <a:pathLst>
                  <a:path w="792" h="663">
                    <a:moveTo>
                      <a:pt x="792" y="0"/>
                    </a:moveTo>
                    <a:cubicBezTo>
                      <a:pt x="678" y="250"/>
                      <a:pt x="295" y="501"/>
                      <a:pt x="0" y="663"/>
                    </a:cubicBezTo>
                  </a:path>
                </a:pathLst>
              </a:custGeom>
              <a:noFill/>
              <a:ln w="19050" cap="rnd">
                <a:solidFill>
                  <a:srgbClr val="000080"/>
                </a:solidFill>
                <a:prstDash val="solid"/>
                <a:round/>
                <a:headEnd/>
                <a:tailEnd type="triangle" w="med" len="lg"/>
              </a:ln>
            </p:spPr>
            <p:txBody>
              <a:bodyPr/>
              <a:lstStyle/>
              <a:p>
                <a:endParaRPr lang="en-US"/>
              </a:p>
            </p:txBody>
          </p:sp>
          <p:sp>
            <p:nvSpPr>
              <p:cNvPr id="93" name="Freeform 63"/>
              <p:cNvSpPr>
                <a:spLocks/>
              </p:cNvSpPr>
              <p:nvPr/>
            </p:nvSpPr>
            <p:spPr bwMode="auto">
              <a:xfrm rot="9062941" flipV="1">
                <a:off x="2961" y="3476"/>
                <a:ext cx="586" cy="84"/>
              </a:xfrm>
              <a:custGeom>
                <a:avLst/>
                <a:gdLst/>
                <a:ahLst/>
                <a:cxnLst>
                  <a:cxn ang="0">
                    <a:pos x="988" y="0"/>
                  </a:cxn>
                  <a:cxn ang="0">
                    <a:pos x="0" y="13"/>
                  </a:cxn>
                </a:cxnLst>
                <a:rect l="0" t="0" r="r" b="b"/>
                <a:pathLst>
                  <a:path w="988" h="119">
                    <a:moveTo>
                      <a:pt x="988" y="0"/>
                    </a:moveTo>
                    <a:cubicBezTo>
                      <a:pt x="724" y="114"/>
                      <a:pt x="293" y="119"/>
                      <a:pt x="0" y="13"/>
                    </a:cubicBezTo>
                  </a:path>
                </a:pathLst>
              </a:custGeom>
              <a:noFill/>
              <a:ln w="19050" cap="rnd">
                <a:solidFill>
                  <a:srgbClr val="000080"/>
                </a:solidFill>
                <a:prstDash val="solid"/>
                <a:round/>
                <a:headEnd/>
                <a:tailEnd type="triangle" w="med" len="lg"/>
              </a:ln>
            </p:spPr>
            <p:txBody>
              <a:bodyPr/>
              <a:lstStyle/>
              <a:p>
                <a:endParaRPr lang="en-US"/>
              </a:p>
            </p:txBody>
          </p:sp>
          <p:sp>
            <p:nvSpPr>
              <p:cNvPr id="94" name="Freeform 64"/>
              <p:cNvSpPr>
                <a:spLocks/>
              </p:cNvSpPr>
              <p:nvPr/>
            </p:nvSpPr>
            <p:spPr bwMode="auto">
              <a:xfrm rot="17119420">
                <a:off x="3768" y="2311"/>
                <a:ext cx="267" cy="219"/>
              </a:xfrm>
              <a:custGeom>
                <a:avLst/>
                <a:gdLst/>
                <a:ahLst/>
                <a:cxnLst>
                  <a:cxn ang="0">
                    <a:pos x="249" y="0"/>
                  </a:cxn>
                  <a:cxn ang="0">
                    <a:pos x="305" y="185"/>
                  </a:cxn>
                  <a:cxn ang="0">
                    <a:pos x="98" y="239"/>
                  </a:cxn>
                  <a:cxn ang="0">
                    <a:pos x="42" y="53"/>
                  </a:cxn>
                  <a:cxn ang="0">
                    <a:pos x="48" y="44"/>
                  </a:cxn>
                </a:cxnLst>
                <a:rect l="0" t="0" r="r" b="b"/>
                <a:pathLst>
                  <a:path w="347" h="275">
                    <a:moveTo>
                      <a:pt x="249" y="0"/>
                    </a:moveTo>
                    <a:cubicBezTo>
                      <a:pt x="322" y="36"/>
                      <a:pt x="347" y="119"/>
                      <a:pt x="305" y="185"/>
                    </a:cubicBezTo>
                    <a:cubicBezTo>
                      <a:pt x="263" y="251"/>
                      <a:pt x="170" y="275"/>
                      <a:pt x="98" y="239"/>
                    </a:cubicBezTo>
                    <a:cubicBezTo>
                      <a:pt x="25" y="202"/>
                      <a:pt x="0" y="119"/>
                      <a:pt x="42" y="53"/>
                    </a:cubicBezTo>
                    <a:cubicBezTo>
                      <a:pt x="44" y="50"/>
                      <a:pt x="46" y="47"/>
                      <a:pt x="48" y="44"/>
                    </a:cubicBezTo>
                  </a:path>
                </a:pathLst>
              </a:custGeom>
              <a:noFill/>
              <a:ln w="19050" cap="rnd">
                <a:solidFill>
                  <a:srgbClr val="000080"/>
                </a:solidFill>
                <a:prstDash val="solid"/>
                <a:round/>
                <a:headEnd/>
                <a:tailEnd type="triangle" w="med" len="lg"/>
              </a:ln>
            </p:spPr>
            <p:txBody>
              <a:bodyPr/>
              <a:lstStyle/>
              <a:p>
                <a:endParaRPr lang="en-US"/>
              </a:p>
            </p:txBody>
          </p:sp>
          <p:sp>
            <p:nvSpPr>
              <p:cNvPr id="95" name="Line 65"/>
              <p:cNvSpPr>
                <a:spLocks noChangeShapeType="1"/>
              </p:cNvSpPr>
              <p:nvPr/>
            </p:nvSpPr>
            <p:spPr bwMode="auto">
              <a:xfrm flipH="1">
                <a:off x="3678" y="2520"/>
                <a:ext cx="7" cy="587"/>
              </a:xfrm>
              <a:prstGeom prst="line">
                <a:avLst/>
              </a:prstGeom>
              <a:noFill/>
              <a:ln w="19050" cap="rnd">
                <a:solidFill>
                  <a:srgbClr val="000080"/>
                </a:solidFill>
                <a:round/>
                <a:headEnd/>
                <a:tailEnd type="triangle" w="med" len="lg"/>
              </a:ln>
            </p:spPr>
            <p:txBody>
              <a:bodyPr/>
              <a:lstStyle/>
              <a:p>
                <a:endParaRPr lang="en-US"/>
              </a:p>
            </p:txBody>
          </p:sp>
          <p:sp>
            <p:nvSpPr>
              <p:cNvPr id="96" name="Freeform 66"/>
              <p:cNvSpPr>
                <a:spLocks/>
              </p:cNvSpPr>
              <p:nvPr/>
            </p:nvSpPr>
            <p:spPr bwMode="auto">
              <a:xfrm>
                <a:off x="2951" y="1107"/>
                <a:ext cx="708" cy="360"/>
              </a:xfrm>
              <a:custGeom>
                <a:avLst/>
                <a:gdLst/>
                <a:ahLst/>
                <a:cxnLst>
                  <a:cxn ang="0">
                    <a:pos x="708" y="360"/>
                  </a:cxn>
                  <a:cxn ang="0">
                    <a:pos x="0" y="0"/>
                  </a:cxn>
                </a:cxnLst>
                <a:rect l="0" t="0" r="r" b="b"/>
                <a:pathLst>
                  <a:path w="708" h="360">
                    <a:moveTo>
                      <a:pt x="708" y="360"/>
                    </a:moveTo>
                    <a:cubicBezTo>
                      <a:pt x="660" y="96"/>
                      <a:pt x="288" y="30"/>
                      <a:pt x="0" y="0"/>
                    </a:cubicBezTo>
                  </a:path>
                </a:pathLst>
              </a:custGeom>
              <a:noFill/>
              <a:ln w="19050" cap="rnd">
                <a:solidFill>
                  <a:srgbClr val="000080"/>
                </a:solidFill>
                <a:prstDash val="solid"/>
                <a:round/>
                <a:headEnd/>
                <a:tailEnd type="triangle" w="med" len="lg"/>
              </a:ln>
            </p:spPr>
            <p:txBody>
              <a:bodyPr/>
              <a:lstStyle/>
              <a:p>
                <a:endParaRPr lang="en-US"/>
              </a:p>
            </p:txBody>
          </p:sp>
          <p:sp>
            <p:nvSpPr>
              <p:cNvPr id="97" name="Freeform 67"/>
              <p:cNvSpPr>
                <a:spLocks/>
              </p:cNvSpPr>
              <p:nvPr/>
            </p:nvSpPr>
            <p:spPr bwMode="auto">
              <a:xfrm flipH="1">
                <a:off x="1901" y="1101"/>
                <a:ext cx="708" cy="360"/>
              </a:xfrm>
              <a:custGeom>
                <a:avLst/>
                <a:gdLst/>
                <a:ahLst/>
                <a:cxnLst>
                  <a:cxn ang="0">
                    <a:pos x="708" y="360"/>
                  </a:cxn>
                  <a:cxn ang="0">
                    <a:pos x="0" y="0"/>
                  </a:cxn>
                </a:cxnLst>
                <a:rect l="0" t="0" r="r" b="b"/>
                <a:pathLst>
                  <a:path w="708" h="360">
                    <a:moveTo>
                      <a:pt x="708" y="360"/>
                    </a:moveTo>
                    <a:cubicBezTo>
                      <a:pt x="660" y="96"/>
                      <a:pt x="288" y="30"/>
                      <a:pt x="0" y="0"/>
                    </a:cubicBezTo>
                  </a:path>
                </a:pathLst>
              </a:custGeom>
              <a:noFill/>
              <a:ln w="19050" cap="rnd">
                <a:solidFill>
                  <a:srgbClr val="000080"/>
                </a:solidFill>
                <a:prstDash val="solid"/>
                <a:round/>
                <a:headEnd type="triangle" w="med" len="lg"/>
                <a:tailEnd type="none" w="med" len="lg"/>
              </a:ln>
            </p:spPr>
            <p:txBody>
              <a:bodyPr/>
              <a:lstStyle/>
              <a:p>
                <a:endParaRPr lang="en-US"/>
              </a:p>
            </p:txBody>
          </p:sp>
          <p:sp>
            <p:nvSpPr>
              <p:cNvPr id="98" name="Freeform 68"/>
              <p:cNvSpPr>
                <a:spLocks/>
              </p:cNvSpPr>
              <p:nvPr/>
            </p:nvSpPr>
            <p:spPr bwMode="auto">
              <a:xfrm>
                <a:off x="1823" y="2499"/>
                <a:ext cx="3" cy="580"/>
              </a:xfrm>
              <a:custGeom>
                <a:avLst/>
                <a:gdLst/>
                <a:ahLst/>
                <a:cxnLst>
                  <a:cxn ang="0">
                    <a:pos x="0" y="0"/>
                  </a:cxn>
                  <a:cxn ang="0">
                    <a:pos x="3" y="580"/>
                  </a:cxn>
                </a:cxnLst>
                <a:rect l="0" t="0" r="r" b="b"/>
                <a:pathLst>
                  <a:path w="3" h="580">
                    <a:moveTo>
                      <a:pt x="0" y="0"/>
                    </a:moveTo>
                    <a:lnTo>
                      <a:pt x="3" y="580"/>
                    </a:lnTo>
                  </a:path>
                </a:pathLst>
              </a:custGeom>
              <a:noFill/>
              <a:ln w="19050" cap="rnd">
                <a:solidFill>
                  <a:srgbClr val="000080"/>
                </a:solidFill>
                <a:prstDash val="solid"/>
                <a:round/>
                <a:headEnd/>
                <a:tailEnd type="triangle" w="med" len="lg"/>
              </a:ln>
            </p:spPr>
            <p:txBody>
              <a:bodyPr/>
              <a:lstStyle/>
              <a:p>
                <a:endParaRPr lang="en-US"/>
              </a:p>
            </p:txBody>
          </p:sp>
          <p:sp>
            <p:nvSpPr>
              <p:cNvPr id="99" name="Freeform 69"/>
              <p:cNvSpPr>
                <a:spLocks/>
              </p:cNvSpPr>
              <p:nvPr/>
            </p:nvSpPr>
            <p:spPr bwMode="auto">
              <a:xfrm rot="4327747">
                <a:off x="1307" y="1625"/>
                <a:ext cx="234" cy="425"/>
              </a:xfrm>
              <a:custGeom>
                <a:avLst/>
                <a:gdLst/>
                <a:ahLst/>
                <a:cxnLst>
                  <a:cxn ang="0">
                    <a:pos x="270" y="450"/>
                  </a:cxn>
                  <a:cxn ang="0">
                    <a:pos x="66" y="282"/>
                  </a:cxn>
                  <a:cxn ang="0">
                    <a:pos x="0" y="0"/>
                  </a:cxn>
                </a:cxnLst>
                <a:rect l="0" t="0" r="r" b="b"/>
                <a:pathLst>
                  <a:path w="270" h="450">
                    <a:moveTo>
                      <a:pt x="270" y="450"/>
                    </a:moveTo>
                    <a:cubicBezTo>
                      <a:pt x="236" y="422"/>
                      <a:pt x="111" y="357"/>
                      <a:pt x="66" y="282"/>
                    </a:cubicBezTo>
                    <a:cubicBezTo>
                      <a:pt x="21" y="207"/>
                      <a:pt x="14" y="59"/>
                      <a:pt x="0" y="0"/>
                    </a:cubicBezTo>
                  </a:path>
                </a:pathLst>
              </a:custGeom>
              <a:noFill/>
              <a:ln w="19050" cap="rnd">
                <a:solidFill>
                  <a:srgbClr val="000080"/>
                </a:solidFill>
                <a:prstDash val="solid"/>
                <a:round/>
                <a:headEnd/>
                <a:tailEnd type="triangle" w="med" len="lg"/>
              </a:ln>
            </p:spPr>
            <p:txBody>
              <a:bodyPr/>
              <a:lstStyle/>
              <a:p>
                <a:endParaRPr lang="en-US"/>
              </a:p>
            </p:txBody>
          </p:sp>
          <p:sp>
            <p:nvSpPr>
              <p:cNvPr id="100" name="Freeform 70"/>
              <p:cNvSpPr>
                <a:spLocks/>
              </p:cNvSpPr>
              <p:nvPr/>
            </p:nvSpPr>
            <p:spPr bwMode="auto">
              <a:xfrm rot="8100000">
                <a:off x="1142" y="2298"/>
                <a:ext cx="211" cy="197"/>
              </a:xfrm>
              <a:custGeom>
                <a:avLst/>
                <a:gdLst/>
                <a:ahLst/>
                <a:cxnLst>
                  <a:cxn ang="0">
                    <a:pos x="537" y="0"/>
                  </a:cxn>
                  <a:cxn ang="0">
                    <a:pos x="0" y="502"/>
                  </a:cxn>
                </a:cxnLst>
                <a:rect l="0" t="0" r="r" b="b"/>
                <a:pathLst>
                  <a:path w="537" h="502">
                    <a:moveTo>
                      <a:pt x="537" y="0"/>
                    </a:moveTo>
                    <a:lnTo>
                      <a:pt x="0" y="502"/>
                    </a:lnTo>
                  </a:path>
                </a:pathLst>
              </a:custGeom>
              <a:noFill/>
              <a:ln w="19050" cap="rnd">
                <a:solidFill>
                  <a:srgbClr val="000080"/>
                </a:solidFill>
                <a:prstDash val="solid"/>
                <a:round/>
                <a:headEnd/>
                <a:tailEnd type="triangle" w="med" len="lg"/>
              </a:ln>
            </p:spPr>
            <p:txBody>
              <a:bodyPr/>
              <a:lstStyle/>
              <a:p>
                <a:endParaRPr lang="en-US"/>
              </a:p>
            </p:txBody>
          </p:sp>
          <p:sp>
            <p:nvSpPr>
              <p:cNvPr id="101" name="Freeform 71"/>
              <p:cNvSpPr>
                <a:spLocks/>
              </p:cNvSpPr>
              <p:nvPr/>
            </p:nvSpPr>
            <p:spPr bwMode="auto">
              <a:xfrm rot="27638892">
                <a:off x="1464" y="2281"/>
                <a:ext cx="267" cy="219"/>
              </a:xfrm>
              <a:custGeom>
                <a:avLst/>
                <a:gdLst/>
                <a:ahLst/>
                <a:cxnLst>
                  <a:cxn ang="0">
                    <a:pos x="249" y="0"/>
                  </a:cxn>
                  <a:cxn ang="0">
                    <a:pos x="305" y="185"/>
                  </a:cxn>
                  <a:cxn ang="0">
                    <a:pos x="98" y="239"/>
                  </a:cxn>
                  <a:cxn ang="0">
                    <a:pos x="42" y="53"/>
                  </a:cxn>
                  <a:cxn ang="0">
                    <a:pos x="48" y="44"/>
                  </a:cxn>
                </a:cxnLst>
                <a:rect l="0" t="0" r="r" b="b"/>
                <a:pathLst>
                  <a:path w="347" h="275">
                    <a:moveTo>
                      <a:pt x="249" y="0"/>
                    </a:moveTo>
                    <a:cubicBezTo>
                      <a:pt x="322" y="36"/>
                      <a:pt x="347" y="119"/>
                      <a:pt x="305" y="185"/>
                    </a:cubicBezTo>
                    <a:cubicBezTo>
                      <a:pt x="263" y="251"/>
                      <a:pt x="170" y="275"/>
                      <a:pt x="98" y="239"/>
                    </a:cubicBezTo>
                    <a:cubicBezTo>
                      <a:pt x="25" y="202"/>
                      <a:pt x="0" y="119"/>
                      <a:pt x="42" y="53"/>
                    </a:cubicBezTo>
                    <a:cubicBezTo>
                      <a:pt x="44" y="50"/>
                      <a:pt x="46" y="47"/>
                      <a:pt x="48" y="44"/>
                    </a:cubicBezTo>
                  </a:path>
                </a:pathLst>
              </a:custGeom>
              <a:noFill/>
              <a:ln w="19050" cap="rnd">
                <a:solidFill>
                  <a:srgbClr val="000080"/>
                </a:solidFill>
                <a:prstDash val="solid"/>
                <a:round/>
                <a:headEnd/>
                <a:tailEnd type="triangle" w="med" len="lg"/>
              </a:ln>
            </p:spPr>
            <p:txBody>
              <a:bodyPr/>
              <a:lstStyle/>
              <a:p>
                <a:endParaRPr lang="en-US"/>
              </a:p>
            </p:txBody>
          </p:sp>
          <p:sp>
            <p:nvSpPr>
              <p:cNvPr id="102" name="Freeform 72"/>
              <p:cNvSpPr>
                <a:spLocks/>
              </p:cNvSpPr>
              <p:nvPr/>
            </p:nvSpPr>
            <p:spPr bwMode="auto">
              <a:xfrm rot="-2393672">
                <a:off x="2193" y="2698"/>
                <a:ext cx="1040" cy="955"/>
              </a:xfrm>
              <a:custGeom>
                <a:avLst/>
                <a:gdLst/>
                <a:ahLst/>
                <a:cxnLst>
                  <a:cxn ang="0">
                    <a:pos x="0" y="0"/>
                  </a:cxn>
                  <a:cxn ang="0">
                    <a:pos x="1102" y="1022"/>
                  </a:cxn>
                </a:cxnLst>
                <a:rect l="0" t="0" r="r" b="b"/>
                <a:pathLst>
                  <a:path w="1102" h="1022">
                    <a:moveTo>
                      <a:pt x="0" y="0"/>
                    </a:moveTo>
                    <a:cubicBezTo>
                      <a:pt x="431" y="142"/>
                      <a:pt x="919" y="595"/>
                      <a:pt x="1102" y="1022"/>
                    </a:cubicBezTo>
                  </a:path>
                </a:pathLst>
              </a:custGeom>
              <a:noFill/>
              <a:ln w="19050" cap="rnd">
                <a:solidFill>
                  <a:srgbClr val="000080"/>
                </a:solidFill>
                <a:prstDash val="solid"/>
                <a:round/>
                <a:headEnd type="triangle" w="med" len="lg"/>
                <a:tailEnd type="none" w="med" len="lg"/>
              </a:ln>
            </p:spPr>
            <p:txBody>
              <a:bodyPr/>
              <a:lstStyle/>
              <a:p>
                <a:endParaRPr lang="en-US"/>
              </a:p>
            </p:txBody>
          </p:sp>
          <p:sp>
            <p:nvSpPr>
              <p:cNvPr id="103" name="Freeform 73"/>
              <p:cNvSpPr>
                <a:spLocks/>
              </p:cNvSpPr>
              <p:nvPr/>
            </p:nvSpPr>
            <p:spPr bwMode="auto">
              <a:xfrm>
                <a:off x="3949" y="1433"/>
                <a:ext cx="371" cy="137"/>
              </a:xfrm>
              <a:custGeom>
                <a:avLst/>
                <a:gdLst/>
                <a:ahLst/>
                <a:cxnLst>
                  <a:cxn ang="0">
                    <a:pos x="0" y="129"/>
                  </a:cxn>
                  <a:cxn ang="0">
                    <a:pos x="945" y="102"/>
                  </a:cxn>
                </a:cxnLst>
                <a:rect l="0" t="0" r="r" b="b"/>
                <a:pathLst>
                  <a:path w="945" h="129">
                    <a:moveTo>
                      <a:pt x="0" y="129"/>
                    </a:moveTo>
                    <a:cubicBezTo>
                      <a:pt x="251" y="12"/>
                      <a:pt x="663" y="0"/>
                      <a:pt x="945" y="102"/>
                    </a:cubicBezTo>
                  </a:path>
                </a:pathLst>
              </a:custGeom>
              <a:noFill/>
              <a:ln w="19050" cap="rnd">
                <a:solidFill>
                  <a:srgbClr val="000080"/>
                </a:solidFill>
                <a:prstDash val="solid"/>
                <a:round/>
                <a:headEnd/>
                <a:tailEnd type="triangle" w="med" len="lg"/>
              </a:ln>
            </p:spPr>
            <p:txBody>
              <a:bodyPr/>
              <a:lstStyle/>
              <a:p>
                <a:endParaRPr lang="en-US"/>
              </a:p>
            </p:txBody>
          </p:sp>
          <p:sp>
            <p:nvSpPr>
              <p:cNvPr id="104" name="Freeform 74"/>
              <p:cNvSpPr>
                <a:spLocks/>
              </p:cNvSpPr>
              <p:nvPr/>
            </p:nvSpPr>
            <p:spPr bwMode="auto">
              <a:xfrm>
                <a:off x="3938" y="1621"/>
                <a:ext cx="388" cy="126"/>
              </a:xfrm>
              <a:custGeom>
                <a:avLst/>
                <a:gdLst/>
                <a:ahLst/>
                <a:cxnLst>
                  <a:cxn ang="0">
                    <a:pos x="988" y="0"/>
                  </a:cxn>
                  <a:cxn ang="0">
                    <a:pos x="0" y="13"/>
                  </a:cxn>
                </a:cxnLst>
                <a:rect l="0" t="0" r="r" b="b"/>
                <a:pathLst>
                  <a:path w="988" h="119">
                    <a:moveTo>
                      <a:pt x="988" y="0"/>
                    </a:moveTo>
                    <a:cubicBezTo>
                      <a:pt x="724" y="114"/>
                      <a:pt x="293" y="119"/>
                      <a:pt x="0" y="13"/>
                    </a:cubicBezTo>
                  </a:path>
                </a:pathLst>
              </a:custGeom>
              <a:noFill/>
              <a:ln w="19050" cap="rnd">
                <a:solidFill>
                  <a:srgbClr val="000080"/>
                </a:solidFill>
                <a:prstDash val="solid"/>
                <a:round/>
                <a:headEnd/>
                <a:tailEnd type="triangle" w="med" len="lg"/>
              </a:ln>
            </p:spPr>
            <p:txBody>
              <a:bodyPr/>
              <a:lstStyle/>
              <a:p>
                <a:endParaRPr lang="en-US"/>
              </a:p>
            </p:txBody>
          </p:sp>
          <p:sp>
            <p:nvSpPr>
              <p:cNvPr id="105" name="Freeform 75"/>
              <p:cNvSpPr>
                <a:spLocks/>
              </p:cNvSpPr>
              <p:nvPr/>
            </p:nvSpPr>
            <p:spPr bwMode="auto">
              <a:xfrm rot="33323013">
                <a:off x="2646" y="3313"/>
                <a:ext cx="267" cy="219"/>
              </a:xfrm>
              <a:custGeom>
                <a:avLst/>
                <a:gdLst/>
                <a:ahLst/>
                <a:cxnLst>
                  <a:cxn ang="0">
                    <a:pos x="249" y="0"/>
                  </a:cxn>
                  <a:cxn ang="0">
                    <a:pos x="305" y="185"/>
                  </a:cxn>
                  <a:cxn ang="0">
                    <a:pos x="98" y="239"/>
                  </a:cxn>
                  <a:cxn ang="0">
                    <a:pos x="42" y="53"/>
                  </a:cxn>
                  <a:cxn ang="0">
                    <a:pos x="48" y="44"/>
                  </a:cxn>
                </a:cxnLst>
                <a:rect l="0" t="0" r="r" b="b"/>
                <a:pathLst>
                  <a:path w="347" h="275">
                    <a:moveTo>
                      <a:pt x="249" y="0"/>
                    </a:moveTo>
                    <a:cubicBezTo>
                      <a:pt x="322" y="36"/>
                      <a:pt x="347" y="119"/>
                      <a:pt x="305" y="185"/>
                    </a:cubicBezTo>
                    <a:cubicBezTo>
                      <a:pt x="263" y="251"/>
                      <a:pt x="170" y="275"/>
                      <a:pt x="98" y="239"/>
                    </a:cubicBezTo>
                    <a:cubicBezTo>
                      <a:pt x="25" y="202"/>
                      <a:pt x="0" y="119"/>
                      <a:pt x="42" y="53"/>
                    </a:cubicBezTo>
                    <a:cubicBezTo>
                      <a:pt x="44" y="50"/>
                      <a:pt x="46" y="47"/>
                      <a:pt x="48" y="44"/>
                    </a:cubicBezTo>
                  </a:path>
                </a:pathLst>
              </a:custGeom>
              <a:noFill/>
              <a:ln w="19050" cap="rnd">
                <a:solidFill>
                  <a:srgbClr val="000080"/>
                </a:solidFill>
                <a:prstDash val="solid"/>
                <a:round/>
                <a:headEnd/>
                <a:tailEnd type="triangle" w="med" len="lg"/>
              </a:ln>
            </p:spPr>
            <p:txBody>
              <a:bodyPr/>
              <a:lstStyle/>
              <a:p>
                <a:endParaRPr lang="en-US"/>
              </a:p>
            </p:txBody>
          </p:sp>
          <p:sp>
            <p:nvSpPr>
              <p:cNvPr id="106" name="Freeform 76"/>
              <p:cNvSpPr>
                <a:spLocks/>
              </p:cNvSpPr>
              <p:nvPr/>
            </p:nvSpPr>
            <p:spPr bwMode="auto">
              <a:xfrm rot="27638892">
                <a:off x="888" y="2557"/>
                <a:ext cx="267" cy="219"/>
              </a:xfrm>
              <a:custGeom>
                <a:avLst/>
                <a:gdLst/>
                <a:ahLst/>
                <a:cxnLst>
                  <a:cxn ang="0">
                    <a:pos x="249" y="0"/>
                  </a:cxn>
                  <a:cxn ang="0">
                    <a:pos x="305" y="185"/>
                  </a:cxn>
                  <a:cxn ang="0">
                    <a:pos x="98" y="239"/>
                  </a:cxn>
                  <a:cxn ang="0">
                    <a:pos x="42" y="53"/>
                  </a:cxn>
                  <a:cxn ang="0">
                    <a:pos x="48" y="44"/>
                  </a:cxn>
                </a:cxnLst>
                <a:rect l="0" t="0" r="r" b="b"/>
                <a:pathLst>
                  <a:path w="347" h="275">
                    <a:moveTo>
                      <a:pt x="249" y="0"/>
                    </a:moveTo>
                    <a:cubicBezTo>
                      <a:pt x="322" y="36"/>
                      <a:pt x="347" y="119"/>
                      <a:pt x="305" y="185"/>
                    </a:cubicBezTo>
                    <a:cubicBezTo>
                      <a:pt x="263" y="251"/>
                      <a:pt x="170" y="275"/>
                      <a:pt x="98" y="239"/>
                    </a:cubicBezTo>
                    <a:cubicBezTo>
                      <a:pt x="25" y="202"/>
                      <a:pt x="0" y="119"/>
                      <a:pt x="42" y="53"/>
                    </a:cubicBezTo>
                    <a:cubicBezTo>
                      <a:pt x="44" y="50"/>
                      <a:pt x="46" y="47"/>
                      <a:pt x="48" y="44"/>
                    </a:cubicBezTo>
                  </a:path>
                </a:pathLst>
              </a:custGeom>
              <a:noFill/>
              <a:ln w="19050" cap="rnd">
                <a:solidFill>
                  <a:srgbClr val="000080"/>
                </a:solidFill>
                <a:prstDash val="solid"/>
                <a:round/>
                <a:headEnd/>
                <a:tailEnd type="triangle" w="med" len="lg"/>
              </a:ln>
            </p:spPr>
            <p:txBody>
              <a:bodyPr/>
              <a:lstStyle/>
              <a:p>
                <a:endParaRPr lang="en-US"/>
              </a:p>
            </p:txBody>
          </p:sp>
          <p:sp>
            <p:nvSpPr>
              <p:cNvPr id="107" name="Freeform 77"/>
              <p:cNvSpPr>
                <a:spLocks/>
              </p:cNvSpPr>
              <p:nvPr/>
            </p:nvSpPr>
            <p:spPr bwMode="auto">
              <a:xfrm>
                <a:off x="1864" y="1749"/>
                <a:ext cx="1631" cy="1352"/>
              </a:xfrm>
              <a:custGeom>
                <a:avLst/>
                <a:gdLst/>
                <a:ahLst/>
                <a:cxnLst>
                  <a:cxn ang="0">
                    <a:pos x="1631" y="0"/>
                  </a:cxn>
                  <a:cxn ang="0">
                    <a:pos x="0" y="1352"/>
                  </a:cxn>
                </a:cxnLst>
                <a:rect l="0" t="0" r="r" b="b"/>
                <a:pathLst>
                  <a:path w="1631" h="1352">
                    <a:moveTo>
                      <a:pt x="1631" y="0"/>
                    </a:moveTo>
                    <a:lnTo>
                      <a:pt x="0" y="1352"/>
                    </a:lnTo>
                  </a:path>
                </a:pathLst>
              </a:custGeom>
              <a:noFill/>
              <a:ln w="19050" cap="rnd">
                <a:solidFill>
                  <a:srgbClr val="000080"/>
                </a:solidFill>
                <a:prstDash val="solid"/>
                <a:round/>
                <a:headEnd/>
                <a:tailEnd type="triangle" w="med" len="lg"/>
              </a:ln>
            </p:spPr>
            <p:txBody>
              <a:bodyPr/>
              <a:lstStyle/>
              <a:p>
                <a:endParaRPr lang="en-US"/>
              </a:p>
            </p:txBody>
          </p:sp>
          <p:sp>
            <p:nvSpPr>
              <p:cNvPr id="108" name="Freeform 78"/>
              <p:cNvSpPr>
                <a:spLocks/>
              </p:cNvSpPr>
              <p:nvPr/>
            </p:nvSpPr>
            <p:spPr bwMode="auto">
              <a:xfrm rot="1771316">
                <a:off x="2726" y="1394"/>
                <a:ext cx="558" cy="775"/>
              </a:xfrm>
              <a:custGeom>
                <a:avLst/>
                <a:gdLst/>
                <a:ahLst/>
                <a:cxnLst>
                  <a:cxn ang="0">
                    <a:pos x="0" y="888"/>
                  </a:cxn>
                  <a:cxn ang="0">
                    <a:pos x="519" y="0"/>
                  </a:cxn>
                </a:cxnLst>
                <a:rect l="0" t="0" r="r" b="b"/>
                <a:pathLst>
                  <a:path w="519" h="888">
                    <a:moveTo>
                      <a:pt x="0" y="888"/>
                    </a:moveTo>
                    <a:cubicBezTo>
                      <a:pt x="82" y="556"/>
                      <a:pt x="339" y="192"/>
                      <a:pt x="519" y="0"/>
                    </a:cubicBezTo>
                  </a:path>
                </a:pathLst>
              </a:custGeom>
              <a:noFill/>
              <a:ln w="19050" cap="rnd">
                <a:solidFill>
                  <a:srgbClr val="000080"/>
                </a:solidFill>
                <a:prstDash val="solid"/>
                <a:round/>
                <a:headEnd/>
                <a:tailEnd type="triangle" w="med" len="lg"/>
              </a:ln>
            </p:spPr>
            <p:txBody>
              <a:bodyPr/>
              <a:lstStyle/>
              <a:p>
                <a:endParaRPr lang="en-US"/>
              </a:p>
            </p:txBody>
          </p:sp>
          <p:sp>
            <p:nvSpPr>
              <p:cNvPr id="109" name="Freeform 79"/>
              <p:cNvSpPr>
                <a:spLocks/>
              </p:cNvSpPr>
              <p:nvPr/>
            </p:nvSpPr>
            <p:spPr bwMode="auto">
              <a:xfrm rot="5080071" flipH="1" flipV="1">
                <a:off x="2976" y="2727"/>
                <a:ext cx="433" cy="515"/>
              </a:xfrm>
              <a:custGeom>
                <a:avLst/>
                <a:gdLst/>
                <a:ahLst/>
                <a:cxnLst>
                  <a:cxn ang="0">
                    <a:pos x="0" y="888"/>
                  </a:cxn>
                  <a:cxn ang="0">
                    <a:pos x="519" y="0"/>
                  </a:cxn>
                </a:cxnLst>
                <a:rect l="0" t="0" r="r" b="b"/>
                <a:pathLst>
                  <a:path w="519" h="888">
                    <a:moveTo>
                      <a:pt x="0" y="888"/>
                    </a:moveTo>
                    <a:cubicBezTo>
                      <a:pt x="82" y="556"/>
                      <a:pt x="339" y="192"/>
                      <a:pt x="519" y="0"/>
                    </a:cubicBezTo>
                  </a:path>
                </a:pathLst>
              </a:custGeom>
              <a:noFill/>
              <a:ln w="19050" cap="rnd">
                <a:solidFill>
                  <a:srgbClr val="000080"/>
                </a:solidFill>
                <a:prstDash val="solid"/>
                <a:round/>
                <a:headEnd/>
                <a:tailEnd type="triangle" w="med" len="lg"/>
              </a:ln>
            </p:spPr>
            <p:txBody>
              <a:bodyPr/>
              <a:lstStyle/>
              <a:p>
                <a:endParaRPr lang="en-US"/>
              </a:p>
            </p:txBody>
          </p:sp>
          <p:sp>
            <p:nvSpPr>
              <p:cNvPr id="110" name="Freeform 80"/>
              <p:cNvSpPr>
                <a:spLocks/>
              </p:cNvSpPr>
              <p:nvPr/>
            </p:nvSpPr>
            <p:spPr bwMode="auto">
              <a:xfrm>
                <a:off x="1910" y="1772"/>
                <a:ext cx="772" cy="842"/>
              </a:xfrm>
              <a:custGeom>
                <a:avLst/>
                <a:gdLst/>
                <a:ahLst/>
                <a:cxnLst>
                  <a:cxn ang="0">
                    <a:pos x="772" y="842"/>
                  </a:cxn>
                  <a:cxn ang="0">
                    <a:pos x="0" y="0"/>
                  </a:cxn>
                </a:cxnLst>
                <a:rect l="0" t="0" r="r" b="b"/>
                <a:pathLst>
                  <a:path w="772" h="842">
                    <a:moveTo>
                      <a:pt x="772" y="842"/>
                    </a:moveTo>
                    <a:cubicBezTo>
                      <a:pt x="539" y="674"/>
                      <a:pt x="177" y="300"/>
                      <a:pt x="0" y="0"/>
                    </a:cubicBezTo>
                  </a:path>
                </a:pathLst>
              </a:custGeom>
              <a:noFill/>
              <a:ln w="19050" cap="rnd">
                <a:solidFill>
                  <a:srgbClr val="000080"/>
                </a:solidFill>
                <a:prstDash val="solid"/>
                <a:round/>
                <a:headEnd/>
                <a:tailEnd type="triangle" w="med" len="lg"/>
              </a:ln>
            </p:spPr>
            <p:txBody>
              <a:bodyPr/>
              <a:lstStyle/>
              <a:p>
                <a:endParaRPr lang="en-US"/>
              </a:p>
            </p:txBody>
          </p:sp>
          <p:sp>
            <p:nvSpPr>
              <p:cNvPr id="111" name="Freeform 81"/>
              <p:cNvSpPr>
                <a:spLocks/>
              </p:cNvSpPr>
              <p:nvPr/>
            </p:nvSpPr>
            <p:spPr bwMode="auto">
              <a:xfrm>
                <a:off x="1430" y="2106"/>
                <a:ext cx="2127" cy="1005"/>
              </a:xfrm>
              <a:custGeom>
                <a:avLst/>
                <a:gdLst/>
                <a:ahLst/>
                <a:cxnLst>
                  <a:cxn ang="0">
                    <a:pos x="0" y="15"/>
                  </a:cxn>
                  <a:cxn ang="0">
                    <a:pos x="1122" y="273"/>
                  </a:cxn>
                  <a:cxn ang="0">
                    <a:pos x="2127" y="1005"/>
                  </a:cxn>
                </a:cxnLst>
                <a:rect l="0" t="0" r="r" b="b"/>
                <a:pathLst>
                  <a:path w="2127" h="1005">
                    <a:moveTo>
                      <a:pt x="0" y="15"/>
                    </a:moveTo>
                    <a:cubicBezTo>
                      <a:pt x="339" y="0"/>
                      <a:pt x="761" y="113"/>
                      <a:pt x="1122" y="273"/>
                    </a:cubicBezTo>
                    <a:cubicBezTo>
                      <a:pt x="1477" y="438"/>
                      <a:pt x="2000" y="808"/>
                      <a:pt x="2127" y="1005"/>
                    </a:cubicBezTo>
                  </a:path>
                </a:pathLst>
              </a:custGeom>
              <a:noFill/>
              <a:ln w="19050" cap="rnd">
                <a:solidFill>
                  <a:srgbClr val="000080"/>
                </a:solidFill>
                <a:prstDash val="solid"/>
                <a:round/>
                <a:headEnd/>
                <a:tailEnd type="triangle" w="med" len="lg"/>
              </a:ln>
            </p:spPr>
            <p:txBody>
              <a:bodyPr/>
              <a:lstStyle/>
              <a:p>
                <a:endParaRPr lang="en-US"/>
              </a:p>
            </p:txBody>
          </p:sp>
          <p:sp>
            <p:nvSpPr>
              <p:cNvPr id="112" name="Freeform 82"/>
              <p:cNvSpPr>
                <a:spLocks/>
              </p:cNvSpPr>
              <p:nvPr/>
            </p:nvSpPr>
            <p:spPr bwMode="auto">
              <a:xfrm>
                <a:off x="1888" y="2480"/>
                <a:ext cx="1528" cy="792"/>
              </a:xfrm>
              <a:custGeom>
                <a:avLst/>
                <a:gdLst/>
                <a:ahLst/>
                <a:cxnLst>
                  <a:cxn ang="0">
                    <a:pos x="1528" y="792"/>
                  </a:cxn>
                  <a:cxn ang="0">
                    <a:pos x="0" y="0"/>
                  </a:cxn>
                </a:cxnLst>
                <a:rect l="0" t="0" r="r" b="b"/>
                <a:pathLst>
                  <a:path w="1528" h="792">
                    <a:moveTo>
                      <a:pt x="1528" y="792"/>
                    </a:moveTo>
                    <a:cubicBezTo>
                      <a:pt x="1181" y="771"/>
                      <a:pt x="265" y="475"/>
                      <a:pt x="0" y="0"/>
                    </a:cubicBezTo>
                  </a:path>
                </a:pathLst>
              </a:custGeom>
              <a:noFill/>
              <a:ln w="19050" cap="rnd">
                <a:solidFill>
                  <a:srgbClr val="000080"/>
                </a:solidFill>
                <a:prstDash val="solid"/>
                <a:round/>
                <a:headEnd type="triangle" w="med" len="lg"/>
                <a:tailEnd type="none" w="med" len="lg"/>
              </a:ln>
            </p:spPr>
            <p:txBody>
              <a:bodyPr/>
              <a:lstStyle/>
              <a:p>
                <a:endParaRPr lang="en-US"/>
              </a:p>
            </p:txBody>
          </p:sp>
          <p:sp>
            <p:nvSpPr>
              <p:cNvPr id="113" name="Freeform 83"/>
              <p:cNvSpPr>
                <a:spLocks/>
              </p:cNvSpPr>
              <p:nvPr/>
            </p:nvSpPr>
            <p:spPr bwMode="auto">
              <a:xfrm rot="5400000">
                <a:off x="2439" y="2644"/>
                <a:ext cx="267" cy="219"/>
              </a:xfrm>
              <a:custGeom>
                <a:avLst/>
                <a:gdLst/>
                <a:ahLst/>
                <a:cxnLst>
                  <a:cxn ang="0">
                    <a:pos x="249" y="0"/>
                  </a:cxn>
                  <a:cxn ang="0">
                    <a:pos x="305" y="185"/>
                  </a:cxn>
                  <a:cxn ang="0">
                    <a:pos x="98" y="239"/>
                  </a:cxn>
                  <a:cxn ang="0">
                    <a:pos x="42" y="53"/>
                  </a:cxn>
                  <a:cxn ang="0">
                    <a:pos x="48" y="44"/>
                  </a:cxn>
                </a:cxnLst>
                <a:rect l="0" t="0" r="r" b="b"/>
                <a:pathLst>
                  <a:path w="347" h="275">
                    <a:moveTo>
                      <a:pt x="249" y="0"/>
                    </a:moveTo>
                    <a:cubicBezTo>
                      <a:pt x="322" y="36"/>
                      <a:pt x="347" y="119"/>
                      <a:pt x="305" y="185"/>
                    </a:cubicBezTo>
                    <a:cubicBezTo>
                      <a:pt x="263" y="251"/>
                      <a:pt x="170" y="275"/>
                      <a:pt x="98" y="239"/>
                    </a:cubicBezTo>
                    <a:cubicBezTo>
                      <a:pt x="25" y="202"/>
                      <a:pt x="0" y="119"/>
                      <a:pt x="42" y="53"/>
                    </a:cubicBezTo>
                    <a:cubicBezTo>
                      <a:pt x="44" y="50"/>
                      <a:pt x="46" y="47"/>
                      <a:pt x="48" y="44"/>
                    </a:cubicBezTo>
                  </a:path>
                </a:pathLst>
              </a:custGeom>
              <a:noFill/>
              <a:ln w="19050" cap="rnd">
                <a:solidFill>
                  <a:srgbClr val="000080"/>
                </a:solidFill>
                <a:prstDash val="solid"/>
                <a:round/>
                <a:headEnd/>
                <a:tailEnd type="triangle" w="med" len="lg"/>
              </a:ln>
            </p:spPr>
            <p:txBody>
              <a:bodyPr/>
              <a:lstStyle/>
              <a:p>
                <a:endParaRPr lang="en-US"/>
              </a:p>
            </p:txBody>
          </p:sp>
          <p:sp>
            <p:nvSpPr>
              <p:cNvPr id="114" name="Freeform 84"/>
              <p:cNvSpPr>
                <a:spLocks/>
              </p:cNvSpPr>
              <p:nvPr/>
            </p:nvSpPr>
            <p:spPr bwMode="auto">
              <a:xfrm rot="27638892">
                <a:off x="896" y="2037"/>
                <a:ext cx="267" cy="219"/>
              </a:xfrm>
              <a:custGeom>
                <a:avLst/>
                <a:gdLst/>
                <a:ahLst/>
                <a:cxnLst>
                  <a:cxn ang="0">
                    <a:pos x="249" y="0"/>
                  </a:cxn>
                  <a:cxn ang="0">
                    <a:pos x="305" y="185"/>
                  </a:cxn>
                  <a:cxn ang="0">
                    <a:pos x="98" y="239"/>
                  </a:cxn>
                  <a:cxn ang="0">
                    <a:pos x="42" y="53"/>
                  </a:cxn>
                  <a:cxn ang="0">
                    <a:pos x="48" y="44"/>
                  </a:cxn>
                </a:cxnLst>
                <a:rect l="0" t="0" r="r" b="b"/>
                <a:pathLst>
                  <a:path w="347" h="275">
                    <a:moveTo>
                      <a:pt x="249" y="0"/>
                    </a:moveTo>
                    <a:cubicBezTo>
                      <a:pt x="322" y="36"/>
                      <a:pt x="347" y="119"/>
                      <a:pt x="305" y="185"/>
                    </a:cubicBezTo>
                    <a:cubicBezTo>
                      <a:pt x="263" y="251"/>
                      <a:pt x="170" y="275"/>
                      <a:pt x="98" y="239"/>
                    </a:cubicBezTo>
                    <a:cubicBezTo>
                      <a:pt x="25" y="202"/>
                      <a:pt x="0" y="119"/>
                      <a:pt x="42" y="53"/>
                    </a:cubicBezTo>
                    <a:cubicBezTo>
                      <a:pt x="44" y="50"/>
                      <a:pt x="46" y="47"/>
                      <a:pt x="48" y="44"/>
                    </a:cubicBezTo>
                  </a:path>
                </a:pathLst>
              </a:custGeom>
              <a:noFill/>
              <a:ln w="19050" cap="rnd">
                <a:solidFill>
                  <a:srgbClr val="000080"/>
                </a:solidFill>
                <a:prstDash val="solid"/>
                <a:round/>
                <a:headEnd/>
                <a:tailEnd type="triangle" w="med" len="lg"/>
              </a:ln>
            </p:spPr>
            <p:txBody>
              <a:bodyPr/>
              <a:lstStyle/>
              <a:p>
                <a:endParaRPr lang="en-US"/>
              </a:p>
            </p:txBody>
          </p:sp>
          <p:sp>
            <p:nvSpPr>
              <p:cNvPr id="115" name="Freeform 85"/>
              <p:cNvSpPr>
                <a:spLocks/>
              </p:cNvSpPr>
              <p:nvPr/>
            </p:nvSpPr>
            <p:spPr bwMode="auto">
              <a:xfrm rot="9900000" flipV="1">
                <a:off x="2473" y="1683"/>
                <a:ext cx="267" cy="219"/>
              </a:xfrm>
              <a:custGeom>
                <a:avLst/>
                <a:gdLst/>
                <a:ahLst/>
                <a:cxnLst>
                  <a:cxn ang="0">
                    <a:pos x="249" y="0"/>
                  </a:cxn>
                  <a:cxn ang="0">
                    <a:pos x="305" y="185"/>
                  </a:cxn>
                  <a:cxn ang="0">
                    <a:pos x="98" y="239"/>
                  </a:cxn>
                  <a:cxn ang="0">
                    <a:pos x="42" y="53"/>
                  </a:cxn>
                  <a:cxn ang="0">
                    <a:pos x="48" y="44"/>
                  </a:cxn>
                </a:cxnLst>
                <a:rect l="0" t="0" r="r" b="b"/>
                <a:pathLst>
                  <a:path w="347" h="275">
                    <a:moveTo>
                      <a:pt x="249" y="0"/>
                    </a:moveTo>
                    <a:cubicBezTo>
                      <a:pt x="322" y="36"/>
                      <a:pt x="347" y="119"/>
                      <a:pt x="305" y="185"/>
                    </a:cubicBezTo>
                    <a:cubicBezTo>
                      <a:pt x="263" y="251"/>
                      <a:pt x="170" y="275"/>
                      <a:pt x="98" y="239"/>
                    </a:cubicBezTo>
                    <a:cubicBezTo>
                      <a:pt x="25" y="202"/>
                      <a:pt x="0" y="119"/>
                      <a:pt x="42" y="53"/>
                    </a:cubicBezTo>
                    <a:cubicBezTo>
                      <a:pt x="44" y="50"/>
                      <a:pt x="46" y="47"/>
                      <a:pt x="48" y="44"/>
                    </a:cubicBezTo>
                  </a:path>
                </a:pathLst>
              </a:custGeom>
              <a:noFill/>
              <a:ln w="19050" cap="rnd">
                <a:solidFill>
                  <a:srgbClr val="000080"/>
                </a:solidFill>
                <a:prstDash val="solid"/>
                <a:round/>
                <a:headEnd/>
                <a:tailEnd type="triangle" w="med" len="lg"/>
              </a:ln>
            </p:spPr>
            <p:txBody>
              <a:bodyPr/>
              <a:lstStyle/>
              <a:p>
                <a:endParaRPr lang="en-US"/>
              </a:p>
            </p:txBody>
          </p:sp>
          <p:sp>
            <p:nvSpPr>
              <p:cNvPr id="116" name="Freeform 86"/>
              <p:cNvSpPr>
                <a:spLocks/>
              </p:cNvSpPr>
              <p:nvPr/>
            </p:nvSpPr>
            <p:spPr bwMode="auto">
              <a:xfrm>
                <a:off x="2094" y="1604"/>
                <a:ext cx="355" cy="1"/>
              </a:xfrm>
              <a:custGeom>
                <a:avLst/>
                <a:gdLst/>
                <a:ahLst/>
                <a:cxnLst>
                  <a:cxn ang="0">
                    <a:pos x="0" y="0"/>
                  </a:cxn>
                  <a:cxn ang="0">
                    <a:pos x="355" y="0"/>
                  </a:cxn>
                </a:cxnLst>
                <a:rect l="0" t="0" r="r" b="b"/>
                <a:pathLst>
                  <a:path w="355" h="1">
                    <a:moveTo>
                      <a:pt x="0" y="0"/>
                    </a:moveTo>
                    <a:lnTo>
                      <a:pt x="355" y="0"/>
                    </a:lnTo>
                  </a:path>
                </a:pathLst>
              </a:custGeom>
              <a:noFill/>
              <a:ln w="19050" cap="rnd">
                <a:solidFill>
                  <a:srgbClr val="000080"/>
                </a:solidFill>
                <a:prstDash val="solid"/>
                <a:round/>
                <a:headEnd/>
                <a:tailEnd type="triangle" w="med" len="lg"/>
              </a:ln>
            </p:spPr>
            <p:txBody>
              <a:bodyPr/>
              <a:lstStyle/>
              <a:p>
                <a:endParaRPr lang="en-US"/>
              </a:p>
            </p:txBody>
          </p:sp>
          <p:sp>
            <p:nvSpPr>
              <p:cNvPr id="117" name="Freeform 87"/>
              <p:cNvSpPr>
                <a:spLocks/>
              </p:cNvSpPr>
              <p:nvPr/>
            </p:nvSpPr>
            <p:spPr bwMode="auto">
              <a:xfrm>
                <a:off x="2781" y="1663"/>
                <a:ext cx="870" cy="1425"/>
              </a:xfrm>
              <a:custGeom>
                <a:avLst/>
                <a:gdLst/>
                <a:ahLst/>
                <a:cxnLst>
                  <a:cxn ang="0">
                    <a:pos x="0" y="0"/>
                  </a:cxn>
                  <a:cxn ang="0">
                    <a:pos x="552" y="612"/>
                  </a:cxn>
                  <a:cxn ang="0">
                    <a:pos x="870" y="1425"/>
                  </a:cxn>
                </a:cxnLst>
                <a:rect l="0" t="0" r="r" b="b"/>
                <a:pathLst>
                  <a:path w="870" h="1425">
                    <a:moveTo>
                      <a:pt x="0" y="0"/>
                    </a:moveTo>
                    <a:cubicBezTo>
                      <a:pt x="118" y="67"/>
                      <a:pt x="412" y="382"/>
                      <a:pt x="552" y="612"/>
                    </a:cubicBezTo>
                    <a:cubicBezTo>
                      <a:pt x="692" y="842"/>
                      <a:pt x="804" y="1256"/>
                      <a:pt x="870" y="1425"/>
                    </a:cubicBezTo>
                  </a:path>
                </a:pathLst>
              </a:custGeom>
              <a:noFill/>
              <a:ln w="19050" cap="rnd">
                <a:solidFill>
                  <a:srgbClr val="000080"/>
                </a:solidFill>
                <a:prstDash val="solid"/>
                <a:round/>
                <a:headEnd/>
                <a:tailEnd type="triangle" w="med" len="lg"/>
              </a:ln>
            </p:spPr>
            <p:txBody>
              <a:bodyPr/>
              <a:lstStyle/>
              <a:p>
                <a:endParaRPr lang="en-US"/>
              </a:p>
            </p:txBody>
          </p:sp>
          <p:sp>
            <p:nvSpPr>
              <p:cNvPr id="118" name="Freeform 88"/>
              <p:cNvSpPr>
                <a:spLocks/>
              </p:cNvSpPr>
              <p:nvPr/>
            </p:nvSpPr>
            <p:spPr bwMode="auto">
              <a:xfrm>
                <a:off x="2693" y="2151"/>
                <a:ext cx="930" cy="945"/>
              </a:xfrm>
              <a:custGeom>
                <a:avLst/>
                <a:gdLst/>
                <a:ahLst/>
                <a:cxnLst>
                  <a:cxn ang="0">
                    <a:pos x="0" y="0"/>
                  </a:cxn>
                  <a:cxn ang="0">
                    <a:pos x="487" y="339"/>
                  </a:cxn>
                  <a:cxn ang="0">
                    <a:pos x="930" y="945"/>
                  </a:cxn>
                </a:cxnLst>
                <a:rect l="0" t="0" r="r" b="b"/>
                <a:pathLst>
                  <a:path w="930" h="945">
                    <a:moveTo>
                      <a:pt x="0" y="0"/>
                    </a:moveTo>
                    <a:cubicBezTo>
                      <a:pt x="140" y="73"/>
                      <a:pt x="333" y="183"/>
                      <a:pt x="487" y="339"/>
                    </a:cubicBezTo>
                    <a:cubicBezTo>
                      <a:pt x="641" y="495"/>
                      <a:pt x="856" y="812"/>
                      <a:pt x="930" y="945"/>
                    </a:cubicBezTo>
                  </a:path>
                </a:pathLst>
              </a:custGeom>
              <a:noFill/>
              <a:ln w="19050" cap="rnd">
                <a:solidFill>
                  <a:srgbClr val="000080"/>
                </a:solidFill>
                <a:prstDash val="solid"/>
                <a:round/>
                <a:headEnd/>
                <a:tailEnd type="triangle" w="med" len="lg"/>
              </a:ln>
            </p:spPr>
            <p:txBody>
              <a:bodyPr/>
              <a:lstStyle/>
              <a:p>
                <a:endParaRPr lang="en-US"/>
              </a:p>
            </p:txBody>
          </p:sp>
          <p:sp>
            <p:nvSpPr>
              <p:cNvPr id="119" name="Freeform 89"/>
              <p:cNvSpPr>
                <a:spLocks/>
              </p:cNvSpPr>
              <p:nvPr/>
            </p:nvSpPr>
            <p:spPr bwMode="auto">
              <a:xfrm>
                <a:off x="3941" y="3069"/>
                <a:ext cx="371" cy="137"/>
              </a:xfrm>
              <a:custGeom>
                <a:avLst/>
                <a:gdLst/>
                <a:ahLst/>
                <a:cxnLst>
                  <a:cxn ang="0">
                    <a:pos x="0" y="129"/>
                  </a:cxn>
                  <a:cxn ang="0">
                    <a:pos x="945" y="102"/>
                  </a:cxn>
                </a:cxnLst>
                <a:rect l="0" t="0" r="r" b="b"/>
                <a:pathLst>
                  <a:path w="945" h="129">
                    <a:moveTo>
                      <a:pt x="0" y="129"/>
                    </a:moveTo>
                    <a:cubicBezTo>
                      <a:pt x="251" y="12"/>
                      <a:pt x="663" y="0"/>
                      <a:pt x="945" y="102"/>
                    </a:cubicBezTo>
                  </a:path>
                </a:pathLst>
              </a:custGeom>
              <a:noFill/>
              <a:ln w="19050" cap="rnd">
                <a:solidFill>
                  <a:srgbClr val="000080"/>
                </a:solidFill>
                <a:prstDash val="solid"/>
                <a:round/>
                <a:headEnd/>
                <a:tailEnd type="triangle" w="med" len="lg"/>
              </a:ln>
            </p:spPr>
            <p:txBody>
              <a:bodyPr/>
              <a:lstStyle/>
              <a:p>
                <a:endParaRPr lang="en-US"/>
              </a:p>
            </p:txBody>
          </p:sp>
          <p:sp>
            <p:nvSpPr>
              <p:cNvPr id="120" name="Freeform 90"/>
              <p:cNvSpPr>
                <a:spLocks/>
              </p:cNvSpPr>
              <p:nvPr/>
            </p:nvSpPr>
            <p:spPr bwMode="auto">
              <a:xfrm>
                <a:off x="3930" y="3257"/>
                <a:ext cx="388" cy="126"/>
              </a:xfrm>
              <a:custGeom>
                <a:avLst/>
                <a:gdLst/>
                <a:ahLst/>
                <a:cxnLst>
                  <a:cxn ang="0">
                    <a:pos x="988" y="0"/>
                  </a:cxn>
                  <a:cxn ang="0">
                    <a:pos x="0" y="13"/>
                  </a:cxn>
                </a:cxnLst>
                <a:rect l="0" t="0" r="r" b="b"/>
                <a:pathLst>
                  <a:path w="988" h="119">
                    <a:moveTo>
                      <a:pt x="988" y="0"/>
                    </a:moveTo>
                    <a:cubicBezTo>
                      <a:pt x="724" y="114"/>
                      <a:pt x="293" y="119"/>
                      <a:pt x="0" y="13"/>
                    </a:cubicBezTo>
                  </a:path>
                </a:pathLst>
              </a:custGeom>
              <a:noFill/>
              <a:ln w="19050" cap="rnd">
                <a:solidFill>
                  <a:srgbClr val="000080"/>
                </a:solidFill>
                <a:prstDash val="solid"/>
                <a:round/>
                <a:headEnd/>
                <a:tailEnd type="triangle" w="med" len="lg"/>
              </a:ln>
            </p:spPr>
            <p:txBody>
              <a:bodyPr/>
              <a:lstStyle/>
              <a:p>
                <a:endParaRPr lang="en-US"/>
              </a:p>
            </p:txBody>
          </p:sp>
          <p:sp>
            <p:nvSpPr>
              <p:cNvPr id="121" name="Freeform 91"/>
              <p:cNvSpPr>
                <a:spLocks/>
              </p:cNvSpPr>
              <p:nvPr/>
            </p:nvSpPr>
            <p:spPr bwMode="auto">
              <a:xfrm rot="20935864" flipV="1">
                <a:off x="2584" y="1176"/>
                <a:ext cx="369" cy="275"/>
              </a:xfrm>
              <a:custGeom>
                <a:avLst/>
                <a:gdLst/>
                <a:ahLst/>
                <a:cxnLst>
                  <a:cxn ang="0">
                    <a:pos x="103" y="275"/>
                  </a:cxn>
                  <a:cxn ang="0">
                    <a:pos x="44" y="90"/>
                  </a:cxn>
                  <a:cxn ang="0">
                    <a:pos x="265" y="36"/>
                  </a:cxn>
                  <a:cxn ang="0">
                    <a:pos x="324" y="221"/>
                  </a:cxn>
                  <a:cxn ang="0">
                    <a:pos x="316" y="233"/>
                  </a:cxn>
                </a:cxnLst>
                <a:rect l="0" t="0" r="r" b="b"/>
                <a:pathLst>
                  <a:path w="369" h="275">
                    <a:moveTo>
                      <a:pt x="103" y="275"/>
                    </a:moveTo>
                    <a:cubicBezTo>
                      <a:pt x="26" y="239"/>
                      <a:pt x="0" y="156"/>
                      <a:pt x="44" y="90"/>
                    </a:cubicBezTo>
                    <a:cubicBezTo>
                      <a:pt x="89" y="24"/>
                      <a:pt x="188" y="0"/>
                      <a:pt x="265" y="36"/>
                    </a:cubicBezTo>
                    <a:cubicBezTo>
                      <a:pt x="342" y="72"/>
                      <a:pt x="369" y="155"/>
                      <a:pt x="324" y="221"/>
                    </a:cubicBezTo>
                    <a:cubicBezTo>
                      <a:pt x="321" y="225"/>
                      <a:pt x="319" y="229"/>
                      <a:pt x="316" y="233"/>
                    </a:cubicBezTo>
                  </a:path>
                </a:pathLst>
              </a:custGeom>
              <a:noFill/>
              <a:ln w="19050" cap="rnd">
                <a:solidFill>
                  <a:srgbClr val="000080"/>
                </a:solidFill>
                <a:prstDash val="solid"/>
                <a:round/>
                <a:headEnd/>
                <a:tailEnd type="triangle" w="med" len="lg"/>
              </a:ln>
            </p:spPr>
            <p:txBody>
              <a:bodyPr/>
              <a:lstStyle/>
              <a:p>
                <a:endParaRPr lang="en-US"/>
              </a:p>
            </p:txBody>
          </p:sp>
        </p:grpSp>
      </p:grpSp>
      <p:sp>
        <p:nvSpPr>
          <p:cNvPr id="135" name="TextBox 134"/>
          <p:cNvSpPr txBox="1"/>
          <p:nvPr/>
        </p:nvSpPr>
        <p:spPr>
          <a:xfrm>
            <a:off x="0" y="2133600"/>
            <a:ext cx="1344727" cy="923330"/>
          </a:xfrm>
          <a:prstGeom prst="rect">
            <a:avLst/>
          </a:prstGeom>
          <a:noFill/>
        </p:spPr>
        <p:txBody>
          <a:bodyPr wrap="none" rtlCol="0">
            <a:spAutoFit/>
          </a:bodyPr>
          <a:lstStyle/>
          <a:p>
            <a:r>
              <a:rPr lang="en-US" dirty="0" smtClean="0"/>
              <a:t>Abstract </a:t>
            </a:r>
          </a:p>
          <a:p>
            <a:r>
              <a:rPr lang="en-US" dirty="0" smtClean="0"/>
              <a:t>Component </a:t>
            </a:r>
          </a:p>
          <a:p>
            <a:r>
              <a:rPr lang="en-US" dirty="0" smtClean="0"/>
              <a:t>State</a:t>
            </a:r>
            <a:endParaRPr lang="en-US" dirty="0"/>
          </a:p>
        </p:txBody>
      </p:sp>
      <p:sp>
        <p:nvSpPr>
          <p:cNvPr id="136" name="TextBox 135"/>
          <p:cNvSpPr txBox="1"/>
          <p:nvPr/>
        </p:nvSpPr>
        <p:spPr>
          <a:xfrm>
            <a:off x="1524000" y="3505200"/>
            <a:ext cx="2721964" cy="369332"/>
          </a:xfrm>
          <a:prstGeom prst="rect">
            <a:avLst/>
          </a:prstGeom>
          <a:noFill/>
        </p:spPr>
        <p:txBody>
          <a:bodyPr wrap="none" rtlCol="0">
            <a:spAutoFit/>
          </a:bodyPr>
          <a:lstStyle/>
          <a:p>
            <a:r>
              <a:rPr lang="en-US" dirty="0" smtClean="0"/>
              <a:t>Concrete Component State</a:t>
            </a:r>
            <a:endParaRPr lang="en-US" dirty="0"/>
          </a:p>
        </p:txBody>
      </p:sp>
      <p:sp>
        <p:nvSpPr>
          <p:cNvPr id="137" name="TextBox 136"/>
          <p:cNvSpPr txBox="1"/>
          <p:nvPr/>
        </p:nvSpPr>
        <p:spPr>
          <a:xfrm>
            <a:off x="5486400" y="6172200"/>
            <a:ext cx="2934650" cy="369332"/>
          </a:xfrm>
          <a:prstGeom prst="rect">
            <a:avLst/>
          </a:prstGeom>
          <a:noFill/>
        </p:spPr>
        <p:txBody>
          <a:bodyPr wrap="none" rtlCol="0">
            <a:spAutoFit/>
          </a:bodyPr>
          <a:lstStyle/>
          <a:p>
            <a:r>
              <a:rPr lang="en-US" dirty="0" smtClean="0"/>
              <a:t>Concrete Cross-Product State</a:t>
            </a:r>
            <a:endParaRPr lang="en-US" dirty="0"/>
          </a:p>
        </p:txBody>
      </p:sp>
      <p:sp>
        <p:nvSpPr>
          <p:cNvPr id="138" name="TextBox 137"/>
          <p:cNvSpPr txBox="1"/>
          <p:nvPr/>
        </p:nvSpPr>
        <p:spPr>
          <a:xfrm>
            <a:off x="914400" y="5105400"/>
            <a:ext cx="3470822" cy="830997"/>
          </a:xfrm>
          <a:prstGeom prst="rect">
            <a:avLst/>
          </a:prstGeom>
          <a:noFill/>
        </p:spPr>
        <p:txBody>
          <a:bodyPr wrap="none" rtlCol="0">
            <a:spAutoFit/>
          </a:bodyPr>
          <a:lstStyle/>
          <a:p>
            <a:pPr>
              <a:buFont typeface="Wingdings" pitchFamily="2" charset="2"/>
              <a:buChar char="§"/>
            </a:pPr>
            <a:r>
              <a:rPr lang="en-US" sz="2400" dirty="0" smtClean="0"/>
              <a:t>Deriving Abstract Models</a:t>
            </a:r>
          </a:p>
          <a:p>
            <a:pPr>
              <a:buFont typeface="Wingdings" pitchFamily="2" charset="2"/>
              <a:buChar char="§"/>
            </a:pPr>
            <a:r>
              <a:rPr lang="en-US" sz="2400" dirty="0" smtClean="0"/>
              <a:t>State Explosion</a:t>
            </a:r>
            <a:endParaRPr lang="en-US" sz="2400" dirty="0"/>
          </a:p>
        </p:txBody>
      </p:sp>
      <p:sp>
        <p:nvSpPr>
          <p:cNvPr id="139" name="TextBox 138"/>
          <p:cNvSpPr txBox="1"/>
          <p:nvPr/>
        </p:nvSpPr>
        <p:spPr>
          <a:xfrm>
            <a:off x="152400" y="6400800"/>
            <a:ext cx="2764988" cy="338554"/>
          </a:xfrm>
          <a:prstGeom prst="rect">
            <a:avLst/>
          </a:prstGeom>
          <a:noFill/>
        </p:spPr>
        <p:txBody>
          <a:bodyPr wrap="none" rtlCol="0">
            <a:spAutoFit/>
          </a:bodyPr>
          <a:lstStyle/>
          <a:p>
            <a:r>
              <a:rPr lang="en-US" sz="1600" dirty="0" smtClean="0"/>
              <a:t>Figure Source: Valeria Bertacco</a:t>
            </a:r>
            <a:endParaRPr lang="en-US" sz="1600" dirty="0"/>
          </a:p>
        </p:txBody>
      </p:sp>
      <p:sp>
        <p:nvSpPr>
          <p:cNvPr id="140" name="Slide Number Placeholder 139"/>
          <p:cNvSpPr>
            <a:spLocks noGrp="1"/>
          </p:cNvSpPr>
          <p:nvPr>
            <p:ph type="sldNum" sz="quarter" idx="12"/>
          </p:nvPr>
        </p:nvSpPr>
        <p:spPr/>
        <p:txBody>
          <a:bodyPr/>
          <a:lstStyle/>
          <a:p>
            <a:fld id="{920F2589-C29C-4C9D-93C1-6F0B311A5845}" type="slidenum">
              <a:rPr lang="en-US" smtClean="0"/>
              <a:pPr/>
              <a:t>8</a:t>
            </a:fld>
            <a:endParaRPr lang="en-US"/>
          </a:p>
        </p:txBody>
      </p:sp>
      <p:sp>
        <p:nvSpPr>
          <p:cNvPr id="74" name="TextBox 73"/>
          <p:cNvSpPr txBox="1"/>
          <p:nvPr/>
        </p:nvSpPr>
        <p:spPr>
          <a:xfrm>
            <a:off x="1600200" y="3505200"/>
            <a:ext cx="1344727" cy="923330"/>
          </a:xfrm>
          <a:prstGeom prst="rect">
            <a:avLst/>
          </a:prstGeom>
          <a:noFill/>
        </p:spPr>
        <p:txBody>
          <a:bodyPr wrap="none" rtlCol="0">
            <a:spAutoFit/>
          </a:bodyPr>
          <a:lstStyle/>
          <a:p>
            <a:r>
              <a:rPr lang="en-US" dirty="0" smtClean="0"/>
              <a:t>Abstract </a:t>
            </a:r>
          </a:p>
          <a:p>
            <a:r>
              <a:rPr lang="en-US" dirty="0" smtClean="0"/>
              <a:t>Component </a:t>
            </a:r>
          </a:p>
          <a:p>
            <a:r>
              <a:rPr lang="en-US" dirty="0" smtClean="0"/>
              <a:t>State</a:t>
            </a:r>
            <a:endParaRPr lang="en-US" dirty="0"/>
          </a:p>
        </p:txBody>
      </p:sp>
      <p:sp>
        <p:nvSpPr>
          <p:cNvPr id="85" name="TextBox 84"/>
          <p:cNvSpPr txBox="1"/>
          <p:nvPr/>
        </p:nvSpPr>
        <p:spPr>
          <a:xfrm>
            <a:off x="2971800" y="5334000"/>
            <a:ext cx="2721964" cy="369332"/>
          </a:xfrm>
          <a:prstGeom prst="rect">
            <a:avLst/>
          </a:prstGeom>
          <a:noFill/>
        </p:spPr>
        <p:txBody>
          <a:bodyPr wrap="none" rtlCol="0">
            <a:spAutoFit/>
          </a:bodyPr>
          <a:lstStyle/>
          <a:p>
            <a:r>
              <a:rPr lang="en-US" dirty="0" smtClean="0"/>
              <a:t>Concrete Component State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4.16667E-6 -3.50601E-6 L -0.26284 -0.14708 " pathEditMode="relative" rAng="0" ptsTypes="AA">
                                      <p:cBhvr>
                                        <p:cTn id="12" dur="1000" fill="hold"/>
                                        <p:tgtEl>
                                          <p:spTgt spid="68"/>
                                        </p:tgtEl>
                                        <p:attrNameLst>
                                          <p:attrName>ppt_x</p:attrName>
                                          <p:attrName>ppt_y</p:attrName>
                                        </p:attrNameLst>
                                      </p:cBhvr>
                                      <p:rCtr x="-13100" y="-7400"/>
                                    </p:animMotion>
                                  </p:childTnLst>
                                </p:cTn>
                              </p:par>
                              <p:par>
                                <p:cTn id="13" presetID="6" presetClass="emph" presetSubtype="0" fill="hold" nodeType="withEffect">
                                  <p:stCondLst>
                                    <p:cond delay="0"/>
                                  </p:stCondLst>
                                  <p:childTnLst>
                                    <p:animScale>
                                      <p:cBhvr>
                                        <p:cTn id="14" dur="1000" fill="hold"/>
                                        <p:tgtEl>
                                          <p:spTgt spid="68"/>
                                        </p:tgtEl>
                                      </p:cBhvr>
                                      <p:by x="60000" y="60000"/>
                                    </p:animScale>
                                  </p:childTnLst>
                                </p:cTn>
                              </p:par>
                              <p:par>
                                <p:cTn id="15" presetID="1" presetClass="entr" presetSubtype="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1.38889E-6 3.7037E-7 L -0.18889 -0.13796 " pathEditMode="relative" ptsTypes="AA">
                                      <p:cBhvr>
                                        <p:cTn id="26" dur="1000" fill="hold"/>
                                        <p:tgtEl>
                                          <p:spTgt spid="69"/>
                                        </p:tgtEl>
                                        <p:attrNameLst>
                                          <p:attrName>ppt_x</p:attrName>
                                          <p:attrName>ppt_y</p:attrName>
                                        </p:attrNameLst>
                                      </p:cBhvr>
                                    </p:animMotion>
                                  </p:childTnLst>
                                </p:cTn>
                              </p:par>
                              <p:par>
                                <p:cTn id="27" presetID="6" presetClass="emph" presetSubtype="0" fill="hold" nodeType="withEffect">
                                  <p:stCondLst>
                                    <p:cond delay="0"/>
                                  </p:stCondLst>
                                  <p:childTnLst>
                                    <p:animScale>
                                      <p:cBhvr>
                                        <p:cTn id="28" dur="1000" fill="hold"/>
                                        <p:tgtEl>
                                          <p:spTgt spid="69"/>
                                        </p:tgtEl>
                                      </p:cBhvr>
                                      <p:by x="30000" y="30000"/>
                                    </p:animScale>
                                  </p:childTnLst>
                                </p:cTn>
                              </p:par>
                              <p:par>
                                <p:cTn id="29" presetID="49" presetClass="path" presetSubtype="0" accel="50000" decel="50000" fill="hold" nodeType="withEffect">
                                  <p:stCondLst>
                                    <p:cond delay="0"/>
                                  </p:stCondLst>
                                  <p:childTnLst>
                                    <p:animMotion origin="layout" path="M 3.88889E-6 3.33333E-6 L -0.36945 -0.18565 " pathEditMode="relative" rAng="0" ptsTypes="AA">
                                      <p:cBhvr>
                                        <p:cTn id="30" dur="1000" fill="hold"/>
                                        <p:tgtEl>
                                          <p:spTgt spid="3"/>
                                        </p:tgtEl>
                                        <p:attrNameLst>
                                          <p:attrName>ppt_x</p:attrName>
                                          <p:attrName>ppt_y</p:attrName>
                                        </p:attrNameLst>
                                      </p:cBhvr>
                                      <p:rCtr x="-18500" y="-9300"/>
                                    </p:animMotion>
                                  </p:childTnLst>
                                </p:cTn>
                              </p:par>
                              <p:par>
                                <p:cTn id="31" presetID="6" presetClass="emph" presetSubtype="0" fill="hold" nodeType="withEffect">
                                  <p:stCondLst>
                                    <p:cond delay="0"/>
                                  </p:stCondLst>
                                  <p:childTnLst>
                                    <p:animScale>
                                      <p:cBhvr>
                                        <p:cTn id="32" dur="1000" fill="hold"/>
                                        <p:tgtEl>
                                          <p:spTgt spid="3"/>
                                        </p:tgtEl>
                                      </p:cBhvr>
                                      <p:by x="50000" y="50000"/>
                                    </p:animScale>
                                  </p:childTnLst>
                                </p:cTn>
                              </p:par>
                              <p:par>
                                <p:cTn id="33" presetID="1" presetClass="exit" presetSubtype="0" fill="hold" grpId="2" nodeType="withEffect">
                                  <p:stCondLst>
                                    <p:cond delay="0"/>
                                  </p:stCondLst>
                                  <p:childTnLst>
                                    <p:set>
                                      <p:cBhvr>
                                        <p:cTn id="34" dur="1" fill="hold">
                                          <p:stCondLst>
                                            <p:cond delay="0"/>
                                          </p:stCondLst>
                                        </p:cTn>
                                        <p:tgtEl>
                                          <p:spTgt spid="7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5"/>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135"/>
                                        </p:tgtEl>
                                        <p:attrNameLst>
                                          <p:attrName>style.visibility</p:attrName>
                                        </p:attrNameLst>
                                      </p:cBhvr>
                                      <p:to>
                                        <p:strVal val="visible"/>
                                      </p:to>
                                    </p:set>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136"/>
                                        </p:tgtEl>
                                        <p:attrNameLst>
                                          <p:attrName>style.visibility</p:attrName>
                                        </p:attrNameLst>
                                      </p:cBhvr>
                                      <p:to>
                                        <p:strVal val="visible"/>
                                      </p:to>
                                    </p:set>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1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137" grpId="0"/>
      <p:bldP spid="138" grpId="0"/>
      <p:bldP spid="74" grpId="1"/>
      <p:bldP spid="74" grpId="2"/>
      <p:bldP spid="85" grpId="0"/>
      <p:bldP spid="8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Verification Challenges</a:t>
            </a:r>
            <a:endParaRPr lang="en-US" dirty="0"/>
          </a:p>
        </p:txBody>
      </p:sp>
      <p:graphicFrame>
        <p:nvGraphicFramePr>
          <p:cNvPr id="10242" name="Object 2"/>
          <p:cNvGraphicFramePr>
            <a:graphicFrameLocks noChangeAspect="1"/>
          </p:cNvGraphicFramePr>
          <p:nvPr/>
        </p:nvGraphicFramePr>
        <p:xfrm>
          <a:off x="304800" y="1295400"/>
          <a:ext cx="4640263" cy="5029200"/>
        </p:xfrm>
        <a:graphic>
          <a:graphicData uri="http://schemas.openxmlformats.org/presentationml/2006/ole">
            <mc:AlternateContent xmlns:mc="http://schemas.openxmlformats.org/markup-compatibility/2006">
              <mc:Choice xmlns:v="urn:schemas-microsoft-com:vml" Requires="v">
                <p:oleObj spid="_x0000_s10243" name="Visio" r:id="rId3" imgW="6908241" imgH="7487545" progId="">
                  <p:embed/>
                </p:oleObj>
              </mc:Choice>
              <mc:Fallback>
                <p:oleObj name="Visio" r:id="rId3" imgW="6908241" imgH="748754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46402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 name="Curved Connector 8"/>
          <p:cNvCxnSpPr/>
          <p:nvPr/>
        </p:nvCxnSpPr>
        <p:spPr>
          <a:xfrm rot="5400000" flipH="1" flipV="1">
            <a:off x="723900" y="2247900"/>
            <a:ext cx="3962400" cy="3276600"/>
          </a:xfrm>
          <a:prstGeom prst="curvedConnector3">
            <a:avLst>
              <a:gd name="adj1" fmla="val 69314"/>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5181600" y="1600200"/>
            <a:ext cx="3505200" cy="4373563"/>
          </a:xfrm>
          <a:prstGeom prst="rect">
            <a:avLst/>
          </a:prstGeom>
        </p:spPr>
        <p:txBody>
          <a:bodyPr/>
          <a:lstStyle/>
          <a:p>
            <a:pPr marL="342900" indent="-342900">
              <a:spcBef>
                <a:spcPct val="20000"/>
              </a:spcBef>
              <a:buFontTx/>
              <a:buChar char="•"/>
              <a:defRPr/>
            </a:pPr>
            <a:r>
              <a:rPr lang="en-US" sz="2400" kern="0" dirty="0" smtClean="0">
                <a:latin typeface="+mn-lt"/>
                <a:cs typeface="+mn-cs"/>
              </a:rPr>
              <a:t>Too many traces</a:t>
            </a:r>
            <a:endParaRPr lang="en-US" sz="2400" kern="0" dirty="0"/>
          </a:p>
          <a:p>
            <a:pPr marL="342900" indent="-342900">
              <a:spcBef>
                <a:spcPct val="20000"/>
              </a:spcBef>
              <a:buFontTx/>
              <a:buChar char="•"/>
              <a:defRPr/>
            </a:pPr>
            <a:r>
              <a:rPr lang="en-US" sz="2400" kern="0" dirty="0" smtClean="0">
                <a:latin typeface="+mn-lt"/>
                <a:cs typeface="+mn-cs"/>
              </a:rPr>
              <a:t>Poor absolute coverage</a:t>
            </a:r>
          </a:p>
          <a:p>
            <a:pPr marL="342900" indent="-342900">
              <a:spcBef>
                <a:spcPct val="20000"/>
              </a:spcBef>
              <a:buFontTx/>
              <a:buChar char="•"/>
              <a:defRPr/>
            </a:pPr>
            <a:r>
              <a:rPr lang="en-US" sz="2400" kern="0" dirty="0" smtClean="0"/>
              <a:t>Difficult to derive useful traces</a:t>
            </a:r>
          </a:p>
          <a:p>
            <a:pPr marL="342900" indent="-342900">
              <a:spcBef>
                <a:spcPct val="20000"/>
              </a:spcBef>
              <a:buFontTx/>
              <a:buChar char="•"/>
              <a:defRPr/>
            </a:pPr>
            <a:r>
              <a:rPr lang="en-US" sz="2400" kern="0" dirty="0" smtClean="0">
                <a:latin typeface="+mn-lt"/>
                <a:cs typeface="+mn-cs"/>
              </a:rPr>
              <a:t>Difficult to characterize true coverage </a:t>
            </a:r>
            <a:endParaRPr lang="en-US" sz="2400" kern="0" dirty="0">
              <a:latin typeface="+mn-lt"/>
              <a:cs typeface="+mn-cs"/>
            </a:endParaRPr>
          </a:p>
        </p:txBody>
      </p:sp>
      <p:cxnSp>
        <p:nvCxnSpPr>
          <p:cNvPr id="15" name="Curved Connector 14"/>
          <p:cNvCxnSpPr/>
          <p:nvPr/>
        </p:nvCxnSpPr>
        <p:spPr>
          <a:xfrm rot="5400000" flipH="1" flipV="1">
            <a:off x="762000" y="2286000"/>
            <a:ext cx="3886200" cy="3276600"/>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5400000" flipH="1" flipV="1">
            <a:off x="800100" y="2247900"/>
            <a:ext cx="3886200" cy="3352800"/>
          </a:xfrm>
          <a:prstGeom prst="curvedConnector3">
            <a:avLst>
              <a:gd name="adj1" fmla="val 115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5400000" flipH="1" flipV="1">
            <a:off x="762000" y="2286000"/>
            <a:ext cx="3810000" cy="3352800"/>
          </a:xfrm>
          <a:prstGeom prst="curvedConnector3">
            <a:avLst>
              <a:gd name="adj1" fmla="val 11339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5400000" flipH="1" flipV="1">
            <a:off x="723900" y="2247900"/>
            <a:ext cx="3886200" cy="3352800"/>
          </a:xfrm>
          <a:prstGeom prst="curvedConnector3">
            <a:avLst>
              <a:gd name="adj1" fmla="val 8606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5400000" flipH="1" flipV="1">
            <a:off x="762000" y="2209800"/>
            <a:ext cx="3886200" cy="3429000"/>
          </a:xfrm>
          <a:prstGeom prst="curvedConnector3">
            <a:avLst>
              <a:gd name="adj1" fmla="val 9936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rot="5400000" flipH="1" flipV="1">
            <a:off x="723900" y="2247900"/>
            <a:ext cx="3886200" cy="3352800"/>
          </a:xfrm>
          <a:prstGeom prst="curvedConnector3">
            <a:avLst>
              <a:gd name="adj1" fmla="val 2877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Slide Number Placeholder 36"/>
          <p:cNvSpPr>
            <a:spLocks noGrp="1"/>
          </p:cNvSpPr>
          <p:nvPr>
            <p:ph type="sldNum" sz="quarter" idx="12"/>
          </p:nvPr>
        </p:nvSpPr>
        <p:spPr/>
        <p:txBody>
          <a:bodyPr/>
          <a:lstStyle/>
          <a:p>
            <a:fld id="{920F2589-C29C-4C9D-93C1-6F0B311A5845}"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9">
    <a:dk1>
      <a:sysClr val="windowText" lastClr="000000"/>
    </a:dk1>
    <a:lt1>
      <a:sysClr val="window" lastClr="FFFFFF"/>
    </a:lt1>
    <a:dk2>
      <a:srgbClr val="7F7F7F"/>
    </a:dk2>
    <a:lt2>
      <a:srgbClr val="EEECE1"/>
    </a:lt2>
    <a:accent1>
      <a:srgbClr val="4F81BD"/>
    </a:accent1>
    <a:accent2>
      <a:srgbClr val="C0504D"/>
    </a:accent2>
    <a:accent3>
      <a:srgbClr val="9BBB59"/>
    </a:accent3>
    <a:accent4>
      <a:srgbClr val="8064A2"/>
    </a:accent4>
    <a:accent5>
      <a:srgbClr val="0099CC"/>
    </a:accent5>
    <a:accent6>
      <a:srgbClr val="F77B23"/>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8143</TotalTime>
  <Words>2824</Words>
  <Application>Microsoft Office PowerPoint</Application>
  <PresentationFormat>On-screen Show (4:3)</PresentationFormat>
  <Paragraphs>900</Paragraphs>
  <Slides>52</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Office Theme</vt:lpstr>
      <vt:lpstr>Chart</vt:lpstr>
      <vt:lpstr>Visio</vt:lpstr>
      <vt:lpstr>Managing State Explosion Through Runtime Verification</vt:lpstr>
      <vt:lpstr>Talk Outline</vt:lpstr>
      <vt:lpstr>Increasing Design Complexity</vt:lpstr>
      <vt:lpstr>Decreasing First Silicon Success</vt:lpstr>
      <vt:lpstr>Increasing Functional Failures</vt:lpstr>
      <vt:lpstr>Tools to the rescue?</vt:lpstr>
      <vt:lpstr>Tools to the rescue?</vt:lpstr>
      <vt:lpstr>Static Verification Challenges</vt:lpstr>
      <vt:lpstr>Dynamic Verification Challenges</vt:lpstr>
      <vt:lpstr>Runtime Verification: Value Proposition</vt:lpstr>
      <vt:lpstr>Runtime Verification: Technology Push</vt:lpstr>
      <vt:lpstr>Runtime Verification: Challenges</vt:lpstr>
      <vt:lpstr>Talk Outline</vt:lpstr>
      <vt:lpstr>Micro-architectural Case-Studies for Runtime Verification</vt:lpstr>
      <vt:lpstr>DIVA Checker [Austin ’99]</vt:lpstr>
      <vt:lpstr>Checker Processor Architecture</vt:lpstr>
      <vt:lpstr>Check Mode</vt:lpstr>
      <vt:lpstr>Recovery Mode</vt:lpstr>
      <vt:lpstr>How Can the Simple Checker Keep Up? </vt:lpstr>
      <vt:lpstr>Checker Cost</vt:lpstr>
      <vt:lpstr>Low-Cost Imperative</vt:lpstr>
      <vt:lpstr>Micro-architectural Case-Studies for Runtime Verification</vt:lpstr>
      <vt:lpstr>Semantic Guardians [Wagner, Bertacco ’07]</vt:lpstr>
      <vt:lpstr>Balancing Performance and Correctness</vt:lpstr>
      <vt:lpstr>Semantic Guardian</vt:lpstr>
      <vt:lpstr>Micro-architectural Case-Studies for Runtime Verification</vt:lpstr>
      <vt:lpstr>Checking Memory Consistency [Chen, Malik ’07]</vt:lpstr>
      <vt:lpstr>Constraint Graph Model</vt:lpstr>
      <vt:lpstr>Extensions for Transactional Memory</vt:lpstr>
      <vt:lpstr>On-the-fly Graph Checking</vt:lpstr>
      <vt:lpstr>Practical Design Challenges</vt:lpstr>
      <vt:lpstr>Key Enabling Techniques</vt:lpstr>
      <vt:lpstr>Proofs through Lemmas [Meixner, Sorin ’06]</vt:lpstr>
      <vt:lpstr>Micro-architectural Case-Studies for Runtime Verification</vt:lpstr>
      <vt:lpstr>SafetyNet [Sorin et al. ’02]</vt:lpstr>
      <vt:lpstr>Consistency in Distributed Checkpoint State</vt:lpstr>
      <vt:lpstr>Micro-architectural Case-Studies for Runtime Verification</vt:lpstr>
      <vt:lpstr>Phoenix [Sarangi et al. ’06]</vt:lpstr>
      <vt:lpstr>Characterization</vt:lpstr>
      <vt:lpstr>Field Repairable Control Logic [Wagner et al. ’06]</vt:lpstr>
      <vt:lpstr>Talk Outline</vt:lpstr>
      <vt:lpstr>Runtime Checking of Temporal Logic Properties</vt:lpstr>
      <vt:lpstr>Offline vs. Runtime Verification</vt:lpstr>
      <vt:lpstr>Runtime Verification and Model Checking [Bayazit and Malik, ’05]</vt:lpstr>
      <vt:lpstr>Runtime Verification and Model Checking</vt:lpstr>
      <vt:lpstr>Talk Outline</vt:lpstr>
      <vt:lpstr>Summary Observations</vt:lpstr>
      <vt:lpstr>Summary Observations</vt:lpstr>
      <vt:lpstr>So will this ever be real?</vt:lpstr>
      <vt:lpstr>Acknowledgements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State Explosion Through Runtime Verification</dc:title>
  <dc:creator>sharad</dc:creator>
  <cp:lastModifiedBy>sharad</cp:lastModifiedBy>
  <cp:revision>42</cp:revision>
  <dcterms:created xsi:type="dcterms:W3CDTF">2010-06-24T17:44:38Z</dcterms:created>
  <dcterms:modified xsi:type="dcterms:W3CDTF">2010-07-27T14:04:29Z</dcterms:modified>
</cp:coreProperties>
</file>