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3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78991F8-3322-45B4-92A2-681196924FF9}">
  <a:tblStyle styleId="{878991F8-3322-45B4-92A2-681196924FF9}" styleName="Table_0">
    <a:wholeTbl>
      <a:tcStyle>
        <a:tcBdr>
          <a:left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73F160A1-0B85-4C84-8060-859ECF5AF4A7}" styleName="Table_1">
    <a:wholeTbl>
      <a:tcStyle>
        <a:tcBdr>
          <a:left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E2ACEE5B-513A-4F6E-AD5E-A3C4DC361CC3}" styleName="Table_2">
    <a:wholeTbl>
      <a:tcStyle>
        <a:tcBdr>
          <a:left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34CE0AE2-ADB8-480A-9523-9BE130888B7F}" styleName="Table_3">
    <a:wholeTbl>
      <a:tcStyle>
        <a:tcBdr>
          <a:left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23296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3804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92545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4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03194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4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41337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4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2571294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96258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19894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007109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081544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948269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4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46151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37747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033061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4297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4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342871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4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025440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14905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4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287030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7" name="Shape 3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4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197655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878524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4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22681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1143224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40106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12768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4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1697424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4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846331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4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26912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4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35643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4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05388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898748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4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53140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4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22485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224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3416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556790" y="6333133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360"/>
              </a:spcBef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556790" y="6333133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556790" y="6333133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2111122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0" y="6333133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556790" y="6333133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556790" y="6333133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556790" y="6333133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</a:lstStyle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rammar.efpl.ch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grammar.epfl.ch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685800" y="1322832"/>
            <a:ext cx="7772400" cy="233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800" b="1">
                <a:solidFill>
                  <a:schemeClr val="dk1"/>
                </a:solidFill>
              </a:rPr>
              <a:t>Automating Grammar Comparison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685800" y="3786725"/>
            <a:ext cx="7772400" cy="275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lang="en" sz="24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by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lang="en" sz="2400" b="1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Ravi</a:t>
            </a:r>
            <a:r>
              <a:rPr lang="en" sz="24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chandhran </a:t>
            </a:r>
            <a:r>
              <a:rPr lang="en" sz="2400" b="1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Madhavan</a:t>
            </a:r>
            <a:r>
              <a:rPr lang="en" sz="24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, EPFL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lang="en" sz="24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Mikael Mayër, EPFL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lang="en" sz="24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Sumit Gulwani, MSR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alibri"/>
              <a:buNone/>
            </a:pPr>
            <a:r>
              <a:rPr lang="en" sz="2400" b="0" i="0" u="none" strike="noStrike" cap="none" baseline="0">
                <a:latin typeface="Calibri"/>
                <a:ea typeface="Calibri"/>
                <a:cs typeface="Calibri"/>
                <a:sym typeface="Calibri"/>
                <a:rtl val="0"/>
              </a:rPr>
              <a:t>Viktor Kuncak, EPFL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ctrTitle"/>
          </p:nvPr>
        </p:nvSpPr>
        <p:spPr>
          <a:xfrm>
            <a:off x="685800" y="2111122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 b="1"/>
              <a:t>Summary of Results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2"/>
            <a:ext cx="8229600" cy="105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>
                <a:solidFill>
                  <a:schemeClr val="dk1"/>
                </a:solidFill>
                <a:rtl val="0"/>
              </a:rPr>
              <a:t>Comparing PL Grammars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638533"/>
            <a:ext cx="8229600" cy="453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Evaluated the tool on 5 pairs of CFGs of 5 languages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tool found hundreds of discrepancies in &lt; 1 min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than 40% of words sampled uniformly at random are counter-examples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74633"/>
            <a:ext cx="8229600" cy="103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lang="en" sz="3600" b="1">
                <a:solidFill>
                  <a:schemeClr val="dk1"/>
                </a:solidFill>
              </a:rPr>
              <a:t>ing Regression Errors</a:t>
            </a:r>
            <a:r>
              <a:rPr lang="en"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457200" y="1546000"/>
            <a:ext cx="8229600" cy="465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Automatically injected 3 kinds of errors into each grammar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Generated a total of 300 benchmarks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tool detected 87.3% of the errors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 times more errors than available state of the art and 10 times faster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4633"/>
            <a:ext cx="8229600" cy="888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>
                <a:solidFill>
                  <a:schemeClr val="dk1"/>
                </a:solidFill>
              </a:rPr>
              <a:t>Grammar Tutoring System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374233"/>
            <a:ext cx="8229600" cy="519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Analyzed a total of 1395 unique equivalence queries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Provided a verdict on 95% of queries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Disproved 1042 (74.6%) by finding counter-examples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Proved 289 (20.7%) 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ctrTitle"/>
          </p:nvPr>
        </p:nvSpPr>
        <p:spPr>
          <a:xfrm>
            <a:off x="636250" y="3060825"/>
            <a:ext cx="7772400" cy="1429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/>
              <a:t>Proving Equivalence </a:t>
            </a:r>
          </a:p>
          <a:p>
            <a:pPr lvl="0" rtl="0">
              <a:spcBef>
                <a:spcPts val="0"/>
              </a:spcBef>
              <a:buNone/>
            </a:pPr>
            <a:endParaRPr sz="4800" b="1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303931"/>
            <a:ext cx="8229600" cy="1113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4800" b="1"/>
          </a:p>
          <a:p>
            <a:pPr rtl="0">
              <a:spcBef>
                <a:spcPts val="0"/>
              </a:spcBef>
              <a:buNone/>
            </a:pPr>
            <a:endParaRPr sz="4800" b="1"/>
          </a:p>
          <a:p>
            <a:pPr lvl="0" rtl="0">
              <a:spcBef>
                <a:spcPts val="0"/>
              </a:spcBef>
              <a:buNone/>
            </a:pPr>
            <a:r>
              <a:rPr lang="en" sz="4800" b="1">
                <a:solidFill>
                  <a:schemeClr val="dk1"/>
                </a:solidFill>
              </a:rPr>
              <a:t>Background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Undecidable for CFGs but decidable for proper subclasses </a:t>
            </a:r>
          </a:p>
          <a:p>
            <a:pPr lvl="0" rtl="0">
              <a:spcBef>
                <a:spcPts val="0"/>
              </a:spcBef>
              <a:buNone/>
            </a:pP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937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Deterministic CFGs 	</a:t>
            </a:r>
          </a:p>
          <a:p>
            <a:pPr marL="914400" lvl="0" indent="457200" rtl="0"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[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G. Snizergues, ‘01]</a:t>
            </a:r>
            <a:r>
              <a:rPr lang="en" sz="1100">
                <a:solidFill>
                  <a:schemeClr val="dk1"/>
                </a:solidFill>
              </a:rPr>
              <a:t>	</a:t>
            </a:r>
          </a:p>
          <a:p>
            <a:pPr marL="914400" lvl="1" indent="-3937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LL grammars 			</a:t>
            </a:r>
          </a:p>
          <a:p>
            <a:pPr marL="914400" indent="457200" rtl="0"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[Korenjak &amp; Hopcroft, ‘66], </a:t>
            </a:r>
          </a:p>
          <a:p>
            <a:pPr marL="914400" indent="457200" rtl="0"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[Olshansky &amp; Pnueli, ‘77],</a:t>
            </a:r>
          </a:p>
          <a:p>
            <a:pPr marL="914400" lvl="0" indent="457200" rtl="0"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[Rosenkrantz &amp; Stearns, ‘69]</a:t>
            </a:r>
            <a:r>
              <a:rPr lang="en" sz="1100">
                <a:solidFill>
                  <a:schemeClr val="dk1"/>
                </a:solidFill>
              </a:rPr>
              <a:t>		 	 	 		</a:t>
            </a:r>
          </a:p>
          <a:p>
            <a:pPr marL="914400" lvl="0" indent="457200" rtl="0">
              <a:spcBef>
                <a:spcPts val="0"/>
              </a:spcBef>
              <a:buNone/>
            </a:pPr>
            <a:endParaRPr sz="1100">
              <a:solidFill>
                <a:schemeClr val="dk1"/>
              </a:solidFill>
            </a:endParaRPr>
          </a:p>
          <a:p>
            <a:pPr marL="914400" lvl="1" indent="-3937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Sub-deterministic CFGs</a:t>
            </a:r>
          </a:p>
          <a:p>
            <a:pPr marL="914400" indent="457200" rtl="0"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[Valiant, 1970s]</a:t>
            </a:r>
          </a:p>
          <a:p>
            <a:pPr marL="914400" lvl="0" indent="457200" rtl="0"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[Harrison, Havel &amp; Yehudai, ‘79]</a:t>
            </a:r>
          </a:p>
        </p:txBody>
      </p:sp>
      <p:pic>
        <p:nvPicPr>
          <p:cNvPr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9550" y="3409150"/>
            <a:ext cx="498050" cy="48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9550" y="3971200"/>
            <a:ext cx="498050" cy="48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4700" y="5687237"/>
            <a:ext cx="498050" cy="48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274633"/>
            <a:ext cx="8229600" cy="888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>
                <a:solidFill>
                  <a:schemeClr val="dk1"/>
                </a:solidFill>
              </a:rPr>
              <a:t>Generating Subgoals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922975" y="1902433"/>
            <a:ext cx="3149700" cy="1189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→ a T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→ a T b | b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4167425" y="1902433"/>
            <a:ext cx="3149700" cy="1189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 → a R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 → a b b | a R b | b</a:t>
            </a:r>
          </a:p>
        </p:txBody>
      </p:sp>
      <p:sp>
        <p:nvSpPr>
          <p:cNvPr id="156" name="Shape 156"/>
          <p:cNvSpPr/>
          <p:nvPr/>
        </p:nvSpPr>
        <p:spPr>
          <a:xfrm>
            <a:off x="5721600" y="1030675"/>
            <a:ext cx="2965193" cy="1189512"/>
          </a:xfrm>
          <a:prstGeom prst="irregularSeal1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Ambiguous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3400851" y="3323225"/>
            <a:ext cx="972898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" sz="2600" dirty="0">
                <a:latin typeface="Calibri"/>
                <a:ea typeface="Calibri"/>
                <a:cs typeface="Calibri"/>
                <a:sym typeface="Calibri"/>
              </a:rPr>
              <a:t>S ≣ P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3400850" y="4334375"/>
            <a:ext cx="972899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T ≣ R</a:t>
            </a:r>
          </a:p>
        </p:txBody>
      </p:sp>
      <p:cxnSp>
        <p:nvCxnSpPr>
          <p:cNvPr id="159" name="Shape 159"/>
          <p:cNvCxnSpPr>
            <a:stCxn id="157" idx="2"/>
            <a:endCxn id="158" idx="0"/>
          </p:cNvCxnSpPr>
          <p:nvPr/>
        </p:nvCxnSpPr>
        <p:spPr>
          <a:xfrm>
            <a:off x="3887300" y="3785825"/>
            <a:ext cx="0" cy="54855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60" name="Shape 160"/>
          <p:cNvSpPr txBox="1"/>
          <p:nvPr/>
        </p:nvSpPr>
        <p:spPr>
          <a:xfrm>
            <a:off x="4748700" y="3831425"/>
            <a:ext cx="3073800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S =&gt; a T  and P =&gt; a R</a:t>
            </a:r>
          </a:p>
        </p:txBody>
      </p:sp>
      <p:sp>
        <p:nvSpPr>
          <p:cNvPr id="161" name="Shape 161"/>
          <p:cNvSpPr/>
          <p:nvPr/>
        </p:nvSpPr>
        <p:spPr>
          <a:xfrm>
            <a:off x="4962250" y="4334375"/>
            <a:ext cx="3309767" cy="1638306"/>
          </a:xfrm>
          <a:prstGeom prst="irregularSeal1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Branch Rule</a:t>
            </a:r>
          </a:p>
        </p:txBody>
      </p:sp>
      <p:sp>
        <p:nvSpPr>
          <p:cNvPr id="162" name="Shape 162"/>
          <p:cNvSpPr/>
          <p:nvPr/>
        </p:nvSpPr>
        <p:spPr>
          <a:xfrm>
            <a:off x="488800" y="3186650"/>
            <a:ext cx="2391899" cy="1929300"/>
          </a:xfrm>
          <a:prstGeom prst="wedgeRoundRectCallout">
            <a:avLst>
              <a:gd name="adj1" fmla="val 63024"/>
              <a:gd name="adj2" fmla="val -30683"/>
              <a:gd name="adj3" fmla="val 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Hypothesize this holds for all strings with length &lt; k</a:t>
            </a:r>
          </a:p>
        </p:txBody>
      </p:sp>
      <p:sp>
        <p:nvSpPr>
          <p:cNvPr id="163" name="Shape 163"/>
          <p:cNvSpPr/>
          <p:nvPr/>
        </p:nvSpPr>
        <p:spPr>
          <a:xfrm>
            <a:off x="2167075" y="5551950"/>
            <a:ext cx="3149700" cy="962400"/>
          </a:xfrm>
          <a:prstGeom prst="wedgeRoundRectCallout">
            <a:avLst>
              <a:gd name="adj1" fmla="val -3013"/>
              <a:gd name="adj2" fmla="val -112006"/>
              <a:gd name="adj3" fmla="val 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suffices to hold for strings of length &lt; k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57200" y="274633"/>
            <a:ext cx="8229600" cy="888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>
                <a:solidFill>
                  <a:schemeClr val="dk1"/>
                </a:solidFill>
              </a:rPr>
              <a:t>Equivalence To Inclusion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989050" y="1519233"/>
            <a:ext cx="3149700" cy="1189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→ a T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→ a T b | b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4233500" y="1519233"/>
            <a:ext cx="3149700" cy="1189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 → a R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 → a b b | a R b | b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2993721" y="2768250"/>
            <a:ext cx="940727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 dirty="0">
                <a:latin typeface="Calibri"/>
                <a:ea typeface="Calibri"/>
                <a:cs typeface="Calibri"/>
                <a:sym typeface="Calibri"/>
              </a:rPr>
              <a:t>S ≣ P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2961550" y="3779400"/>
            <a:ext cx="972899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T ≣ R</a:t>
            </a:r>
          </a:p>
        </p:txBody>
      </p:sp>
      <p:cxnSp>
        <p:nvCxnSpPr>
          <p:cNvPr id="173" name="Shape 173"/>
          <p:cNvCxnSpPr>
            <a:stCxn id="171" idx="2"/>
            <a:endCxn id="172" idx="0"/>
          </p:cNvCxnSpPr>
          <p:nvPr/>
        </p:nvCxnSpPr>
        <p:spPr>
          <a:xfrm flipH="1">
            <a:off x="3448000" y="3230850"/>
            <a:ext cx="16085" cy="54855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74" name="Shape 174"/>
          <p:cNvSpPr txBox="1"/>
          <p:nvPr/>
        </p:nvSpPr>
        <p:spPr>
          <a:xfrm>
            <a:off x="4309400" y="3276450"/>
            <a:ext cx="3073800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S =&gt; a T  and P =&gt; a R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660700" y="6289800"/>
            <a:ext cx="7611300" cy="8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6" name="Shape 176"/>
          <p:cNvSpPr txBox="1"/>
          <p:nvPr/>
        </p:nvSpPr>
        <p:spPr>
          <a:xfrm>
            <a:off x="1202499" y="4803375"/>
            <a:ext cx="2340526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 dirty="0">
                <a:latin typeface="Calibri"/>
                <a:ea typeface="Calibri"/>
                <a:cs typeface="Calibri"/>
                <a:sym typeface="Calibri"/>
              </a:rPr>
              <a:t>T b ≣ (bb U Rb)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4309400" y="4803375"/>
            <a:ext cx="1122950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 dirty="0">
                <a:latin typeface="Calibri"/>
                <a:ea typeface="Calibri"/>
                <a:cs typeface="Calibri"/>
                <a:sym typeface="Calibri"/>
              </a:rPr>
              <a:t> 𝜺 ≣ </a:t>
            </a:r>
            <a:r>
              <a:rPr lang="en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𝜺</a:t>
            </a:r>
          </a:p>
        </p:txBody>
      </p:sp>
      <p:cxnSp>
        <p:nvCxnSpPr>
          <p:cNvPr id="178" name="Shape 178"/>
          <p:cNvCxnSpPr>
            <a:stCxn id="172" idx="2"/>
            <a:endCxn id="176" idx="0"/>
          </p:cNvCxnSpPr>
          <p:nvPr/>
        </p:nvCxnSpPr>
        <p:spPr>
          <a:xfrm flipH="1">
            <a:off x="2372762" y="4242000"/>
            <a:ext cx="1075238" cy="56137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79" name="Shape 179"/>
          <p:cNvCxnSpPr>
            <a:stCxn id="172" idx="2"/>
            <a:endCxn id="177" idx="0"/>
          </p:cNvCxnSpPr>
          <p:nvPr/>
        </p:nvCxnSpPr>
        <p:spPr>
          <a:xfrm>
            <a:off x="3448000" y="4242000"/>
            <a:ext cx="1422875" cy="56137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pic>
        <p:nvPicPr>
          <p:cNvPr id="180" name="Shape 1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8825" y="4645075"/>
            <a:ext cx="498050" cy="484225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 txBox="1"/>
          <p:nvPr/>
        </p:nvSpPr>
        <p:spPr>
          <a:xfrm>
            <a:off x="660700" y="5457225"/>
            <a:ext cx="2527200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T b ⊆ (bb U Rb)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2961550" y="5375625"/>
            <a:ext cx="2470799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(bb U Rb) 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⊆ T b</a:t>
            </a:r>
          </a:p>
        </p:txBody>
      </p:sp>
      <p:cxnSp>
        <p:nvCxnSpPr>
          <p:cNvPr id="183" name="Shape 183"/>
          <p:cNvCxnSpPr>
            <a:stCxn id="172" idx="2"/>
            <a:endCxn id="181" idx="0"/>
          </p:cNvCxnSpPr>
          <p:nvPr/>
        </p:nvCxnSpPr>
        <p:spPr>
          <a:xfrm flipH="1">
            <a:off x="1924299" y="4242000"/>
            <a:ext cx="1523700" cy="1215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4" name="Shape 184"/>
          <p:cNvCxnSpPr>
            <a:stCxn id="172" idx="2"/>
            <a:endCxn id="182" idx="0"/>
          </p:cNvCxnSpPr>
          <p:nvPr/>
        </p:nvCxnSpPr>
        <p:spPr>
          <a:xfrm>
            <a:off x="3447999" y="4242000"/>
            <a:ext cx="749100" cy="1133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457200" y="274633"/>
            <a:ext cx="8229600" cy="888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>
                <a:solidFill>
                  <a:schemeClr val="dk1"/>
                </a:solidFill>
              </a:rPr>
              <a:t>Exploiting Test cases 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989050" y="1519233"/>
            <a:ext cx="3149700" cy="1189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→ a T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→ a T b | b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4233500" y="1519233"/>
            <a:ext cx="3149700" cy="1189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 → a R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 → a b b | a R b | b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3014500" y="2768250"/>
            <a:ext cx="867000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S ≣ P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2961550" y="3779400"/>
            <a:ext cx="972899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T ≣ R</a:t>
            </a:r>
          </a:p>
        </p:txBody>
      </p:sp>
      <p:cxnSp>
        <p:nvCxnSpPr>
          <p:cNvPr id="194" name="Shape 194"/>
          <p:cNvCxnSpPr>
            <a:stCxn id="192" idx="2"/>
            <a:endCxn id="193" idx="0"/>
          </p:cNvCxnSpPr>
          <p:nvPr/>
        </p:nvCxnSpPr>
        <p:spPr>
          <a:xfrm>
            <a:off x="3448000" y="3230850"/>
            <a:ext cx="0" cy="548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95" name="Shape 195"/>
          <p:cNvSpPr txBox="1"/>
          <p:nvPr/>
        </p:nvSpPr>
        <p:spPr>
          <a:xfrm>
            <a:off x="4434215" y="4776775"/>
            <a:ext cx="1009910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 dirty="0">
                <a:latin typeface="Calibri"/>
                <a:ea typeface="Calibri"/>
                <a:cs typeface="Calibri"/>
                <a:sym typeface="Calibri"/>
              </a:rPr>
              <a:t> 𝜺 ≣ </a:t>
            </a:r>
            <a:r>
              <a:rPr lang="en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𝜺</a:t>
            </a:r>
          </a:p>
        </p:txBody>
      </p:sp>
      <p:cxnSp>
        <p:nvCxnSpPr>
          <p:cNvPr id="196" name="Shape 196"/>
          <p:cNvCxnSpPr>
            <a:stCxn id="193" idx="2"/>
            <a:endCxn id="195" idx="0"/>
          </p:cNvCxnSpPr>
          <p:nvPr/>
        </p:nvCxnSpPr>
        <p:spPr>
          <a:xfrm>
            <a:off x="3448000" y="4242000"/>
            <a:ext cx="1491170" cy="53477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97" name="Shape 197"/>
          <p:cNvSpPr txBox="1"/>
          <p:nvPr/>
        </p:nvSpPr>
        <p:spPr>
          <a:xfrm>
            <a:off x="2774650" y="5305200"/>
            <a:ext cx="2470799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(bb U Rb) 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⊆ T b</a:t>
            </a:r>
          </a:p>
        </p:txBody>
      </p:sp>
      <p:cxnSp>
        <p:nvCxnSpPr>
          <p:cNvPr id="198" name="Shape 198"/>
          <p:cNvCxnSpPr>
            <a:stCxn id="193" idx="2"/>
            <a:endCxn id="199" idx="0"/>
          </p:cNvCxnSpPr>
          <p:nvPr/>
        </p:nvCxnSpPr>
        <p:spPr>
          <a:xfrm flipH="1">
            <a:off x="1887399" y="4242000"/>
            <a:ext cx="1560600" cy="1143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00" name="Shape 200"/>
          <p:cNvCxnSpPr>
            <a:stCxn id="193" idx="2"/>
            <a:endCxn id="197" idx="0"/>
          </p:cNvCxnSpPr>
          <p:nvPr/>
        </p:nvCxnSpPr>
        <p:spPr>
          <a:xfrm>
            <a:off x="3447999" y="4242000"/>
            <a:ext cx="562200" cy="1063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99" name="Shape 199"/>
          <p:cNvSpPr txBox="1"/>
          <p:nvPr/>
        </p:nvSpPr>
        <p:spPr>
          <a:xfrm>
            <a:off x="989050" y="5384925"/>
            <a:ext cx="1796999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T b ⊆ R b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Shape 201"/>
          <p:cNvSpPr/>
          <p:nvPr/>
        </p:nvSpPr>
        <p:spPr>
          <a:xfrm>
            <a:off x="5364850" y="3726325"/>
            <a:ext cx="3779136" cy="2563488"/>
          </a:xfrm>
          <a:prstGeom prst="irregularSeal1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examples to simplify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457200" y="274633"/>
            <a:ext cx="8229600" cy="888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>
                <a:solidFill>
                  <a:schemeClr val="dk1"/>
                </a:solidFill>
              </a:rPr>
              <a:t>Preventing Divergence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989050" y="1519233"/>
            <a:ext cx="3149700" cy="1189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→ a T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→ a T b | b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4233500" y="1519233"/>
            <a:ext cx="3149700" cy="1189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 → a R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 → a b b | a R b | b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1135625" y="3142450"/>
            <a:ext cx="1796999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   T b ⊆ R b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Shape 210"/>
          <p:cNvSpPr txBox="1"/>
          <p:nvPr/>
        </p:nvSpPr>
        <p:spPr>
          <a:xfrm>
            <a:off x="660700" y="4174937"/>
            <a:ext cx="1093499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T 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⊆</a:t>
            </a: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 R</a:t>
            </a:r>
          </a:p>
        </p:txBody>
      </p:sp>
      <p:cxnSp>
        <p:nvCxnSpPr>
          <p:cNvPr id="211" name="Shape 211"/>
          <p:cNvCxnSpPr>
            <a:stCxn id="209" idx="2"/>
            <a:endCxn id="210" idx="0"/>
          </p:cNvCxnSpPr>
          <p:nvPr/>
        </p:nvCxnSpPr>
        <p:spPr>
          <a:xfrm flipH="1">
            <a:off x="1207324" y="3605050"/>
            <a:ext cx="826800" cy="570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12" name="Shape 212"/>
          <p:cNvSpPr txBox="1"/>
          <p:nvPr/>
        </p:nvSpPr>
        <p:spPr>
          <a:xfrm>
            <a:off x="660700" y="6289800"/>
            <a:ext cx="7611300" cy="888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 txBox="1"/>
          <p:nvPr/>
        </p:nvSpPr>
        <p:spPr>
          <a:xfrm>
            <a:off x="2604275" y="4230862"/>
            <a:ext cx="1093499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⊆</a:t>
            </a: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 b</a:t>
            </a:r>
          </a:p>
        </p:txBody>
      </p:sp>
      <p:cxnSp>
        <p:nvCxnSpPr>
          <p:cNvPr id="214" name="Shape 214"/>
          <p:cNvCxnSpPr>
            <a:stCxn id="209" idx="2"/>
            <a:endCxn id="213" idx="0"/>
          </p:cNvCxnSpPr>
          <p:nvPr/>
        </p:nvCxnSpPr>
        <p:spPr>
          <a:xfrm>
            <a:off x="2034124" y="3605050"/>
            <a:ext cx="1116900" cy="625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15" name="Shape 215"/>
          <p:cNvSpPr txBox="1"/>
          <p:nvPr/>
        </p:nvSpPr>
        <p:spPr>
          <a:xfrm>
            <a:off x="4712975" y="2787775"/>
            <a:ext cx="4556100" cy="4070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indent="0" rtl="0"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Derive shortest word of T from R b</a:t>
            </a:r>
          </a:p>
          <a:p>
            <a:pPr marL="0" indent="0" rtl="0">
              <a:spcBef>
                <a:spcPts val="0"/>
              </a:spcBef>
              <a:buNone/>
            </a:pP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 b =&gt;* b b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2307"/>
              <a:buFont typeface="Arial"/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 is used in the derivation</a:t>
            </a:r>
          </a:p>
          <a:p>
            <a:pPr marL="0" indent="0" rtl="0">
              <a:spcBef>
                <a:spcPts val="0"/>
              </a:spcBef>
              <a:buNone/>
            </a:pP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marL="0" indent="0" rtl="0"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Compare the parts that were used by the derivation and those that weren’t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Shape 216"/>
          <p:cNvSpPr/>
          <p:nvPr/>
        </p:nvSpPr>
        <p:spPr>
          <a:xfrm>
            <a:off x="660700" y="5127175"/>
            <a:ext cx="3309767" cy="1638306"/>
          </a:xfrm>
          <a:prstGeom prst="irregularSeal1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Split Rule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4632"/>
            <a:ext cx="8229600" cy="143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Overview of the Talk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704633"/>
            <a:ext cx="8229600" cy="486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953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Proving equivalence of two CFGs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953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Generation</a:t>
            </a:r>
            <a:r>
              <a:rPr lang="en" sz="3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words belonging to a CFG</a:t>
            </a:r>
          </a:p>
          <a:p>
            <a:pPr marL="495300" marR="0" lvl="0" indent="-266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953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3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Finding counter-examples for equivalence </a:t>
            </a:r>
          </a:p>
          <a:p>
            <a:pPr marL="495300" marR="0" lvl="0" indent="-266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81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457200" y="274633"/>
            <a:ext cx="8229600" cy="888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>
                <a:solidFill>
                  <a:schemeClr val="dk1"/>
                </a:solidFill>
              </a:rPr>
              <a:t>Using Inductive Hypotheses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298300" y="1516683"/>
            <a:ext cx="3149700" cy="1189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→ a T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→ a T b | b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5792750" y="1453158"/>
            <a:ext cx="3149700" cy="1189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 → a R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 → a b b | a R b | b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1455625" y="5432425"/>
            <a:ext cx="1093499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T 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⊆</a:t>
            </a: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 R</a:t>
            </a:r>
          </a:p>
        </p:txBody>
      </p:sp>
      <p:cxnSp>
        <p:nvCxnSpPr>
          <p:cNvPr id="225" name="Shape 225"/>
          <p:cNvCxnSpPr>
            <a:stCxn id="226" idx="2"/>
            <a:endCxn id="224" idx="0"/>
          </p:cNvCxnSpPr>
          <p:nvPr/>
        </p:nvCxnSpPr>
        <p:spPr>
          <a:xfrm flipH="1">
            <a:off x="2002524" y="4780775"/>
            <a:ext cx="351600" cy="651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27" name="Shape 227"/>
          <p:cNvSpPr txBox="1"/>
          <p:nvPr/>
        </p:nvSpPr>
        <p:spPr>
          <a:xfrm>
            <a:off x="3357725" y="5381962"/>
            <a:ext cx="1093499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⊆</a:t>
            </a: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 b</a:t>
            </a:r>
          </a:p>
        </p:txBody>
      </p:sp>
      <p:cxnSp>
        <p:nvCxnSpPr>
          <p:cNvPr id="228" name="Shape 228"/>
          <p:cNvCxnSpPr>
            <a:stCxn id="226" idx="2"/>
            <a:endCxn id="227" idx="0"/>
          </p:cNvCxnSpPr>
          <p:nvPr/>
        </p:nvCxnSpPr>
        <p:spPr>
          <a:xfrm>
            <a:off x="2354124" y="4780775"/>
            <a:ext cx="1550400" cy="601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pic>
        <p:nvPicPr>
          <p:cNvPr id="229" name="Shape 2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08775" y="5315225"/>
            <a:ext cx="498050" cy="48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Shape 2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7575" y="5421612"/>
            <a:ext cx="498050" cy="484225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Shape 231"/>
          <p:cNvSpPr txBox="1"/>
          <p:nvPr/>
        </p:nvSpPr>
        <p:spPr>
          <a:xfrm>
            <a:off x="329425" y="6044275"/>
            <a:ext cx="3000600" cy="56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Holds by hypothesis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3595825" y="1516683"/>
            <a:ext cx="961975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 dirty="0">
                <a:latin typeface="Calibri"/>
                <a:ea typeface="Calibri"/>
                <a:cs typeface="Calibri"/>
                <a:sym typeface="Calibri"/>
              </a:rPr>
              <a:t>S ≣ P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3595825" y="2527825"/>
            <a:ext cx="972899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T ≣ R</a:t>
            </a:r>
          </a:p>
        </p:txBody>
      </p:sp>
      <p:cxnSp>
        <p:nvCxnSpPr>
          <p:cNvPr id="234" name="Shape 234"/>
          <p:cNvCxnSpPr>
            <a:stCxn id="232" idx="2"/>
            <a:endCxn id="233" idx="0"/>
          </p:cNvCxnSpPr>
          <p:nvPr/>
        </p:nvCxnSpPr>
        <p:spPr>
          <a:xfrm>
            <a:off x="4076813" y="1979283"/>
            <a:ext cx="5462" cy="548542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35" name="Shape 235"/>
          <p:cNvSpPr txBox="1"/>
          <p:nvPr/>
        </p:nvSpPr>
        <p:spPr>
          <a:xfrm>
            <a:off x="4671675" y="3531550"/>
            <a:ext cx="1021049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 dirty="0">
                <a:latin typeface="Calibri"/>
                <a:ea typeface="Calibri"/>
                <a:cs typeface="Calibri"/>
                <a:sym typeface="Calibri"/>
              </a:rPr>
              <a:t> 𝜺 ≣ </a:t>
            </a:r>
            <a:r>
              <a:rPr lang="en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𝜺</a:t>
            </a:r>
          </a:p>
        </p:txBody>
      </p:sp>
      <p:cxnSp>
        <p:nvCxnSpPr>
          <p:cNvPr id="236" name="Shape 236"/>
          <p:cNvCxnSpPr>
            <a:stCxn id="233" idx="2"/>
            <a:endCxn id="237" idx="0"/>
          </p:cNvCxnSpPr>
          <p:nvPr/>
        </p:nvCxnSpPr>
        <p:spPr>
          <a:xfrm flipH="1">
            <a:off x="3061374" y="2990425"/>
            <a:ext cx="1020900" cy="561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38" name="Shape 238"/>
          <p:cNvCxnSpPr>
            <a:stCxn id="233" idx="2"/>
            <a:endCxn id="235" idx="0"/>
          </p:cNvCxnSpPr>
          <p:nvPr/>
        </p:nvCxnSpPr>
        <p:spPr>
          <a:xfrm>
            <a:off x="4082275" y="2990425"/>
            <a:ext cx="1099925" cy="54112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39" name="Shape 239"/>
          <p:cNvSpPr txBox="1"/>
          <p:nvPr/>
        </p:nvSpPr>
        <p:spPr>
          <a:xfrm>
            <a:off x="3233550" y="4202162"/>
            <a:ext cx="2470799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(bb U Rb) 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⊆ T b</a:t>
            </a:r>
          </a:p>
        </p:txBody>
      </p:sp>
      <p:cxnSp>
        <p:nvCxnSpPr>
          <p:cNvPr id="240" name="Shape 240"/>
          <p:cNvCxnSpPr>
            <a:endCxn id="226" idx="0"/>
          </p:cNvCxnSpPr>
          <p:nvPr/>
        </p:nvCxnSpPr>
        <p:spPr>
          <a:xfrm flipH="1">
            <a:off x="2354124" y="3551975"/>
            <a:ext cx="707100" cy="7662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41" name="Shape 241"/>
          <p:cNvCxnSpPr>
            <a:endCxn id="239" idx="0"/>
          </p:cNvCxnSpPr>
          <p:nvPr/>
        </p:nvCxnSpPr>
        <p:spPr>
          <a:xfrm>
            <a:off x="3061350" y="3551762"/>
            <a:ext cx="1407600" cy="650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26" name="Shape 226"/>
          <p:cNvSpPr txBox="1"/>
          <p:nvPr/>
        </p:nvSpPr>
        <p:spPr>
          <a:xfrm>
            <a:off x="1455625" y="4318175"/>
            <a:ext cx="1796999" cy="4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600">
                <a:latin typeface="Calibri"/>
                <a:ea typeface="Calibri"/>
                <a:cs typeface="Calibri"/>
                <a:sym typeface="Calibri"/>
              </a:rPr>
              <a:t>   T b ⊆ Rb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6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2" name="Shape 2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1875" y="4307362"/>
            <a:ext cx="498050" cy="48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Shape 2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92725" y="3520725"/>
            <a:ext cx="498050" cy="48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ctrTitle"/>
          </p:nvPr>
        </p:nvSpPr>
        <p:spPr>
          <a:xfrm>
            <a:off x="636250" y="2061376"/>
            <a:ext cx="7772400" cy="2930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/>
              <a:t>Discovering Counter-Examples </a:t>
            </a:r>
          </a:p>
          <a:p>
            <a:pPr lvl="0" rtl="0">
              <a:spcBef>
                <a:spcPts val="0"/>
              </a:spcBef>
              <a:buNone/>
            </a:pPr>
            <a:endParaRPr sz="4800" b="1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457200" y="274633"/>
            <a:ext cx="8229600" cy="888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 b="1">
                <a:solidFill>
                  <a:schemeClr val="dk1"/>
                </a:solidFill>
              </a:rPr>
              <a:t>Enumerating Words / Parse Trees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239175" y="1360866"/>
            <a:ext cx="8229600" cy="132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Enumerators are bijective functions from natural numbers to parse trees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55" name="Shape 255"/>
          <p:cNvGraphicFramePr/>
          <p:nvPr/>
        </p:nvGraphicFramePr>
        <p:xfrm>
          <a:off x="2538650" y="2361325"/>
          <a:ext cx="1914250" cy="822920"/>
        </p:xfrm>
        <a:graphic>
          <a:graphicData uri="http://schemas.openxmlformats.org/drawingml/2006/table">
            <a:tbl>
              <a:tblPr>
                <a:noFill/>
                <a:tableStyleId>{878991F8-3322-45B4-92A2-681196924FF9}</a:tableStyleId>
              </a:tblPr>
              <a:tblGrid>
                <a:gridCol w="382850"/>
                <a:gridCol w="382850"/>
                <a:gridCol w="382850"/>
                <a:gridCol w="382850"/>
                <a:gridCol w="382850"/>
              </a:tblGrid>
              <a:tr h="508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900"/>
                        <a:t>1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900"/>
                        <a:t>2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900"/>
                        <a:t>3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900"/>
                        <a:t>4</a:t>
                      </a:r>
                    </a:p>
                  </a:txBody>
                  <a:tcPr marL="91425" marR="91425" marT="121900" marB="1219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900"/>
                        <a:t>...</a:t>
                      </a:r>
                    </a:p>
                  </a:txBody>
                  <a:tcPr marL="91425" marR="91425" marT="121900" marB="121900"/>
                </a:tc>
              </a:tr>
            </a:tbl>
          </a:graphicData>
        </a:graphic>
      </p:graphicFrame>
      <p:sp>
        <p:nvSpPr>
          <p:cNvPr id="256" name="Shape 256"/>
          <p:cNvSpPr/>
          <p:nvPr/>
        </p:nvSpPr>
        <p:spPr>
          <a:xfrm>
            <a:off x="2593250" y="3475225"/>
            <a:ext cx="188100" cy="2379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/>
          <p:nvPr/>
        </p:nvSpPr>
        <p:spPr>
          <a:xfrm>
            <a:off x="3034350" y="3475225"/>
            <a:ext cx="188100" cy="2379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/>
          <p:nvPr/>
        </p:nvSpPr>
        <p:spPr>
          <a:xfrm>
            <a:off x="2898050" y="3881625"/>
            <a:ext cx="188100" cy="2379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/>
          <p:nvPr/>
        </p:nvSpPr>
        <p:spPr>
          <a:xfrm>
            <a:off x="3222450" y="3881625"/>
            <a:ext cx="188100" cy="2379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60" name="Shape 260"/>
          <p:cNvCxnSpPr>
            <a:endCxn id="258" idx="7"/>
          </p:cNvCxnSpPr>
          <p:nvPr/>
        </p:nvCxnSpPr>
        <p:spPr>
          <a:xfrm flipH="1">
            <a:off x="3058603" y="3713364"/>
            <a:ext cx="69900" cy="203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61" name="Shape 261"/>
          <p:cNvCxnSpPr>
            <a:endCxn id="259" idx="0"/>
          </p:cNvCxnSpPr>
          <p:nvPr/>
        </p:nvCxnSpPr>
        <p:spPr>
          <a:xfrm>
            <a:off x="3195000" y="3678525"/>
            <a:ext cx="121500" cy="203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62" name="Shape 262"/>
          <p:cNvSpPr/>
          <p:nvPr/>
        </p:nvSpPr>
        <p:spPr>
          <a:xfrm>
            <a:off x="3582400" y="3246658"/>
            <a:ext cx="188100" cy="2379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/>
          <p:nvPr/>
        </p:nvSpPr>
        <p:spPr>
          <a:xfrm>
            <a:off x="3770500" y="3653058"/>
            <a:ext cx="188100" cy="2379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64" name="Shape 264"/>
          <p:cNvCxnSpPr>
            <a:endCxn id="263" idx="0"/>
          </p:cNvCxnSpPr>
          <p:nvPr/>
        </p:nvCxnSpPr>
        <p:spPr>
          <a:xfrm>
            <a:off x="3743050" y="3449958"/>
            <a:ext cx="121500" cy="203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65" name="Shape 265"/>
          <p:cNvSpPr/>
          <p:nvPr/>
        </p:nvSpPr>
        <p:spPr>
          <a:xfrm>
            <a:off x="4003300" y="4075358"/>
            <a:ext cx="188100" cy="2379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66" name="Shape 266"/>
          <p:cNvCxnSpPr>
            <a:stCxn id="263" idx="5"/>
            <a:endCxn id="265" idx="0"/>
          </p:cNvCxnSpPr>
          <p:nvPr/>
        </p:nvCxnSpPr>
        <p:spPr>
          <a:xfrm>
            <a:off x="3931053" y="3856118"/>
            <a:ext cx="166200" cy="219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67" name="Shape 267"/>
          <p:cNvSpPr/>
          <p:nvPr/>
        </p:nvSpPr>
        <p:spPr>
          <a:xfrm>
            <a:off x="4454850" y="3238708"/>
            <a:ext cx="188100" cy="2379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/>
          <p:nvPr/>
        </p:nvSpPr>
        <p:spPr>
          <a:xfrm>
            <a:off x="4318550" y="3645108"/>
            <a:ext cx="188100" cy="2379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9" name="Shape 269"/>
          <p:cNvSpPr/>
          <p:nvPr/>
        </p:nvSpPr>
        <p:spPr>
          <a:xfrm>
            <a:off x="4642950" y="3645108"/>
            <a:ext cx="188100" cy="2379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70" name="Shape 270"/>
          <p:cNvCxnSpPr>
            <a:endCxn id="268" idx="7"/>
          </p:cNvCxnSpPr>
          <p:nvPr/>
        </p:nvCxnSpPr>
        <p:spPr>
          <a:xfrm flipH="1">
            <a:off x="4479103" y="3476847"/>
            <a:ext cx="69900" cy="203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71" name="Shape 271"/>
          <p:cNvCxnSpPr>
            <a:endCxn id="269" idx="0"/>
          </p:cNvCxnSpPr>
          <p:nvPr/>
        </p:nvCxnSpPr>
        <p:spPr>
          <a:xfrm>
            <a:off x="4615500" y="3442008"/>
            <a:ext cx="121500" cy="203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72" name="Shape 272"/>
          <p:cNvSpPr/>
          <p:nvPr/>
        </p:nvSpPr>
        <p:spPr>
          <a:xfrm>
            <a:off x="4875750" y="4067408"/>
            <a:ext cx="188100" cy="2379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73" name="Shape 273"/>
          <p:cNvCxnSpPr>
            <a:stCxn id="269" idx="5"/>
            <a:endCxn id="272" idx="0"/>
          </p:cNvCxnSpPr>
          <p:nvPr/>
        </p:nvCxnSpPr>
        <p:spPr>
          <a:xfrm>
            <a:off x="4803503" y="3848168"/>
            <a:ext cx="166200" cy="219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74" name="Shape 274"/>
          <p:cNvSpPr/>
          <p:nvPr/>
        </p:nvSpPr>
        <p:spPr>
          <a:xfrm>
            <a:off x="4582200" y="4067408"/>
            <a:ext cx="188100" cy="2379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275" name="Shape 275"/>
          <p:cNvCxnSpPr>
            <a:stCxn id="269" idx="4"/>
            <a:endCxn id="274" idx="0"/>
          </p:cNvCxnSpPr>
          <p:nvPr/>
        </p:nvCxnSpPr>
        <p:spPr>
          <a:xfrm flipH="1">
            <a:off x="4676400" y="3883008"/>
            <a:ext cx="60600" cy="184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76" name="Shape 276"/>
          <p:cNvCxnSpPr>
            <a:endCxn id="256" idx="0"/>
          </p:cNvCxnSpPr>
          <p:nvPr/>
        </p:nvCxnSpPr>
        <p:spPr>
          <a:xfrm flipH="1">
            <a:off x="2687300" y="2906724"/>
            <a:ext cx="34800" cy="568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277" name="Shape 277"/>
          <p:cNvCxnSpPr/>
          <p:nvPr/>
        </p:nvCxnSpPr>
        <p:spPr>
          <a:xfrm>
            <a:off x="3118500" y="2880591"/>
            <a:ext cx="29999" cy="568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278" name="Shape 278"/>
          <p:cNvCxnSpPr>
            <a:endCxn id="262" idx="1"/>
          </p:cNvCxnSpPr>
          <p:nvPr/>
        </p:nvCxnSpPr>
        <p:spPr>
          <a:xfrm>
            <a:off x="3485146" y="2867498"/>
            <a:ext cx="124800" cy="414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cxnSp>
        <p:nvCxnSpPr>
          <p:cNvPr id="279" name="Shape 279"/>
          <p:cNvCxnSpPr>
            <a:endCxn id="267" idx="1"/>
          </p:cNvCxnSpPr>
          <p:nvPr/>
        </p:nvCxnSpPr>
        <p:spPr>
          <a:xfrm>
            <a:off x="3841896" y="2840648"/>
            <a:ext cx="640500" cy="432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dot"/>
            <a:round/>
            <a:headEnd type="none" w="lg" len="lg"/>
            <a:tailEnd type="triangle" w="lg" len="lg"/>
          </a:ln>
        </p:spPr>
      </p:cxnSp>
      <p:sp>
        <p:nvSpPr>
          <p:cNvPr id="280" name="Shape 280"/>
          <p:cNvSpPr txBox="1">
            <a:spLocks noGrp="1"/>
          </p:cNvSpPr>
          <p:nvPr>
            <p:ph type="body" idx="2"/>
          </p:nvPr>
        </p:nvSpPr>
        <p:spPr>
          <a:xfrm>
            <a:off x="434100" y="4507175"/>
            <a:ext cx="8229600" cy="2007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define the function explicitly</a:t>
            </a:r>
          </a:p>
          <a:p>
            <a:pPr marL="9144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Allows random access</a:t>
            </a:r>
          </a:p>
          <a:p>
            <a:pPr marL="9144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Sequential enumeration</a:t>
            </a:r>
          </a:p>
          <a:p>
            <a:pPr marL="9144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Randomly sampling</a:t>
            </a:r>
          </a:p>
          <a:p>
            <a:pPr marL="9144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Incremental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5170300" y="5213650"/>
            <a:ext cx="3298499" cy="888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O(|i|</a:t>
            </a:r>
            <a:r>
              <a:rPr lang="en" sz="2600" baseline="3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|w||maxRHS|)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239175" y="2213666"/>
            <a:ext cx="8229600" cy="361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Sample words from one grammar and check if they can be parsed by the other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use  two parsers:</a:t>
            </a:r>
          </a:p>
          <a:p>
            <a: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CYK with optimizations for batch parsing</a:t>
            </a:r>
          </a:p>
          <a:p>
            <a: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Antlr v4 Parser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xfrm>
            <a:off x="457200" y="274633"/>
            <a:ext cx="8229600" cy="16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>
                <a:solidFill>
                  <a:schemeClr val="dk1"/>
                </a:solidFill>
              </a:rPr>
              <a:t>Discovering Counter-examples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>
                <a:solidFill>
                  <a:schemeClr val="dk1"/>
                </a:solidFill>
              </a:rPr>
              <a:t>for Equivalence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ctrTitle"/>
          </p:nvPr>
        </p:nvSpPr>
        <p:spPr>
          <a:xfrm>
            <a:off x="636250" y="2061376"/>
            <a:ext cx="7772400" cy="2930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b="1"/>
              <a:t>Results</a:t>
            </a:r>
          </a:p>
          <a:p>
            <a:pPr lvl="0" rtl="0">
              <a:spcBef>
                <a:spcPts val="0"/>
              </a:spcBef>
              <a:buNone/>
            </a:pPr>
            <a:endParaRPr sz="4800" b="1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457200" y="274632"/>
            <a:ext cx="8229600" cy="105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>
                <a:solidFill>
                  <a:schemeClr val="dk1"/>
                </a:solidFill>
              </a:rPr>
              <a:t>Benchmark PL Grammars</a:t>
            </a:r>
          </a:p>
        </p:txBody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457200" y="1638521"/>
            <a:ext cx="8229600" cy="461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ANSI C 2011 grammars  </a:t>
            </a: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Javascript (Mozilla Spec Vs Antlr)</a:t>
            </a: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Pascal  </a:t>
            </a: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Java 7  (Oracle Spec Vs Antlr)</a:t>
            </a: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VHDL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Avg. size:  212.6 nonterminals &amp; 420.2 productions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title"/>
          </p:nvPr>
        </p:nvSpPr>
        <p:spPr>
          <a:xfrm>
            <a:off x="457200" y="274600"/>
            <a:ext cx="8229600" cy="125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3000" b="1">
                <a:solidFill>
                  <a:schemeClr val="dk1"/>
                </a:solidFill>
              </a:rPr>
              <a:t>Comparing Grammars for the Same Language </a:t>
            </a:r>
          </a:p>
        </p:txBody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457200" y="1660350"/>
            <a:ext cx="8229600" cy="459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than 40% of words sampled uniformly at random are counter-examples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~ 1ms to sample u.a.r one word of length between 1 and 50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xfrm>
            <a:off x="457200" y="274632"/>
            <a:ext cx="8229600" cy="105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>
                <a:solidFill>
                  <a:schemeClr val="dk1"/>
                </a:solidFill>
              </a:rPr>
              <a:t>Detecting Fine grained Errors</a:t>
            </a:r>
          </a:p>
        </p:txBody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457200" y="1638533"/>
            <a:ext cx="8229600" cy="453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injected 3 types of Error in each benchmark</a:t>
            </a:r>
          </a:p>
          <a:p>
            <a: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Removing a  production</a:t>
            </a:r>
          </a:p>
          <a:p>
            <a: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Removing a nonterminal of a production</a:t>
            </a:r>
          </a:p>
          <a:p>
            <a: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Making a production infeasible in a specific context</a:t>
            </a:r>
          </a:p>
          <a:p>
            <a: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A -&gt; a B 		</a:t>
            </a:r>
            <a:r>
              <a:rPr lang="en" sz="2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-&gt; a B’</a:t>
            </a:r>
          </a:p>
          <a:p>
            <a: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 -&gt; a c | d		</a:t>
            </a:r>
            <a:r>
              <a:rPr lang="en" sz="2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-&gt; a c </a:t>
            </a:r>
          </a:p>
          <a:p>
            <a: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</a:t>
            </a:r>
            <a:r>
              <a:rPr lang="en" sz="2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</a:t>
            </a:r>
            <a:r>
              <a:rPr lang="en" sz="2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-&gt; a c | d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Shape 311"/>
          <p:cNvSpPr/>
          <p:nvPr/>
        </p:nvSpPr>
        <p:spPr>
          <a:xfrm>
            <a:off x="3335150" y="4042600"/>
            <a:ext cx="447600" cy="2741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457200" y="274632"/>
            <a:ext cx="8229600" cy="105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>
                <a:solidFill>
                  <a:schemeClr val="dk1"/>
                </a:solidFill>
              </a:rPr>
              <a:t>Detecting Fine grained Errors [Cont.]</a:t>
            </a:r>
          </a:p>
        </p:txBody>
      </p:sp>
      <p:graphicFrame>
        <p:nvGraphicFramePr>
          <p:cNvPr id="317" name="Shape 317"/>
          <p:cNvGraphicFramePr/>
          <p:nvPr/>
        </p:nvGraphicFramePr>
        <p:xfrm>
          <a:off x="223425" y="2526225"/>
          <a:ext cx="8653900" cy="3505285"/>
        </p:xfrm>
        <a:graphic>
          <a:graphicData uri="http://schemas.openxmlformats.org/drawingml/2006/table">
            <a:tbl>
              <a:tblPr>
                <a:noFill/>
                <a:tableStyleId>{73F160A1-0B85-4C84-8060-859ECF5AF4A7}</a:tableStyleId>
              </a:tblPr>
              <a:tblGrid>
                <a:gridCol w="1340525"/>
                <a:gridCol w="2899775"/>
                <a:gridCol w="2250125"/>
                <a:gridCol w="2163475"/>
              </a:tblGrid>
              <a:tr h="15546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6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# Errors Found</a:t>
                      </a: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(T1 , T2, T3)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Avg. time taken / error found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Avg. counter example size</a:t>
                      </a:r>
                    </a:p>
                  </a:txBody>
                  <a:tcPr marL="91425" marR="91425" marT="91425" marB="91425"/>
                </a:tc>
              </a:tr>
              <a:tr h="9059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Our tool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262 / 300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(97% , 92%, 73%) 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28.1s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</a:t>
                      </a:r>
                    </a:p>
                  </a:txBody>
                  <a:tcPr marL="91425" marR="91425" marT="91425" marB="91425"/>
                </a:tc>
              </a:tr>
              <a:tr h="90255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cfga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81 / 300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(33%, 29%, 19%)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342.6s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12.2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457200" y="1660350"/>
            <a:ext cx="8229600" cy="459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Offers exercises on </a:t>
            </a:r>
          </a:p>
          <a:p>
            <a:pPr marL="9144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Constructing grammars from english descriptions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Conversions to normal forms CNF, GNF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Leftmost derivation of a string from a grammar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 60 problems with different difficulty level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 it in a 3rd year undergraduate course on computer language processing </a:t>
            </a:r>
          </a:p>
        </p:txBody>
      </p:sp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457200" y="274632"/>
            <a:ext cx="8229600" cy="105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>
                <a:solidFill>
                  <a:schemeClr val="dk1"/>
                </a:solidFill>
              </a:rPr>
              <a:t>Grammar Tutoring System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Applications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0163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953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3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Online grammar tutoring system :</a:t>
            </a: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</a:t>
            </a:r>
            <a:r>
              <a:rPr lang="en" sz="30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  <a:rtl val="0"/>
              </a:rPr>
              <a:t>grammar.epfl.ch</a:t>
            </a:r>
          </a:p>
          <a:p>
            <a:pPr marL="381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4953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3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Compat</a:t>
            </a: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</a:t>
            </a:r>
            <a:r>
              <a:rPr lang="en" sz="3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bility of programming language grammars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81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title"/>
          </p:nvPr>
        </p:nvSpPr>
        <p:spPr>
          <a:xfrm>
            <a:off x="457200" y="274632"/>
            <a:ext cx="8229600" cy="105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>
                <a:solidFill>
                  <a:schemeClr val="dk1"/>
                </a:solidFill>
              </a:rPr>
              <a:t>Summary of Evaluation</a:t>
            </a:r>
          </a:p>
        </p:txBody>
      </p:sp>
      <p:graphicFrame>
        <p:nvGraphicFramePr>
          <p:cNvPr id="329" name="Shape 329"/>
          <p:cNvGraphicFramePr/>
          <p:nvPr/>
        </p:nvGraphicFramePr>
        <p:xfrm>
          <a:off x="245050" y="2446050"/>
          <a:ext cx="8653900" cy="1950660"/>
        </p:xfrm>
        <a:graphic>
          <a:graphicData uri="http://schemas.openxmlformats.org/drawingml/2006/table">
            <a:tbl>
              <a:tblPr>
                <a:noFill/>
                <a:tableStyleId>{E2ACEE5B-513A-4F6E-AD5E-A3C4DC361CC3}</a:tableStyleId>
              </a:tblPr>
              <a:tblGrid>
                <a:gridCol w="1520000"/>
                <a:gridCol w="1872250"/>
                <a:gridCol w="1800100"/>
                <a:gridCol w="1730775"/>
                <a:gridCol w="1730775"/>
              </a:tblGrid>
              <a:tr h="9338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Queries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Refuted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Proved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Unknown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Avg. Time / query</a:t>
                      </a:r>
                    </a:p>
                  </a:txBody>
                  <a:tcPr marL="91425" marR="91425" marT="91425" marB="91425"/>
                </a:tc>
              </a:tr>
              <a:tr h="9059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1395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1042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(74.6%) 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289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(20.7%)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64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(4.6%)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107ms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xfrm>
            <a:off x="457200" y="274632"/>
            <a:ext cx="8229600" cy="105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>
                <a:solidFill>
                  <a:schemeClr val="dk1"/>
                </a:solidFill>
              </a:rPr>
              <a:t>Results on Proving Equivalence</a:t>
            </a:r>
          </a:p>
        </p:txBody>
      </p:sp>
      <p:graphicFrame>
        <p:nvGraphicFramePr>
          <p:cNvPr id="335" name="Shape 335"/>
          <p:cNvGraphicFramePr/>
          <p:nvPr/>
        </p:nvGraphicFramePr>
        <p:xfrm>
          <a:off x="245050" y="2446050"/>
          <a:ext cx="8653900" cy="2743140"/>
        </p:xfrm>
        <a:graphic>
          <a:graphicData uri="http://schemas.openxmlformats.org/drawingml/2006/table">
            <a:tbl>
              <a:tblPr>
                <a:noFill/>
                <a:tableStyleId>{34CE0AE2-ADB8-480A-9523-9BE130888B7F}</a:tableStyleId>
              </a:tblPr>
              <a:tblGrid>
                <a:gridCol w="1520000"/>
                <a:gridCol w="1872250"/>
                <a:gridCol w="1193700"/>
                <a:gridCol w="1759675"/>
                <a:gridCol w="2308275"/>
              </a:tblGrid>
              <a:tr h="933800"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Queries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(fed to the proof engine)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Proved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LL(2)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Ambiguous</a:t>
                      </a:r>
                    </a:p>
                  </a:txBody>
                  <a:tcPr marL="91425" marR="91425" marT="91425" marB="91425"/>
                </a:tc>
              </a:tr>
              <a:tr h="9059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289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(81.9%) 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410ms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63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101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6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28.6%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>
                <a:solidFill>
                  <a:schemeClr val="dk1"/>
                </a:solidFill>
              </a:rPr>
              <a:t>Conclusion</a:t>
            </a:r>
          </a:p>
        </p:txBody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propose, implement, and evaluate approaches for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</a:t>
            </a: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E</a:t>
            </a: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numerating and sampling words in polynomial time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D</a:t>
            </a: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iscovering counter-examples for equivalence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Proving equivalence</a:t>
            </a: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that is</a:t>
            </a:r>
          </a:p>
          <a:p>
            <a: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complete for LL grammars</a:t>
            </a:r>
          </a:p>
          <a:p>
            <a: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applicable to arbitrary (ambiguous) grammars</a:t>
            </a:r>
          </a:p>
          <a:p>
            <a: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182880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  <a:rtl val="0"/>
              </a:rPr>
              <a:t>http://grammar.epfl.ch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ctrTitle"/>
          </p:nvPr>
        </p:nvSpPr>
        <p:spPr>
          <a:xfrm>
            <a:off x="1937025" y="2237875"/>
            <a:ext cx="4981200" cy="219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Motivation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800" b="1">
                <a:solidFill>
                  <a:schemeClr val="dk1"/>
                </a:solidFill>
                <a:rtl val="0"/>
              </a:rPr>
              <a:t>&amp;</a:t>
            </a:r>
            <a:r>
              <a:rPr lang="en"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Contributions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Example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27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3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Well formed function types over Int</a:t>
            </a: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	Int  </a:t>
            </a: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	Int =&gt; Int </a:t>
            </a: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	Int , Int =&gt; Int =&gt; Int </a:t>
            </a: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	...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	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000">
              <a:solidFill>
                <a:schemeClr val="dk1"/>
              </a:solidFill>
              <a:rtl val="0"/>
            </a:endParaRPr>
          </a:p>
        </p:txBody>
      </p:sp>
      <p:sp>
        <p:nvSpPr>
          <p:cNvPr id="80" name="Shape 80"/>
          <p:cNvSpPr txBox="1"/>
          <p:nvPr/>
        </p:nvSpPr>
        <p:spPr>
          <a:xfrm>
            <a:off x="3836200" y="5819300"/>
            <a:ext cx="4578300" cy="134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1603650" y="4492366"/>
            <a:ext cx="5936699" cy="157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indent="45720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 → args =&gt; type | Int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args → Int , args | Int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 dirty="0">
                <a:solidFill>
                  <a:schemeClr val="dk1"/>
                </a:solidFill>
              </a:rPr>
              <a:t>LL(1) Grammar for Function Types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3836200" y="5819300"/>
            <a:ext cx="4578300" cy="134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 txBox="1"/>
          <p:nvPr/>
        </p:nvSpPr>
        <p:spPr>
          <a:xfrm>
            <a:off x="1395525" y="1836333"/>
            <a:ext cx="5936699" cy="200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indent="457200" rtl="0">
              <a:spcBef>
                <a:spcPts val="0"/>
              </a:spcBef>
              <a:buNone/>
            </a:pPr>
            <a:r>
              <a:rPr lang="en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 → Int rest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rest  → =&gt; type | , Int args | ε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lang="en" sz="3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args </a:t>
            </a:r>
            <a:r>
              <a:rPr lang="en" sz="3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→ , Int args | =&gt; type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628875" y="4263633"/>
            <a:ext cx="6954900" cy="232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-4318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Equivalence is not obvious</a:t>
            </a:r>
          </a:p>
          <a:p>
            <a:pPr marL="457200" lvl="0" indent="-4318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Hard to verify manually</a:t>
            </a:r>
          </a:p>
          <a:p>
            <a:pPr marL="457200" lvl="0" indent="-43180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But, this is exactly what we do while grading</a:t>
            </a:r>
          </a:p>
          <a:p>
            <a:pPr lvl="0" rtl="0">
              <a:spcBef>
                <a:spcPts val="0"/>
              </a:spcBef>
              <a:buNone/>
            </a:pPr>
            <a:endParaRPr sz="30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An Incorrect Solution</a:t>
            </a:r>
          </a:p>
        </p:txBody>
      </p:sp>
      <p:sp>
        <p:nvSpPr>
          <p:cNvPr id="95" name="Shape 95"/>
          <p:cNvSpPr/>
          <p:nvPr/>
        </p:nvSpPr>
        <p:spPr>
          <a:xfrm>
            <a:off x="4055978" y="1946543"/>
            <a:ext cx="4572000" cy="110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type → args =&gt; type | Int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24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args → Int , args | Int</a:t>
            </a:r>
          </a:p>
        </p:txBody>
      </p:sp>
      <p:sp>
        <p:nvSpPr>
          <p:cNvPr id="96" name="Shape 96"/>
          <p:cNvSpPr/>
          <p:nvPr/>
        </p:nvSpPr>
        <p:spPr>
          <a:xfrm>
            <a:off x="556125" y="4825081"/>
            <a:ext cx="8587800" cy="1723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26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Smallest counter-example 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26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	Int , Int , Int =&gt; Int</a:t>
            </a:r>
          </a:p>
          <a:p>
            <a: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600" b="0" i="0" u="none" strike="noStrike" cap="none" baseline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25641" y="1789688"/>
            <a:ext cx="3149700" cy="187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 → A =&gt; T | Int 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→ Int , T | Int</a:t>
            </a:r>
          </a:p>
        </p:txBody>
      </p:sp>
      <p:sp>
        <p:nvSpPr>
          <p:cNvPr id="98" name="Shape 98"/>
          <p:cNvSpPr/>
          <p:nvPr/>
        </p:nvSpPr>
        <p:spPr>
          <a:xfrm>
            <a:off x="1546025" y="2722050"/>
            <a:ext cx="1863161" cy="1242107"/>
          </a:xfrm>
          <a:prstGeom prst="irregularSeal1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Buggy</a:t>
            </a:r>
          </a:p>
          <a:p>
            <a:pPr lvl="0" rtl="0">
              <a:spcBef>
                <a:spcPts val="0"/>
              </a:spcBef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Comparing PL Grammars 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Grammars are often rewritten for efficient parsing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		 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Need to catch errors introduced during rewriting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Identify sources of imprecision</a:t>
            </a:r>
          </a:p>
          <a:p>
            <a:pPr marL="4572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Imprecisions Example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6441000" cy="186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nsolas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  <a:rtl val="0"/>
              </a:rPr>
              <a:t>enum ID implements Char {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nsolas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  <a:rtl val="0"/>
              </a:rPr>
              <a:t>  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nsolas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  <a:rtl val="0"/>
              </a:rPr>
              <a:t>}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accepted by ANTLR v4 Java 7 Grammar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457200" y="4170501"/>
            <a:ext cx="8229600" cy="262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nsolas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  <a:rtl val="0"/>
              </a:rPr>
              <a:t>private private public public class ID {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nsolas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  <a:rtl val="0"/>
              </a:rPr>
              <a:t>  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nsolas"/>
              <a:buNone/>
            </a:pPr>
            <a:r>
              <a:rPr lang="en" sz="2400" b="0" i="0" u="none" strike="noStrike" cap="none" baseline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  <a:rtl val="0"/>
              </a:rPr>
              <a:t>}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accepted by ANTLR v4 and Oracle JLS 7 Grammars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1012</Words>
  <Application>Microsoft Office PowerPoint</Application>
  <PresentationFormat>On-screen Show (4:3)</PresentationFormat>
  <Paragraphs>280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Consolas</vt:lpstr>
      <vt:lpstr>simple-light</vt:lpstr>
      <vt:lpstr>simple-light</vt:lpstr>
      <vt:lpstr>Automating Grammar Comparison</vt:lpstr>
      <vt:lpstr>Overview of the Talk </vt:lpstr>
      <vt:lpstr>Applications</vt:lpstr>
      <vt:lpstr>Motivation  &amp;  Contributions</vt:lpstr>
      <vt:lpstr>Example</vt:lpstr>
      <vt:lpstr>LL(1) Grammar for Function Types</vt:lpstr>
      <vt:lpstr>An Incorrect Solution</vt:lpstr>
      <vt:lpstr>Comparing PL Grammars </vt:lpstr>
      <vt:lpstr>Imprecisions Example</vt:lpstr>
      <vt:lpstr>Summary of Results</vt:lpstr>
      <vt:lpstr>Comparing PL Grammars</vt:lpstr>
      <vt:lpstr>Finding Regression Errors </vt:lpstr>
      <vt:lpstr>Grammar Tutoring System</vt:lpstr>
      <vt:lpstr>Proving Equivalence  </vt:lpstr>
      <vt:lpstr>  Background</vt:lpstr>
      <vt:lpstr>Generating Subgoals</vt:lpstr>
      <vt:lpstr>Equivalence To Inclusion</vt:lpstr>
      <vt:lpstr>Exploiting Test cases </vt:lpstr>
      <vt:lpstr>Preventing Divergence</vt:lpstr>
      <vt:lpstr>Using Inductive Hypotheses</vt:lpstr>
      <vt:lpstr>Discovering Counter-Examples  </vt:lpstr>
      <vt:lpstr>Enumerating Words / Parse Trees</vt:lpstr>
      <vt:lpstr>Discovering Counter-examples for Equivalence</vt:lpstr>
      <vt:lpstr>Results </vt:lpstr>
      <vt:lpstr>Benchmark PL Grammars</vt:lpstr>
      <vt:lpstr>Comparing Grammars for the Same Language </vt:lpstr>
      <vt:lpstr>Detecting Fine grained Errors</vt:lpstr>
      <vt:lpstr>Detecting Fine grained Errors [Cont.]</vt:lpstr>
      <vt:lpstr>Grammar Tutoring System</vt:lpstr>
      <vt:lpstr>Summary of Evaluation</vt:lpstr>
      <vt:lpstr>Results on Proving Equivalence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Automating Grammar Comparison</dc:title>
  <cp:lastModifiedBy>ravi</cp:lastModifiedBy>
  <cp:revision>9</cp:revision>
  <dcterms:modified xsi:type="dcterms:W3CDTF">2015-05-06T20:22:29Z</dcterms:modified>
</cp:coreProperties>
</file>