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8" r:id="rId4"/>
    <p:sldId id="258" r:id="rId5"/>
    <p:sldId id="275" r:id="rId6"/>
    <p:sldId id="276" r:id="rId7"/>
    <p:sldId id="277" r:id="rId8"/>
    <p:sldId id="280" r:id="rId9"/>
    <p:sldId id="257" r:id="rId10"/>
    <p:sldId id="268" r:id="rId11"/>
    <p:sldId id="266" r:id="rId12"/>
    <p:sldId id="288" r:id="rId13"/>
    <p:sldId id="289" r:id="rId14"/>
    <p:sldId id="290" r:id="rId15"/>
    <p:sldId id="259" r:id="rId16"/>
    <p:sldId id="269" r:id="rId17"/>
    <p:sldId id="281" r:id="rId18"/>
    <p:sldId id="283" r:id="rId19"/>
    <p:sldId id="261" r:id="rId20"/>
    <p:sldId id="270" r:id="rId21"/>
    <p:sldId id="282" r:id="rId22"/>
    <p:sldId id="284" r:id="rId23"/>
    <p:sldId id="286" r:id="rId24"/>
    <p:sldId id="285" r:id="rId25"/>
    <p:sldId id="291" r:id="rId26"/>
    <p:sldId id="27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3E58-9C41-4117-AFA5-CD5129C91C17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F42C-39BA-4F31-BAF1-A2CA65C276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3E58-9C41-4117-AFA5-CD5129C91C17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F42C-39BA-4F31-BAF1-A2CA65C276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3E58-9C41-4117-AFA5-CD5129C91C17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F42C-39BA-4F31-BAF1-A2CA65C276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3E58-9C41-4117-AFA5-CD5129C91C17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F42C-39BA-4F31-BAF1-A2CA65C276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3E58-9C41-4117-AFA5-CD5129C91C17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F42C-39BA-4F31-BAF1-A2CA65C276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3E58-9C41-4117-AFA5-CD5129C91C17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F42C-39BA-4F31-BAF1-A2CA65C276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3E58-9C41-4117-AFA5-CD5129C91C17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F42C-39BA-4F31-BAF1-A2CA65C276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3E58-9C41-4117-AFA5-CD5129C91C17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F42C-39BA-4F31-BAF1-A2CA65C276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3E58-9C41-4117-AFA5-CD5129C91C17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F42C-39BA-4F31-BAF1-A2CA65C276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3E58-9C41-4117-AFA5-CD5129C91C17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F42C-39BA-4F31-BAF1-A2CA65C276D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3E58-9C41-4117-AFA5-CD5129C91C17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FDF42C-39BA-4F31-BAF1-A2CA65C276D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6FDF42C-39BA-4F31-BAF1-A2CA65C276D7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6743E58-9C41-4117-AFA5-CD5129C91C17}" type="datetimeFigureOut">
              <a:rPr lang="en-GB" smtClean="0"/>
              <a:t>03/05/2015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13" Type="http://schemas.openxmlformats.org/officeDocument/2006/relationships/image" Target="../media/image15.png"/><Relationship Id="rId3" Type="http://schemas.openxmlformats.org/officeDocument/2006/relationships/image" Target="../media/image50.png"/><Relationship Id="rId7" Type="http://schemas.openxmlformats.org/officeDocument/2006/relationships/image" Target="../media/image90.png"/><Relationship Id="rId12" Type="http://schemas.openxmlformats.org/officeDocument/2006/relationships/image" Target="../media/image14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0.png"/><Relationship Id="rId11" Type="http://schemas.openxmlformats.org/officeDocument/2006/relationships/image" Target="../media/image13.png"/><Relationship Id="rId5" Type="http://schemas.openxmlformats.org/officeDocument/2006/relationships/image" Target="../media/image70.png"/><Relationship Id="rId10" Type="http://schemas.openxmlformats.org/officeDocument/2006/relationships/image" Target="../media/image12.png"/><Relationship Id="rId4" Type="http://schemas.openxmlformats.org/officeDocument/2006/relationships/image" Target="../media/image60.png"/><Relationship Id="rId9" Type="http://schemas.openxmlformats.org/officeDocument/2006/relationships/image" Target="../media/image110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Succinct Representation of Concurrent Trace Sets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725144"/>
            <a:ext cx="6461760" cy="1066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Thorsten </a:t>
            </a:r>
            <a:r>
              <a:rPr lang="en-US" b="1" dirty="0" err="1" smtClean="0"/>
              <a:t>Tarrach</a:t>
            </a:r>
            <a:endParaRPr lang="en-GB" b="1" dirty="0" smtClean="0"/>
          </a:p>
          <a:p>
            <a:endParaRPr lang="en-GB" dirty="0"/>
          </a:p>
          <a:p>
            <a:r>
              <a:rPr lang="en-GB" dirty="0" smtClean="0"/>
              <a:t>Joined work with: </a:t>
            </a:r>
          </a:p>
          <a:p>
            <a:r>
              <a:rPr lang="en-GB" dirty="0" err="1" smtClean="0"/>
              <a:t>Ashutosh</a:t>
            </a:r>
            <a:r>
              <a:rPr lang="en-GB" dirty="0" smtClean="0"/>
              <a:t> Gupta, Thomas A. </a:t>
            </a:r>
            <a:r>
              <a:rPr lang="en-GB" dirty="0" err="1" smtClean="0"/>
              <a:t>Henzinger</a:t>
            </a:r>
            <a:r>
              <a:rPr lang="en-GB" dirty="0" smtClean="0"/>
              <a:t>, Arjun </a:t>
            </a:r>
            <a:r>
              <a:rPr lang="en-GB" dirty="0" err="1" smtClean="0"/>
              <a:t>Radhakrishna</a:t>
            </a:r>
            <a:r>
              <a:rPr lang="en-GB" dirty="0" smtClean="0"/>
              <a:t> and </a:t>
            </a:r>
            <a:r>
              <a:rPr lang="en-GB" dirty="0" err="1" smtClean="0"/>
              <a:t>Roopsha</a:t>
            </a:r>
            <a:r>
              <a:rPr lang="en-GB" dirty="0" smtClean="0"/>
              <a:t> </a:t>
            </a:r>
            <a:r>
              <a:rPr lang="en-GB" dirty="0" err="1" smtClean="0"/>
              <a:t>Samanta</a:t>
            </a:r>
            <a:endParaRPr lang="en-GB" dirty="0"/>
          </a:p>
        </p:txBody>
      </p:sp>
      <p:pic>
        <p:nvPicPr>
          <p:cNvPr id="1026" name="Picture 2" descr="IST Austria - Institute of Science and Techn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791944"/>
            <a:ext cx="210502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88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r>
              <a:rPr lang="en-GB" dirty="0" smtClean="0"/>
              <a:t>Example: Programs and traces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3657600" cy="639762"/>
          </a:xfrm>
        </p:spPr>
        <p:txBody>
          <a:bodyPr/>
          <a:lstStyle/>
          <a:p>
            <a:r>
              <a:rPr lang="en-GB" dirty="0" smtClean="0"/>
              <a:t>Program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32733" y="1196752"/>
            <a:ext cx="3657600" cy="639762"/>
          </a:xfrm>
        </p:spPr>
        <p:txBody>
          <a:bodyPr/>
          <a:lstStyle/>
          <a:p>
            <a:r>
              <a:rPr lang="en-GB" dirty="0" smtClean="0"/>
              <a:t>Traces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220072" y="1988840"/>
            <a:ext cx="2592288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 smtClean="0"/>
              <a:t>Infeasible traces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868144" y="2492896"/>
            <a:ext cx="1368152" cy="1800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Good</a:t>
            </a:r>
          </a:p>
          <a:p>
            <a:pPr algn="ctr"/>
            <a:r>
              <a:rPr lang="en-GB" dirty="0" smtClean="0"/>
              <a:t>traces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5868144" y="4509120"/>
            <a:ext cx="1368152" cy="15841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Bad traces</a:t>
            </a:r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220072" y="4365104"/>
            <a:ext cx="2592288" cy="7200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1988840"/>
            <a:ext cx="366318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x = balance, deposited=0,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withdrawn=0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thread_withdraw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W1: t1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W2: balance := t1 – withdrawal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W3: withdrawn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thread_deposit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D1: t2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D2: balance := t2 + deposit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D3: deposited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thread_check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C1: assume(deposited=1 ∧ 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	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withdrawn=1)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C2: assert(balance = </a:t>
            </a:r>
            <a:r>
              <a:rPr lang="en-GB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x+deposit</a:t>
            </a:r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-withdrawal)</a:t>
            </a:r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53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r>
              <a:rPr lang="en-GB" dirty="0" smtClean="0"/>
              <a:t>Example: Programs and traces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3657600" cy="639762"/>
          </a:xfrm>
        </p:spPr>
        <p:txBody>
          <a:bodyPr/>
          <a:lstStyle/>
          <a:p>
            <a:r>
              <a:rPr lang="en-GB" dirty="0" smtClean="0"/>
              <a:t>Program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32733" y="1196752"/>
            <a:ext cx="3657600" cy="639762"/>
          </a:xfrm>
        </p:spPr>
        <p:txBody>
          <a:bodyPr/>
          <a:lstStyle/>
          <a:p>
            <a:r>
              <a:rPr lang="en-GB" dirty="0" smtClean="0"/>
              <a:t>Formulas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88840"/>
            <a:ext cx="489749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x = balance, deposited=0,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withdrawn=0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thread_withdraw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W1: t1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W2: balance := t1 – withdrawal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W3: withdrawn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thread_deposit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D1: t2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D2: balance := t2 + deposit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D3: deposited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thread_check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C1: assume(deposited=1 ∧ withdrawn=1)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C2: assert(balance = </a:t>
            </a:r>
            <a:r>
              <a:rPr lang="en-GB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x+deposit-withdrawal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1978465"/>
            <a:ext cx="4536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Exact representation of bad traces:</a:t>
            </a:r>
          </a:p>
          <a:p>
            <a:r>
              <a:rPr lang="en-GB" sz="1600" dirty="0" err="1" smtClean="0"/>
              <a:t>hb</a:t>
            </a:r>
            <a:r>
              <a:rPr lang="en-GB" sz="1600" dirty="0" smtClean="0"/>
              <a:t>(W1,D2) </a:t>
            </a:r>
            <a:r>
              <a:rPr lang="en-GB" sz="1600" dirty="0" smtClean="0">
                <a:cs typeface="Consolas" panose="020B0609020204030204" pitchFamily="49" charset="0"/>
              </a:rPr>
              <a:t>∧ </a:t>
            </a:r>
            <a:r>
              <a:rPr lang="en-GB" sz="1600" dirty="0" err="1" smtClean="0"/>
              <a:t>hb</a:t>
            </a:r>
            <a:r>
              <a:rPr lang="en-GB" sz="1600" dirty="0" smtClean="0"/>
              <a:t>(D1,W2) </a:t>
            </a:r>
            <a:r>
              <a:rPr lang="en-GB" sz="1600" dirty="0" smtClean="0">
                <a:cs typeface="Consolas" panose="020B0609020204030204" pitchFamily="49" charset="0"/>
              </a:rPr>
              <a:t>∧ </a:t>
            </a:r>
            <a:r>
              <a:rPr lang="en-GB" sz="1600" dirty="0" err="1" smtClean="0">
                <a:cs typeface="Consolas" panose="020B0609020204030204" pitchFamily="49" charset="0"/>
              </a:rPr>
              <a:t>hb</a:t>
            </a:r>
            <a:r>
              <a:rPr lang="en-GB" sz="1600" dirty="0" smtClean="0">
                <a:cs typeface="Consolas" panose="020B0609020204030204" pitchFamily="49" charset="0"/>
              </a:rPr>
              <a:t>(W3,C1)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∧ </a:t>
            </a:r>
            <a:r>
              <a:rPr lang="en-GB" sz="1600" dirty="0" err="1" smtClean="0"/>
              <a:t>hb</a:t>
            </a:r>
            <a:r>
              <a:rPr lang="en-GB" sz="1600" dirty="0" smtClean="0"/>
              <a:t>(D3,C1)</a:t>
            </a:r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8" name="Oval 7"/>
          <p:cNvSpPr/>
          <p:nvPr/>
        </p:nvSpPr>
        <p:spPr>
          <a:xfrm>
            <a:off x="6967305" y="5149211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6967305" y="613792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2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4466834" y="2721409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W1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5576978" y="2722341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4466834" y="3801529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W2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5576978" y="3802461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D2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4464833" y="4881649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W3</a:t>
            </a:r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5572360" y="4882581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D3</a:t>
            </a:r>
            <a:endParaRPr lang="en-GB" dirty="0"/>
          </a:p>
        </p:txBody>
      </p:sp>
      <p:cxnSp>
        <p:nvCxnSpPr>
          <p:cNvPr id="19" name="Straight Arrow Connector 18"/>
          <p:cNvCxnSpPr>
            <a:stCxn id="13" idx="5"/>
            <a:endCxn id="16" idx="1"/>
          </p:cNvCxnSpPr>
          <p:nvPr/>
        </p:nvCxnSpPr>
        <p:spPr>
          <a:xfrm>
            <a:off x="5081461" y="3336036"/>
            <a:ext cx="600970" cy="5718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3"/>
            <a:endCxn id="15" idx="7"/>
          </p:cNvCxnSpPr>
          <p:nvPr/>
        </p:nvCxnSpPr>
        <p:spPr>
          <a:xfrm flipH="1">
            <a:off x="5081461" y="3336968"/>
            <a:ext cx="600970" cy="5700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4"/>
            <a:endCxn id="15" idx="0"/>
          </p:cNvCxnSpPr>
          <p:nvPr/>
        </p:nvCxnSpPr>
        <p:spPr>
          <a:xfrm>
            <a:off x="4826874" y="3441489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4"/>
            <a:endCxn id="17" idx="0"/>
          </p:cNvCxnSpPr>
          <p:nvPr/>
        </p:nvCxnSpPr>
        <p:spPr>
          <a:xfrm flipH="1">
            <a:off x="4824873" y="4521609"/>
            <a:ext cx="2001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4"/>
            <a:endCxn id="16" idx="0"/>
          </p:cNvCxnSpPr>
          <p:nvPr/>
        </p:nvCxnSpPr>
        <p:spPr>
          <a:xfrm>
            <a:off x="5937018" y="3442421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4"/>
            <a:endCxn id="18" idx="0"/>
          </p:cNvCxnSpPr>
          <p:nvPr/>
        </p:nvCxnSpPr>
        <p:spPr>
          <a:xfrm flipH="1">
            <a:off x="5932400" y="4522541"/>
            <a:ext cx="4618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4"/>
            <a:endCxn id="10" idx="0"/>
          </p:cNvCxnSpPr>
          <p:nvPr/>
        </p:nvCxnSpPr>
        <p:spPr>
          <a:xfrm>
            <a:off x="7327345" y="5869291"/>
            <a:ext cx="0" cy="268629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8" idx="5"/>
            <a:endCxn id="8" idx="2"/>
          </p:cNvCxnSpPr>
          <p:nvPr/>
        </p:nvCxnSpPr>
        <p:spPr>
          <a:xfrm>
            <a:off x="6186987" y="5497208"/>
            <a:ext cx="780318" cy="1204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6"/>
            <a:endCxn id="8" idx="2"/>
          </p:cNvCxnSpPr>
          <p:nvPr/>
        </p:nvCxnSpPr>
        <p:spPr>
          <a:xfrm>
            <a:off x="5184913" y="5241689"/>
            <a:ext cx="1782392" cy="2675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85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r>
              <a:rPr lang="en-GB" dirty="0" smtClean="0"/>
              <a:t>Example: Programs and traces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3657600" cy="639762"/>
          </a:xfrm>
        </p:spPr>
        <p:txBody>
          <a:bodyPr/>
          <a:lstStyle/>
          <a:p>
            <a:r>
              <a:rPr lang="en-GB" dirty="0" smtClean="0"/>
              <a:t>Program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32733" y="1196752"/>
            <a:ext cx="3657600" cy="639762"/>
          </a:xfrm>
        </p:spPr>
        <p:txBody>
          <a:bodyPr/>
          <a:lstStyle/>
          <a:p>
            <a:r>
              <a:rPr lang="en-GB" dirty="0" smtClean="0"/>
              <a:t>Formulas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88840"/>
            <a:ext cx="489749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x = balance, deposited=0,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withdrawn=0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thread_withdraw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W1: t1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W2: balance := t1 – withdrawal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W3: withdrawn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thread_deposit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D1: t2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D2: balance := t2 + deposit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D3: deposited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thread_check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C1: assume(deposited=1 ∧ withdrawn=1)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C2: assert(balance = </a:t>
            </a:r>
            <a:r>
              <a:rPr lang="en-GB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x+deposit-withdrawal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1978465"/>
            <a:ext cx="4536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Sound </a:t>
            </a:r>
            <a:r>
              <a:rPr lang="en-GB" sz="1600" dirty="0" err="1"/>
              <a:t>overapproximation</a:t>
            </a:r>
            <a:r>
              <a:rPr lang="en-GB" sz="1600" dirty="0"/>
              <a:t> of bad traces:</a:t>
            </a:r>
          </a:p>
          <a:p>
            <a:r>
              <a:rPr lang="en-GB" sz="1600" dirty="0" err="1"/>
              <a:t>hb</a:t>
            </a:r>
            <a:r>
              <a:rPr lang="en-GB" sz="1600" dirty="0"/>
              <a:t>(W1,D2) </a:t>
            </a:r>
            <a:r>
              <a:rPr lang="en-GB" sz="1600" dirty="0">
                <a:cs typeface="Consolas" panose="020B0609020204030204" pitchFamily="49" charset="0"/>
              </a:rPr>
              <a:t>∧ </a:t>
            </a:r>
            <a:r>
              <a:rPr lang="en-GB" sz="1600" dirty="0" err="1"/>
              <a:t>hb</a:t>
            </a:r>
            <a:r>
              <a:rPr lang="en-GB" sz="1600" dirty="0"/>
              <a:t>(D1,W2)</a:t>
            </a:r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8" name="Oval 7"/>
          <p:cNvSpPr/>
          <p:nvPr/>
        </p:nvSpPr>
        <p:spPr>
          <a:xfrm>
            <a:off x="6674117" y="2721409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6674117" y="3710118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2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4466834" y="2721409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W1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5576978" y="2722341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4466834" y="3801529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W2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5576978" y="3802461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D2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4464833" y="4881649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W3</a:t>
            </a:r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5572360" y="4882581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D3</a:t>
            </a:r>
            <a:endParaRPr lang="en-GB" dirty="0"/>
          </a:p>
        </p:txBody>
      </p:sp>
      <p:cxnSp>
        <p:nvCxnSpPr>
          <p:cNvPr id="19" name="Straight Arrow Connector 18"/>
          <p:cNvCxnSpPr>
            <a:stCxn id="13" idx="5"/>
            <a:endCxn id="16" idx="1"/>
          </p:cNvCxnSpPr>
          <p:nvPr/>
        </p:nvCxnSpPr>
        <p:spPr>
          <a:xfrm>
            <a:off x="5081461" y="3336036"/>
            <a:ext cx="600970" cy="5718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3"/>
            <a:endCxn id="15" idx="7"/>
          </p:cNvCxnSpPr>
          <p:nvPr/>
        </p:nvCxnSpPr>
        <p:spPr>
          <a:xfrm flipH="1">
            <a:off x="5081461" y="3336968"/>
            <a:ext cx="600970" cy="5700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4"/>
            <a:endCxn id="15" idx="0"/>
          </p:cNvCxnSpPr>
          <p:nvPr/>
        </p:nvCxnSpPr>
        <p:spPr>
          <a:xfrm>
            <a:off x="4826874" y="3441489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4"/>
            <a:endCxn id="17" idx="0"/>
          </p:cNvCxnSpPr>
          <p:nvPr/>
        </p:nvCxnSpPr>
        <p:spPr>
          <a:xfrm flipH="1">
            <a:off x="4824873" y="4521609"/>
            <a:ext cx="2001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4"/>
            <a:endCxn id="16" idx="0"/>
          </p:cNvCxnSpPr>
          <p:nvPr/>
        </p:nvCxnSpPr>
        <p:spPr>
          <a:xfrm>
            <a:off x="5937018" y="3442421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4"/>
            <a:endCxn id="18" idx="0"/>
          </p:cNvCxnSpPr>
          <p:nvPr/>
        </p:nvCxnSpPr>
        <p:spPr>
          <a:xfrm flipH="1">
            <a:off x="5932400" y="4522541"/>
            <a:ext cx="4618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4"/>
            <a:endCxn id="10" idx="0"/>
          </p:cNvCxnSpPr>
          <p:nvPr/>
        </p:nvCxnSpPr>
        <p:spPr>
          <a:xfrm>
            <a:off x="7034157" y="3441489"/>
            <a:ext cx="0" cy="268629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58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r>
              <a:rPr lang="en-GB" dirty="0" smtClean="0"/>
              <a:t>Example: Programs and traces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3657600" cy="639762"/>
          </a:xfrm>
        </p:spPr>
        <p:txBody>
          <a:bodyPr/>
          <a:lstStyle/>
          <a:p>
            <a:r>
              <a:rPr lang="en-GB" dirty="0" smtClean="0"/>
              <a:t>Program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32733" y="1196752"/>
            <a:ext cx="3657600" cy="639762"/>
          </a:xfrm>
        </p:spPr>
        <p:txBody>
          <a:bodyPr/>
          <a:lstStyle/>
          <a:p>
            <a:r>
              <a:rPr lang="en-GB" dirty="0" smtClean="0"/>
              <a:t>Formulas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88840"/>
            <a:ext cx="489749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x = balance, deposited=0,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withdrawn=0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thread_withdraw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W1: t1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W2: balance := t1 – withdrawal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W3: withdrawn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thread_deposit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D1: t2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D2: balance := t2 + deposit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D3: deposited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thread_check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C1: assume(deposited=1 ∧ withdrawn=1)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C2: assert(balance = </a:t>
            </a:r>
            <a:r>
              <a:rPr lang="en-GB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x+deposit-withdrawal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1978465"/>
            <a:ext cx="4536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Exact representation of good traces:</a:t>
            </a:r>
          </a:p>
          <a:p>
            <a:r>
              <a:rPr lang="en-GB" sz="1600" dirty="0"/>
              <a:t>(</a:t>
            </a:r>
            <a:r>
              <a:rPr lang="en-GB" sz="1600" dirty="0" err="1"/>
              <a:t>hb</a:t>
            </a:r>
            <a:r>
              <a:rPr lang="en-GB" sz="1600" dirty="0"/>
              <a:t>(D2,W1) ∨</a:t>
            </a:r>
            <a:r>
              <a:rPr lang="en-GB" sz="1600" dirty="0">
                <a:cs typeface="Consolas" panose="020B0609020204030204" pitchFamily="49" charset="0"/>
              </a:rPr>
              <a:t> </a:t>
            </a:r>
            <a:r>
              <a:rPr lang="en-GB" sz="1600" dirty="0" err="1"/>
              <a:t>hb</a:t>
            </a:r>
            <a:r>
              <a:rPr lang="en-GB" sz="1600" dirty="0"/>
              <a:t>(W2,D1)) </a:t>
            </a:r>
            <a:r>
              <a:rPr lang="en-GB" sz="1600" dirty="0">
                <a:cs typeface="Consolas" panose="020B0609020204030204" pitchFamily="49" charset="0"/>
              </a:rPr>
              <a:t>∧ </a:t>
            </a:r>
            <a:r>
              <a:rPr lang="en-GB" sz="1600" dirty="0" err="1">
                <a:cs typeface="Consolas" panose="020B0609020204030204" pitchFamily="49" charset="0"/>
              </a:rPr>
              <a:t>hb</a:t>
            </a:r>
            <a:r>
              <a:rPr lang="en-GB" sz="1600" dirty="0">
                <a:cs typeface="Consolas" panose="020B0609020204030204" pitchFamily="49" charset="0"/>
              </a:rPr>
              <a:t>(W3,C1) </a:t>
            </a:r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∧ </a:t>
            </a:r>
            <a:r>
              <a:rPr lang="en-GB" sz="1600" dirty="0" err="1"/>
              <a:t>hb</a:t>
            </a:r>
            <a:r>
              <a:rPr lang="en-GB" sz="1600" dirty="0"/>
              <a:t>(D3,C1)</a:t>
            </a:r>
            <a:endParaRPr lang="en-GB" sz="1600" dirty="0" smtClean="0"/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8" name="Oval 7"/>
          <p:cNvSpPr/>
          <p:nvPr/>
        </p:nvSpPr>
        <p:spPr>
          <a:xfrm>
            <a:off x="6967305" y="5149211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6967305" y="613792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2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4466834" y="2721409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W1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5576978" y="2722341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4466834" y="3801529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W2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5576978" y="3802461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D2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4464833" y="4881649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W3</a:t>
            </a:r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5572360" y="4882581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D3</a:t>
            </a:r>
            <a:endParaRPr lang="en-GB" dirty="0"/>
          </a:p>
        </p:txBody>
      </p:sp>
      <p:cxnSp>
        <p:nvCxnSpPr>
          <p:cNvPr id="19" name="Straight Arrow Connector 18"/>
          <p:cNvCxnSpPr>
            <a:stCxn id="13" idx="5"/>
            <a:endCxn id="16" idx="1"/>
          </p:cNvCxnSpPr>
          <p:nvPr/>
        </p:nvCxnSpPr>
        <p:spPr>
          <a:xfrm>
            <a:off x="5081461" y="3336036"/>
            <a:ext cx="600970" cy="571878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3"/>
            <a:endCxn id="15" idx="7"/>
          </p:cNvCxnSpPr>
          <p:nvPr/>
        </p:nvCxnSpPr>
        <p:spPr>
          <a:xfrm flipH="1">
            <a:off x="5081461" y="3336968"/>
            <a:ext cx="600970" cy="570014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4"/>
            <a:endCxn id="15" idx="0"/>
          </p:cNvCxnSpPr>
          <p:nvPr/>
        </p:nvCxnSpPr>
        <p:spPr>
          <a:xfrm>
            <a:off x="4826874" y="3441489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4"/>
            <a:endCxn id="17" idx="0"/>
          </p:cNvCxnSpPr>
          <p:nvPr/>
        </p:nvCxnSpPr>
        <p:spPr>
          <a:xfrm flipH="1">
            <a:off x="4824873" y="4521609"/>
            <a:ext cx="2001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4"/>
            <a:endCxn id="16" idx="0"/>
          </p:cNvCxnSpPr>
          <p:nvPr/>
        </p:nvCxnSpPr>
        <p:spPr>
          <a:xfrm>
            <a:off x="5937018" y="3442421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4"/>
            <a:endCxn id="18" idx="0"/>
          </p:cNvCxnSpPr>
          <p:nvPr/>
        </p:nvCxnSpPr>
        <p:spPr>
          <a:xfrm flipH="1">
            <a:off x="5932400" y="4522541"/>
            <a:ext cx="4618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4"/>
            <a:endCxn id="10" idx="0"/>
          </p:cNvCxnSpPr>
          <p:nvPr/>
        </p:nvCxnSpPr>
        <p:spPr>
          <a:xfrm>
            <a:off x="7327345" y="5869291"/>
            <a:ext cx="0" cy="268629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8" idx="5"/>
            <a:endCxn id="8" idx="2"/>
          </p:cNvCxnSpPr>
          <p:nvPr/>
        </p:nvCxnSpPr>
        <p:spPr>
          <a:xfrm>
            <a:off x="6186987" y="5497208"/>
            <a:ext cx="780318" cy="1204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6"/>
            <a:endCxn id="8" idx="2"/>
          </p:cNvCxnSpPr>
          <p:nvPr/>
        </p:nvCxnSpPr>
        <p:spPr>
          <a:xfrm>
            <a:off x="5184913" y="5241689"/>
            <a:ext cx="1782392" cy="2675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75877" y="315767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61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r>
              <a:rPr lang="en-GB" dirty="0" smtClean="0"/>
              <a:t>Example: Programs and traces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3657600" cy="639762"/>
          </a:xfrm>
        </p:spPr>
        <p:txBody>
          <a:bodyPr/>
          <a:lstStyle/>
          <a:p>
            <a:r>
              <a:rPr lang="en-GB" dirty="0" smtClean="0"/>
              <a:t>Program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32733" y="1196752"/>
            <a:ext cx="3657600" cy="639762"/>
          </a:xfrm>
        </p:spPr>
        <p:txBody>
          <a:bodyPr/>
          <a:lstStyle/>
          <a:p>
            <a:r>
              <a:rPr lang="en-GB" dirty="0" smtClean="0"/>
              <a:t>Formulas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88840"/>
            <a:ext cx="489749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x = balance, deposited=0,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withdrawn=0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thread_withdraw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W1: t1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W2: balance := t1 – withdrawal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W3: withdrawn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thread_deposit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D1: t2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D2: balance := t2 + deposit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D3: deposited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thread_check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C1: assume(deposited=1 ∧ withdrawn=1)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C2: assert(balance = </a:t>
            </a:r>
            <a:r>
              <a:rPr lang="en-GB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x+deposit-withdrawal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1978465"/>
            <a:ext cx="4536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Sound </a:t>
            </a:r>
            <a:r>
              <a:rPr lang="en-GB" sz="1600" dirty="0" err="1"/>
              <a:t>overapproximation</a:t>
            </a:r>
            <a:r>
              <a:rPr lang="en-GB" sz="1600" dirty="0"/>
              <a:t> of good traces:</a:t>
            </a:r>
          </a:p>
          <a:p>
            <a:r>
              <a:rPr lang="en-GB" sz="1600" dirty="0" err="1"/>
              <a:t>hb</a:t>
            </a:r>
            <a:r>
              <a:rPr lang="en-GB" sz="1600" dirty="0"/>
              <a:t>(D2,W1) ∨</a:t>
            </a:r>
            <a:r>
              <a:rPr lang="en-GB" sz="1600" dirty="0">
                <a:cs typeface="Consolas" panose="020B0609020204030204" pitchFamily="49" charset="0"/>
              </a:rPr>
              <a:t> </a:t>
            </a:r>
            <a:r>
              <a:rPr lang="en-GB" sz="1600" dirty="0" err="1"/>
              <a:t>hb</a:t>
            </a:r>
            <a:r>
              <a:rPr lang="en-GB" sz="1600" dirty="0"/>
              <a:t>(W2,D1)</a:t>
            </a:r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8" name="Oval 7"/>
          <p:cNvSpPr/>
          <p:nvPr/>
        </p:nvSpPr>
        <p:spPr>
          <a:xfrm>
            <a:off x="6687122" y="2721409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6687122" y="3710118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2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4466834" y="2721409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W1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5576978" y="2722341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4466834" y="3801529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W2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5576978" y="3802461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D2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4464833" y="4881649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W3</a:t>
            </a:r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5572360" y="4882581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D3</a:t>
            </a:r>
            <a:endParaRPr lang="en-GB" dirty="0"/>
          </a:p>
        </p:txBody>
      </p:sp>
      <p:cxnSp>
        <p:nvCxnSpPr>
          <p:cNvPr id="19" name="Straight Arrow Connector 18"/>
          <p:cNvCxnSpPr>
            <a:stCxn id="13" idx="5"/>
            <a:endCxn id="16" idx="1"/>
          </p:cNvCxnSpPr>
          <p:nvPr/>
        </p:nvCxnSpPr>
        <p:spPr>
          <a:xfrm>
            <a:off x="5081461" y="3336036"/>
            <a:ext cx="600970" cy="571878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3"/>
            <a:endCxn id="15" idx="7"/>
          </p:cNvCxnSpPr>
          <p:nvPr/>
        </p:nvCxnSpPr>
        <p:spPr>
          <a:xfrm flipH="1">
            <a:off x="5081461" y="3336968"/>
            <a:ext cx="600970" cy="570014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4"/>
            <a:endCxn id="15" idx="0"/>
          </p:cNvCxnSpPr>
          <p:nvPr/>
        </p:nvCxnSpPr>
        <p:spPr>
          <a:xfrm>
            <a:off x="4826874" y="3441489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4"/>
            <a:endCxn id="17" idx="0"/>
          </p:cNvCxnSpPr>
          <p:nvPr/>
        </p:nvCxnSpPr>
        <p:spPr>
          <a:xfrm flipH="1">
            <a:off x="4824873" y="4521609"/>
            <a:ext cx="2001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4"/>
            <a:endCxn id="16" idx="0"/>
          </p:cNvCxnSpPr>
          <p:nvPr/>
        </p:nvCxnSpPr>
        <p:spPr>
          <a:xfrm>
            <a:off x="5937018" y="3442421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4"/>
            <a:endCxn id="18" idx="0"/>
          </p:cNvCxnSpPr>
          <p:nvPr/>
        </p:nvCxnSpPr>
        <p:spPr>
          <a:xfrm flipH="1">
            <a:off x="5932400" y="4522541"/>
            <a:ext cx="4618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4"/>
            <a:endCxn id="10" idx="0"/>
          </p:cNvCxnSpPr>
          <p:nvPr/>
        </p:nvCxnSpPr>
        <p:spPr>
          <a:xfrm>
            <a:off x="7047162" y="3441489"/>
            <a:ext cx="0" cy="268629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75877" y="315767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88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Exact Algorithm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11560" y="1556792"/>
                <a:ext cx="6930102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  <a:cs typeface="Consolas" panose="020B0609020204030204" pitchFamily="49" charset="0"/>
                      </a:rPr>
                      <m:t>Φ</m:t>
                    </m:r>
                    <m:r>
                      <a:rPr lang="en-GB" b="0" i="1" smtClean="0">
                        <a:latin typeface="Cambria Math"/>
                        <a:cs typeface="Consolas" panose="020B0609020204030204" pitchFamily="49" charset="0"/>
                      </a:rPr>
                      <m:t>←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/>
                            <a:cs typeface="Consolas" panose="020B0609020204030204" pitchFamily="49" charset="0"/>
                          </a:rPr>
                          <m:t>Φ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cs typeface="Consolas" panose="020B0609020204030204" pitchFamily="49" charset="0"/>
                          </a:rPr>
                          <m:t>𝐶𝑇𝑃</m:t>
                        </m:r>
                      </m:sub>
                    </m:sSub>
                  </m:oMath>
                </a14:m>
                <a:r>
                  <a:rPr lang="en-GB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l-GR" i="1" dirty="0" smtClean="0">
                        <a:latin typeface="Cambria Math"/>
                        <a:cs typeface="Consolas" panose="020B0609020204030204" pitchFamily="49" charset="0"/>
                      </a:rPr>
                      <m:t>𝜑</m:t>
                    </m:r>
                    <m:r>
                      <a:rPr lang="en-GB" i="1" baseline="-25000" dirty="0" smtClean="0">
                        <a:latin typeface="Cambria Math"/>
                        <a:cs typeface="Consolas" panose="020B0609020204030204" pitchFamily="49" charset="0"/>
                      </a:rPr>
                      <m:t>𝐵</m:t>
                    </m:r>
                    <m:r>
                      <a:rPr lang="en-GB" b="0" i="1" dirty="0" smtClean="0">
                        <a:latin typeface="Cambria Math"/>
                        <a:cs typeface="Consolas" panose="020B0609020204030204" pitchFamily="49" charset="0"/>
                      </a:rPr>
                      <m:t>←</m:t>
                    </m:r>
                    <m:r>
                      <a:rPr lang="en-GB" i="1" dirty="0" smtClean="0">
                        <a:latin typeface="Cambria Math"/>
                        <a:cs typeface="Consolas" panose="020B0609020204030204" pitchFamily="49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GB" i="1" dirty="0" smtClean="0">
                        <a:latin typeface="Cambria Math"/>
                        <a:cs typeface="Consolas" panose="020B0609020204030204" pitchFamily="49" charset="0"/>
                        <a:sym typeface="Wingdings" panose="05000000000000000000" pitchFamily="2" charset="2"/>
                      </a:rPr>
                      <m:t>𝑓𝑎𝑙𝑠𝑒</m:t>
                    </m:r>
                  </m:oMath>
                </a14:m>
                <a:r>
                  <a:rPr lang="en-GB" dirty="0" smtClean="0">
                    <a:latin typeface="Consolas" panose="020B0609020204030204" pitchFamily="49" charset="0"/>
                    <a:cs typeface="Consolas" panose="020B0609020204030204" pitchFamily="49" charset="0"/>
                    <a:sym typeface="Wingdings" panose="05000000000000000000" pitchFamily="2" charset="2"/>
                  </a:rPr>
                  <a:t> </a:t>
                </a:r>
              </a:p>
              <a:p>
                <a:r>
                  <a:rPr lang="en-GB" dirty="0" smtClean="0">
                    <a:latin typeface="Consolas" panose="020B0609020204030204" pitchFamily="49" charset="0"/>
                    <a:cs typeface="Consolas" panose="020B0609020204030204" pitchFamily="49" charset="0"/>
                    <a:sym typeface="Wingdings" panose="05000000000000000000" pitchFamily="2" charset="2"/>
                  </a:rPr>
                  <a:t>while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0" dirty="0" smtClean="0">
                        <a:latin typeface="Cambria Math"/>
                        <a:cs typeface="Consolas" panose="020B0609020204030204" pitchFamily="49" charset="0"/>
                      </a:rPr>
                      <m:t>Φ</m:t>
                    </m:r>
                  </m:oMath>
                </a14:m>
                <a:r>
                  <a:rPr lang="en-GB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GB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satisfiable</a:t>
                </a:r>
                <a:endParaRPr lang="en-GB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GB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dirty="0">
                        <a:latin typeface="Cambria Math"/>
                        <a:cs typeface="Consolas" panose="020B0609020204030204" pitchFamily="49" charset="0"/>
                      </a:rPr>
                      <m:t>V</m:t>
                    </m:r>
                    <m:r>
                      <a:rPr lang="en-GB" b="0" i="1" dirty="0" smtClean="0">
                        <a:latin typeface="Cambria Math"/>
                        <a:cs typeface="Consolas" panose="020B0609020204030204" pitchFamily="49" charset="0"/>
                      </a:rPr>
                      <m:t>←</m:t>
                    </m:r>
                    <m:r>
                      <a:rPr lang="en-GB" i="1" dirty="0" smtClean="0">
                        <a:latin typeface="Cambria Math"/>
                        <a:cs typeface="Consolas" panose="020B0609020204030204" pitchFamily="49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en-GB" dirty="0" smtClean="0">
                    <a:latin typeface="Consolas" panose="020B0609020204030204" pitchFamily="49" charset="0"/>
                    <a:cs typeface="Consolas" panose="020B0609020204030204" pitchFamily="49" charset="0"/>
                    <a:sym typeface="Wingdings" panose="05000000000000000000" pitchFamily="2" charset="2"/>
                  </a:rPr>
                  <a:t>partial satisfying assignment (model)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0" dirty="0" smtClean="0">
                        <a:latin typeface="Cambria Math"/>
                        <a:cs typeface="Consolas" panose="020B0609020204030204" pitchFamily="49" charset="0"/>
                      </a:rPr>
                      <m:t>Φ</m:t>
                    </m:r>
                  </m:oMath>
                </a14:m>
                <a:endParaRPr lang="en-GB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GB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l-GR" i="1" dirty="0" smtClean="0">
                        <a:latin typeface="Cambria Math"/>
                        <a:cs typeface="Consolas" panose="020B0609020204030204" pitchFamily="49" charset="0"/>
                      </a:rPr>
                      <m:t>𝜑</m:t>
                    </m:r>
                    <m:r>
                      <a:rPr lang="en-GB" i="1" baseline="-25000" dirty="0">
                        <a:latin typeface="Cambria Math"/>
                        <a:cs typeface="Consolas" panose="020B0609020204030204" pitchFamily="49" charset="0"/>
                      </a:rPr>
                      <m:t>𝐵</m:t>
                    </m:r>
                    <m:r>
                      <a:rPr lang="en-GB" b="0" i="1" dirty="0" smtClean="0">
                        <a:latin typeface="Cambria Math"/>
                        <a:cs typeface="Consolas" panose="020B0609020204030204" pitchFamily="49" charset="0"/>
                      </a:rPr>
                      <m:t>←</m:t>
                    </m:r>
                    <m:r>
                      <a:rPr lang="en-GB" i="1" dirty="0" smtClean="0">
                        <a:latin typeface="Cambria Math"/>
                        <a:cs typeface="Consolas" panose="020B0609020204030204" pitchFamily="49" charset="0"/>
                        <a:sym typeface="Wingdings" panose="05000000000000000000" pitchFamily="2" charset="2"/>
                      </a:rPr>
                      <m:t> </m:t>
                    </m:r>
                    <m:sSub>
                      <m:sSubPr>
                        <m:ctrlPr>
                          <a:rPr lang="en-GB" b="0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GB" b="0" i="1" dirty="0" smtClean="0">
                            <a:latin typeface="Cambria Math"/>
                          </a:rPr>
                          <m:t>𝜑</m:t>
                        </m:r>
                      </m:e>
                      <m:sub>
                        <m:r>
                          <a:rPr lang="en-GB" b="0" i="1" dirty="0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GB" i="1" dirty="0">
                        <a:latin typeface="Cambria Math"/>
                      </a:rPr>
                      <m:t>∨</m:t>
                    </m:r>
                    <m:nary>
                      <m:naryPr>
                        <m:chr m:val="⋀"/>
                        <m:subHide m:val="on"/>
                        <m:supHide m:val="on"/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{"/>
                            <m:endChr m:val="}"/>
                            <m:ctrlPr>
                              <a:rPr lang="en-GB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dirty="0" smtClean="0">
                                <a:latin typeface="Cambria Math"/>
                              </a:rPr>
                              <m:t>h𝑏</m:t>
                            </m:r>
                            <m:d>
                              <m:dPr>
                                <m:ctrlP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dirty="0" smtClean="0">
                                    <a:latin typeface="Cambria Math"/>
                                  </a:rPr>
                                  <m:t>𝑒</m:t>
                                </m:r>
                                <m:r>
                                  <a:rPr lang="en-GB" b="0" i="1" dirty="0" smtClean="0">
                                    <a:latin typeface="Cambria Math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GB" b="0" i="1" dirty="0" smtClean="0">
                                <a:latin typeface="Cambria Math"/>
                              </a:rPr>
                              <m:t>|</m:t>
                            </m:r>
                            <m:r>
                              <a:rPr lang="en-GB" b="0" i="1" dirty="0" smtClean="0">
                                <a:latin typeface="Cambria Math"/>
                              </a:rPr>
                              <m:t>𝑉</m:t>
                            </m:r>
                            <m:r>
                              <a:rPr lang="en-GB" b="0" i="1" dirty="0" smtClean="0">
                                <a:latin typeface="Cambria Math"/>
                              </a:rPr>
                              <m:t>⊨</m:t>
                            </m:r>
                            <m:r>
                              <a:rPr lang="en-GB" b="0" i="1" dirty="0" smtClean="0">
                                <a:latin typeface="Cambria Math"/>
                              </a:rPr>
                              <m:t>h𝑏</m:t>
                            </m:r>
                            <m:r>
                              <a:rPr lang="en-GB" b="0" i="1" dirty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GB" b="0" i="1" dirty="0" smtClean="0">
                                <a:latin typeface="Cambria Math"/>
                              </a:rPr>
                              <m:t>𝑒</m:t>
                            </m:r>
                            <m:r>
                              <a:rPr lang="en-GB" b="0" i="1" dirty="0" smtClean="0">
                                <a:latin typeface="Cambria Math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0" i="1" dirty="0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GB" b="0" i="1" dirty="0" smtClean="0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GB" b="0" i="1" dirty="0" smtClean="0">
                                <a:latin typeface="Cambria Math"/>
                              </a:rPr>
                              <m:t>)</m:t>
                            </m:r>
                          </m:e>
                        </m:d>
                      </m:e>
                    </m:nary>
                  </m:oMath>
                </a14:m>
                <a:endParaRPr lang="en-GB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GB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  <a:cs typeface="Consolas" panose="020B0609020204030204" pitchFamily="49" charset="0"/>
                      </a:rPr>
                      <m:t>Φ</m:t>
                    </m:r>
                    <m:r>
                      <a:rPr lang="en-GB" b="0" i="1" smtClean="0">
                        <a:latin typeface="Cambria Math"/>
                        <a:cs typeface="Consolas" panose="020B0609020204030204" pitchFamily="49" charset="0"/>
                      </a:rPr>
                      <m:t>←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  <a:cs typeface="Consolas" panose="020B0609020204030204" pitchFamily="49" charset="0"/>
                      </a:rPr>
                      <m:t>Φ</m:t>
                    </m:r>
                    <m:r>
                      <a:rPr lang="en-GB" b="0" i="1" smtClean="0">
                        <a:latin typeface="Cambria Math"/>
                        <a:cs typeface="Consolas" panose="020B0609020204030204" pitchFamily="49" charset="0"/>
                      </a:rPr>
                      <m:t>∧¬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  <a:cs typeface="Consolas" panose="020B0609020204030204" pitchFamily="49" charset="0"/>
                          </a:rPr>
                          <m:t>𝜑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cs typeface="Consolas" panose="020B0609020204030204" pitchFamily="49" charset="0"/>
                          </a:rPr>
                          <m:t>𝐵</m:t>
                        </m:r>
                      </m:sub>
                    </m:sSub>
                  </m:oMath>
                </a14:m>
                <a:endParaRPr lang="en-GB" b="0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GB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return</a:t>
                </a:r>
                <a:r>
                  <a:rPr lang="en-GB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  <a:cs typeface="Consolas" panose="020B0609020204030204" pitchFamily="49" charset="0"/>
                          </a:rPr>
                          <m:t>𝜑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cs typeface="Consolas" panose="020B0609020204030204" pitchFamily="49" charset="0"/>
                          </a:rPr>
                          <m:t>𝐵</m:t>
                        </m:r>
                      </m:sub>
                    </m:sSub>
                  </m:oMath>
                </a14:m>
                <a:endParaRPr lang="en-GB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556792"/>
                <a:ext cx="6930102" cy="2031325"/>
              </a:xfrm>
              <a:prstGeom prst="rect">
                <a:avLst/>
              </a:prstGeom>
              <a:blipFill rotWithShape="1">
                <a:blip r:embed="rId2"/>
                <a:stretch>
                  <a:fillRect l="-704" b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4149080"/>
            <a:ext cx="7620000" cy="648072"/>
          </a:xfrm>
        </p:spPr>
        <p:txBody>
          <a:bodyPr/>
          <a:lstStyle/>
          <a:p>
            <a:r>
              <a:rPr lang="en-US" dirty="0" smtClean="0"/>
              <a:t>This basically enumerates all bad traces</a:t>
            </a:r>
            <a:endParaRPr lang="en-GB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68793" y="5673228"/>
            <a:ext cx="6434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80988" algn="l"/>
              </a:tabLst>
            </a:pPr>
            <a:r>
              <a:rPr lang="en-GB" dirty="0" smtClean="0"/>
              <a:t>[1]	C</a:t>
            </a:r>
            <a:r>
              <a:rPr lang="en-GB" dirty="0"/>
              <a:t>. Wang, S. </a:t>
            </a:r>
            <a:r>
              <a:rPr lang="en-GB" dirty="0" err="1"/>
              <a:t>Kundu</a:t>
            </a:r>
            <a:r>
              <a:rPr lang="en-GB" dirty="0"/>
              <a:t>, M. </a:t>
            </a:r>
            <a:r>
              <a:rPr lang="en-GB" dirty="0" err="1"/>
              <a:t>Ganai</a:t>
            </a:r>
            <a:r>
              <a:rPr lang="en-GB" dirty="0"/>
              <a:t>, and A. Gupta. Symbolic predictive</a:t>
            </a:r>
          </a:p>
          <a:p>
            <a:pPr>
              <a:tabLst>
                <a:tab pos="280988" algn="l"/>
              </a:tabLst>
            </a:pPr>
            <a:r>
              <a:rPr lang="en-GB" dirty="0" smtClean="0"/>
              <a:t>	analysis </a:t>
            </a:r>
            <a:r>
              <a:rPr lang="en-GB" dirty="0"/>
              <a:t>for concurrent programs. In FM, pages 256–272. 2009</a:t>
            </a:r>
          </a:p>
        </p:txBody>
      </p:sp>
    </p:spTree>
    <p:extLst>
      <p:ext uri="{BB962C8B-B14F-4D97-AF65-F5344CB8AC3E}">
        <p14:creationId xmlns:p14="http://schemas.microsoft.com/office/powerpoint/2010/main" val="323121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Approximation Algorithm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11560" y="1556792"/>
                <a:ext cx="6182398" cy="25853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  <a:cs typeface="Consolas" panose="020B0609020204030204" pitchFamily="49" charset="0"/>
                      </a:rPr>
                      <m:t>Φ</m:t>
                    </m:r>
                    <m:r>
                      <a:rPr lang="en-GB" b="0" i="1" smtClean="0">
                        <a:latin typeface="Cambria Math"/>
                        <a:cs typeface="Consolas" panose="020B0609020204030204" pitchFamily="49" charset="0"/>
                      </a:rPr>
                      <m:t>←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/>
                            <a:cs typeface="Consolas" panose="020B0609020204030204" pitchFamily="49" charset="0"/>
                          </a:rPr>
                          <m:t>Φ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cs typeface="Consolas" panose="020B0609020204030204" pitchFamily="49" charset="0"/>
                          </a:rPr>
                          <m:t>𝐶𝑇𝑃</m:t>
                        </m:r>
                      </m:sub>
                    </m:sSub>
                  </m:oMath>
                </a14:m>
                <a:r>
                  <a:rPr lang="en-GB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l-GR" i="1" dirty="0" smtClean="0">
                        <a:latin typeface="Cambria Math"/>
                        <a:cs typeface="Consolas" panose="020B0609020204030204" pitchFamily="49" charset="0"/>
                      </a:rPr>
                      <m:t>𝜑</m:t>
                    </m:r>
                    <m:r>
                      <a:rPr lang="en-GB" i="1" baseline="-25000" dirty="0" smtClean="0">
                        <a:latin typeface="Cambria Math"/>
                        <a:cs typeface="Consolas" panose="020B0609020204030204" pitchFamily="49" charset="0"/>
                      </a:rPr>
                      <m:t>𝐵</m:t>
                    </m:r>
                    <m:r>
                      <a:rPr lang="en-GB" b="0" i="1" dirty="0" smtClean="0">
                        <a:latin typeface="Cambria Math"/>
                        <a:cs typeface="Consolas" panose="020B0609020204030204" pitchFamily="49" charset="0"/>
                      </a:rPr>
                      <m:t>←</m:t>
                    </m:r>
                    <m:r>
                      <a:rPr lang="en-GB" i="1" dirty="0" smtClean="0">
                        <a:latin typeface="Cambria Math"/>
                        <a:cs typeface="Consolas" panose="020B0609020204030204" pitchFamily="49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GB" i="1" dirty="0" smtClean="0">
                        <a:latin typeface="Cambria Math"/>
                        <a:cs typeface="Consolas" panose="020B0609020204030204" pitchFamily="49" charset="0"/>
                        <a:sym typeface="Wingdings" panose="05000000000000000000" pitchFamily="2" charset="2"/>
                      </a:rPr>
                      <m:t>𝑓𝑎𝑙𝑠𝑒</m:t>
                    </m:r>
                  </m:oMath>
                </a14:m>
                <a:r>
                  <a:rPr lang="en-GB" dirty="0" smtClean="0">
                    <a:latin typeface="Consolas" panose="020B0609020204030204" pitchFamily="49" charset="0"/>
                    <a:cs typeface="Consolas" panose="020B0609020204030204" pitchFamily="49" charset="0"/>
                    <a:sym typeface="Wingdings" panose="05000000000000000000" pitchFamily="2" charset="2"/>
                  </a:rPr>
                  <a:t> </a:t>
                </a:r>
              </a:p>
              <a:p>
                <a:r>
                  <a:rPr lang="en-GB" dirty="0" smtClean="0">
                    <a:latin typeface="Consolas" panose="020B0609020204030204" pitchFamily="49" charset="0"/>
                    <a:cs typeface="Consolas" panose="020B0609020204030204" pitchFamily="49" charset="0"/>
                    <a:sym typeface="Wingdings" panose="05000000000000000000" pitchFamily="2" charset="2"/>
                  </a:rPr>
                  <a:t>while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0" dirty="0" smtClean="0">
                        <a:latin typeface="Cambria Math"/>
                        <a:cs typeface="Consolas" panose="020B0609020204030204" pitchFamily="49" charset="0"/>
                      </a:rPr>
                      <m:t>Φ</m:t>
                    </m:r>
                  </m:oMath>
                </a14:m>
                <a:r>
                  <a:rPr lang="en-GB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GB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satisfiable</a:t>
                </a:r>
                <a:endParaRPr lang="en-GB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GB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/>
                        <a:cs typeface="Consolas" panose="020B0609020204030204" pitchFamily="49" charset="0"/>
                      </a:rPr>
                      <m:t>𝑉</m:t>
                    </m:r>
                    <m:r>
                      <a:rPr lang="en-GB" b="0" i="1" dirty="0" smtClean="0">
                        <a:latin typeface="Cambria Math"/>
                        <a:cs typeface="Consolas" panose="020B0609020204030204" pitchFamily="49" charset="0"/>
                      </a:rPr>
                      <m:t>← </m:t>
                    </m:r>
                  </m:oMath>
                </a14:m>
                <a:r>
                  <a:rPr lang="en-GB" dirty="0" smtClean="0">
                    <a:latin typeface="Consolas" panose="020B0609020204030204" pitchFamily="49" charset="0"/>
                    <a:cs typeface="Consolas" panose="020B0609020204030204" pitchFamily="49" charset="0"/>
                    <a:sym typeface="Wingdings" panose="05000000000000000000" pitchFamily="2" charset="2"/>
                  </a:rPr>
                  <a:t>data-flow dependencies in model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0" dirty="0" smtClean="0">
                        <a:latin typeface="Cambria Math"/>
                        <a:cs typeface="Consolas" panose="020B0609020204030204" pitchFamily="49" charset="0"/>
                      </a:rPr>
                      <m:t>Φ</m:t>
                    </m:r>
                  </m:oMath>
                </a14:m>
                <a:endParaRPr lang="en-GB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pPr/>
                <a:r>
                  <a:rPr lang="en-GB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l-GR" i="1" dirty="0" smtClean="0">
                            <a:latin typeface="Cambria Math"/>
                            <a:cs typeface="Consolas" panose="020B0609020204030204" pitchFamily="49" charset="0"/>
                          </a:rPr>
                          <m:t>𝜑</m:t>
                        </m:r>
                      </m:e>
                      <m:sub>
                        <m:r>
                          <a:rPr lang="en-GB" b="0" i="1" dirty="0" smtClean="0">
                            <a:latin typeface="Cambria Math"/>
                            <a:cs typeface="Consolas" panose="020B0609020204030204" pitchFamily="49" charset="0"/>
                          </a:rPr>
                          <m:t>𝑈𝐶</m:t>
                        </m:r>
                      </m:sub>
                    </m:sSub>
                    <m:r>
                      <a:rPr lang="en-GB" b="0" i="1" dirty="0" smtClean="0">
                        <a:latin typeface="Cambria Math"/>
                        <a:cs typeface="Consolas" panose="020B0609020204030204" pitchFamily="49" charset="0"/>
                      </a:rPr>
                      <m:t>←</m:t>
                    </m:r>
                    <m:r>
                      <a:rPr lang="en-GB" b="0" i="1" dirty="0" smtClean="0">
                        <a:latin typeface="Cambria Math"/>
                        <a:cs typeface="Consolas" panose="020B0609020204030204" pitchFamily="49" charset="0"/>
                      </a:rPr>
                      <m:t>𝑈𝑛𝑠𝑎𝑡</m:t>
                    </m:r>
                    <m:r>
                      <a:rPr lang="en-GB" b="0" i="1" dirty="0" smtClean="0">
                        <a:latin typeface="Cambria Math"/>
                        <a:cs typeface="Consolas" panose="020B0609020204030204" pitchFamily="49" charset="0"/>
                      </a:rPr>
                      <m:t>_</m:t>
                    </m:r>
                    <m:r>
                      <a:rPr lang="en-GB" b="0" i="1" dirty="0" smtClean="0">
                        <a:latin typeface="Cambria Math"/>
                        <a:cs typeface="Consolas" panose="020B0609020204030204" pitchFamily="49" charset="0"/>
                      </a:rPr>
                      <m:t>𝐶𝑜𝑟𝑒</m:t>
                    </m:r>
                    <m:r>
                      <a:rPr lang="en-GB" b="0" i="1" dirty="0" smtClean="0">
                        <a:latin typeface="Cambria Math"/>
                        <a:cs typeface="Consolas" panose="020B0609020204030204" pitchFamily="49" charset="0"/>
                      </a:rPr>
                      <m:t>(</m:t>
                    </m:r>
                    <m:r>
                      <a:rPr lang="en-GB" b="0" i="1" dirty="0" smtClean="0">
                        <a:latin typeface="Cambria Math"/>
                        <a:cs typeface="Consolas" panose="020B0609020204030204" pitchFamily="49" charset="0"/>
                      </a:rPr>
                      <m:t>𝑆𝑜𝑓𝑡</m:t>
                    </m:r>
                    <m:r>
                      <a:rPr lang="en-GB" b="0" i="1" dirty="0" smtClean="0">
                        <a:latin typeface="Cambria Math"/>
                        <a:cs typeface="Consolas" panose="020B0609020204030204" pitchFamily="49" charset="0"/>
                      </a:rPr>
                      <m:t>:</m:t>
                    </m:r>
                    <m:d>
                      <m:dPr>
                        <m:begChr m:val="{"/>
                        <m:endChr m:val="}"/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/>
                          </a:rPr>
                          <m:t>h𝑏</m:t>
                        </m:r>
                        <m:d>
                          <m:dPr>
                            <m:ctrlPr>
                              <a:rPr lang="en-GB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 dirty="0">
                                <a:latin typeface="Cambria Math"/>
                              </a:rPr>
                              <m:t>𝑒</m:t>
                            </m:r>
                            <m:r>
                              <a:rPr lang="en-GB" i="1" dirty="0">
                                <a:latin typeface="Cambria Math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GB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i="1" dirty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GB" i="1" dirty="0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lang="en-GB" i="1" dirty="0">
                            <a:latin typeface="Cambria Math"/>
                          </a:rPr>
                          <m:t>|</m:t>
                        </m:r>
                        <m:r>
                          <a:rPr lang="en-GB" i="1" dirty="0">
                            <a:latin typeface="Cambria Math"/>
                          </a:rPr>
                          <m:t>𝑉</m:t>
                        </m:r>
                        <m:r>
                          <a:rPr lang="en-GB" i="1" dirty="0">
                            <a:latin typeface="Cambria Math"/>
                          </a:rPr>
                          <m:t>⊨</m:t>
                        </m:r>
                        <m:r>
                          <a:rPr lang="en-GB" i="1" dirty="0">
                            <a:latin typeface="Cambria Math"/>
                          </a:rPr>
                          <m:t>h𝑏</m:t>
                        </m:r>
                        <m:r>
                          <a:rPr lang="en-GB" i="1" dirty="0">
                            <a:latin typeface="Cambria Math"/>
                          </a:rPr>
                          <m:t>(</m:t>
                        </m:r>
                        <m:r>
                          <a:rPr lang="en-GB" i="1" dirty="0">
                            <a:latin typeface="Cambria Math"/>
                          </a:rPr>
                          <m:t>𝑒</m:t>
                        </m:r>
                        <m:r>
                          <a:rPr lang="en-GB" i="1" dirty="0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GB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 dirty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GB" i="1" dirty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GB" i="1" dirty="0"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en-GB" b="0" i="1" dirty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GB" b="0" i="1" dirty="0" smtClean="0">
                    <a:latin typeface="Cambria Math"/>
                  </a:rPr>
                  <a:t/>
                </a:r>
                <a:br>
                  <a:rPr lang="en-GB" b="0" i="1" dirty="0" smtClean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𝐻𝑎𝑟𝑑</m:t>
                      </m:r>
                      <m:r>
                        <a:rPr lang="en-GB" b="0" i="1" smtClean="0">
                          <a:latin typeface="Cambria Math"/>
                        </a:rPr>
                        <m:t>:</m:t>
                      </m:r>
                      <m:r>
                        <a:rPr lang="en-GB" b="0" i="1" smtClean="0">
                          <a:latin typeface="Cambria Math"/>
                        </a:rPr>
                        <m:t>𝐶h𝑜𝑖𝑐𝑒𝑠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𝑉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∧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  <a:cs typeface="Consolas" panose="020B0609020204030204" pitchFamily="49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/>
                              <a:cs typeface="Consolas" panose="020B0609020204030204" pitchFamily="49" charset="0"/>
                            </a:rPr>
                            <m:t>Φ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cs typeface="Consolas" panose="020B0609020204030204" pitchFamily="49" charset="0"/>
                                </a:rPr>
                              </m:ctrlPr>
                            </m:accPr>
                            <m:e>
                              <m:r>
                                <a:rPr lang="en-GB" b="0" i="1" smtClean="0">
                                  <a:latin typeface="Cambria Math"/>
                                  <a:cs typeface="Consolas" panose="020B0609020204030204" pitchFamily="49" charset="0"/>
                                </a:rPr>
                                <m:t>𝐶𝑇𝑃</m:t>
                              </m:r>
                            </m:e>
                          </m:acc>
                        </m:sub>
                      </m:sSub>
                      <m:r>
                        <a:rPr lang="en-GB" b="0" i="1" smtClean="0">
                          <a:latin typeface="Cambria Math"/>
                          <a:cs typeface="Consolas" panose="020B0609020204030204" pitchFamily="49" charset="0"/>
                        </a:rPr>
                        <m:t>)</m:t>
                      </m:r>
                    </m:oMath>
                  </m:oMathPara>
                </a14:m>
                <a:endParaRPr lang="en-GB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←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∨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𝑈𝐶</m:t>
                        </m:r>
                      </m:sub>
                    </m:sSub>
                  </m:oMath>
                </a14:m>
                <a:endParaRPr lang="en-GB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GB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  <a:cs typeface="Consolas" panose="020B0609020204030204" pitchFamily="49" charset="0"/>
                      </a:rPr>
                      <m:t>Φ</m:t>
                    </m:r>
                    <m:r>
                      <a:rPr lang="en-GB" b="0" i="1" smtClean="0">
                        <a:latin typeface="Cambria Math"/>
                        <a:cs typeface="Consolas" panose="020B0609020204030204" pitchFamily="49" charset="0"/>
                      </a:rPr>
                      <m:t>←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  <a:cs typeface="Consolas" panose="020B0609020204030204" pitchFamily="49" charset="0"/>
                      </a:rPr>
                      <m:t>Φ</m:t>
                    </m:r>
                    <m:r>
                      <a:rPr lang="en-GB" b="0" i="1" smtClean="0">
                        <a:latin typeface="Cambria Math"/>
                        <a:cs typeface="Consolas" panose="020B0609020204030204" pitchFamily="49" charset="0"/>
                      </a:rPr>
                      <m:t>∧¬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  <a:cs typeface="Consolas" panose="020B0609020204030204" pitchFamily="49" charset="0"/>
                          </a:rPr>
                          <m:t>𝜑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cs typeface="Consolas" panose="020B0609020204030204" pitchFamily="49" charset="0"/>
                          </a:rPr>
                          <m:t>𝐵</m:t>
                        </m:r>
                      </m:sub>
                    </m:sSub>
                  </m:oMath>
                </a14:m>
                <a:endParaRPr lang="en-GB" b="0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GB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return</a:t>
                </a:r>
                <a:r>
                  <a:rPr lang="en-GB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  <a:cs typeface="Consolas" panose="020B0609020204030204" pitchFamily="49" charset="0"/>
                          </a:rPr>
                          <m:t>𝜑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cs typeface="Consolas" panose="020B0609020204030204" pitchFamily="49" charset="0"/>
                          </a:rPr>
                          <m:t>𝐵</m:t>
                        </m:r>
                      </m:sub>
                    </m:sSub>
                  </m:oMath>
                </a14:m>
                <a:endParaRPr lang="en-GB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556792"/>
                <a:ext cx="6182398" cy="2585323"/>
              </a:xfrm>
              <a:prstGeom prst="rect">
                <a:avLst/>
              </a:prstGeom>
              <a:blipFill rotWithShape="0">
                <a:blip r:embed="rId2"/>
                <a:stretch>
                  <a:fillRect l="-789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796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6" y="0"/>
            <a:ext cx="7620000" cy="738336"/>
          </a:xfrm>
        </p:spPr>
        <p:txBody>
          <a:bodyPr/>
          <a:lstStyle/>
          <a:p>
            <a:r>
              <a:rPr lang="en-GB" dirty="0" err="1" smtClean="0"/>
              <a:t>Unsat</a:t>
            </a:r>
            <a:r>
              <a:rPr lang="en-GB" dirty="0" smtClean="0"/>
              <a:t> core optimisation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66038" y="418455"/>
            <a:ext cx="3657600" cy="639762"/>
          </a:xfrm>
        </p:spPr>
        <p:txBody>
          <a:bodyPr/>
          <a:lstStyle/>
          <a:p>
            <a:r>
              <a:rPr lang="en-GB" dirty="0" smtClean="0"/>
              <a:t>Program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03235" y="418455"/>
            <a:ext cx="3657600" cy="639762"/>
          </a:xfrm>
        </p:spPr>
        <p:txBody>
          <a:bodyPr/>
          <a:lstStyle/>
          <a:p>
            <a:r>
              <a:rPr lang="en-GB" dirty="0" smtClean="0"/>
              <a:t>Partial order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-29498" y="1210543"/>
            <a:ext cx="489749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x = balance, deposited=0,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withdrawn=0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thread_withdraw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W1: t1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W2: balance := t1 – withdrawal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W3: withdrawn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thread_deposit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D1: t2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D2: balance := t2 + deposit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D3: deposited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thread_check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C1: assume(deposited=1 ∧ withdrawn=1)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C2: assert(balance = </a:t>
            </a:r>
            <a:r>
              <a:rPr lang="en-GB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x+deposit-withdrawal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thread_1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 = 1</a:t>
            </a:r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 = 2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thread_2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1: y = 3</a:t>
            </a:r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652500" y="1397665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7706907" y="1397665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6652500" y="2386374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2</a:t>
            </a:r>
            <a:endParaRPr lang="en-GB" dirty="0"/>
          </a:p>
        </p:txBody>
      </p:sp>
      <p:cxnSp>
        <p:nvCxnSpPr>
          <p:cNvPr id="6" name="Straight Arrow Connector 5"/>
          <p:cNvCxnSpPr>
            <a:stCxn id="10" idx="6"/>
            <a:endCxn id="11" idx="2"/>
          </p:cNvCxnSpPr>
          <p:nvPr/>
        </p:nvCxnSpPr>
        <p:spPr>
          <a:xfrm>
            <a:off x="7372580" y="1757705"/>
            <a:ext cx="33432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3"/>
            <a:endCxn id="12" idx="7"/>
          </p:cNvCxnSpPr>
          <p:nvPr/>
        </p:nvCxnSpPr>
        <p:spPr>
          <a:xfrm flipH="1">
            <a:off x="7267127" y="2012292"/>
            <a:ext cx="545233" cy="4795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567689" y="141210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W1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5677833" y="141303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4567689" y="249222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W2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5677833" y="249315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D2</a:t>
            </a:r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4565688" y="357234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W3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5673215" y="357327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D3</a:t>
            </a:r>
            <a:endParaRPr lang="en-GB" dirty="0"/>
          </a:p>
        </p:txBody>
      </p:sp>
      <p:cxnSp>
        <p:nvCxnSpPr>
          <p:cNvPr id="20" name="Straight Arrow Connector 19"/>
          <p:cNvCxnSpPr>
            <a:stCxn id="13" idx="5"/>
            <a:endCxn id="17" idx="1"/>
          </p:cNvCxnSpPr>
          <p:nvPr/>
        </p:nvCxnSpPr>
        <p:spPr>
          <a:xfrm>
            <a:off x="5182316" y="2026727"/>
            <a:ext cx="600970" cy="5718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3"/>
            <a:endCxn id="16" idx="7"/>
          </p:cNvCxnSpPr>
          <p:nvPr/>
        </p:nvCxnSpPr>
        <p:spPr>
          <a:xfrm flipH="1">
            <a:off x="5182316" y="2027659"/>
            <a:ext cx="600970" cy="5700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4"/>
            <a:endCxn id="16" idx="0"/>
          </p:cNvCxnSpPr>
          <p:nvPr/>
        </p:nvCxnSpPr>
        <p:spPr>
          <a:xfrm>
            <a:off x="4927729" y="2132180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4"/>
            <a:endCxn id="18" idx="0"/>
          </p:cNvCxnSpPr>
          <p:nvPr/>
        </p:nvCxnSpPr>
        <p:spPr>
          <a:xfrm flipH="1">
            <a:off x="4925728" y="3212300"/>
            <a:ext cx="2001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4"/>
            <a:endCxn id="17" idx="0"/>
          </p:cNvCxnSpPr>
          <p:nvPr/>
        </p:nvCxnSpPr>
        <p:spPr>
          <a:xfrm>
            <a:off x="6037873" y="2133112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4"/>
            <a:endCxn id="19" idx="0"/>
          </p:cNvCxnSpPr>
          <p:nvPr/>
        </p:nvCxnSpPr>
        <p:spPr>
          <a:xfrm flipH="1">
            <a:off x="6033255" y="3213232"/>
            <a:ext cx="4618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4"/>
            <a:endCxn id="12" idx="0"/>
          </p:cNvCxnSpPr>
          <p:nvPr/>
        </p:nvCxnSpPr>
        <p:spPr>
          <a:xfrm>
            <a:off x="7012540" y="2117745"/>
            <a:ext cx="0" cy="268629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1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TARA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418732"/>
            <a:ext cx="7848872" cy="4978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>
                  <a:alpha val="99608"/>
                </a:srgbClr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3950"/>
            <a:ext cx="1130349" cy="113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78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Application: Synthesis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can infer locks, barriers and wait-notifies</a:t>
            </a:r>
          </a:p>
          <a:p>
            <a:endParaRPr lang="en-GB" dirty="0"/>
          </a:p>
          <a:p>
            <a:r>
              <a:rPr lang="en-GB" dirty="0" smtClean="0"/>
              <a:t>Use formula of good traces</a:t>
            </a:r>
          </a:p>
          <a:p>
            <a:pPr lvl="1"/>
            <a:r>
              <a:rPr lang="en-GB" dirty="0" smtClean="0"/>
              <a:t>Bring into CNF</a:t>
            </a:r>
          </a:p>
          <a:p>
            <a:pPr lvl="1"/>
            <a:r>
              <a:rPr lang="en-GB" dirty="0" smtClean="0"/>
              <a:t>For each conjunct</a:t>
            </a:r>
          </a:p>
          <a:p>
            <a:pPr lvl="2"/>
            <a:r>
              <a:rPr lang="en-GB" dirty="0" smtClean="0"/>
              <a:t>Apply rewrite rules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76" y="4221088"/>
            <a:ext cx="7488832" cy="104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val 13"/>
          <p:cNvSpPr/>
          <p:nvPr/>
        </p:nvSpPr>
        <p:spPr>
          <a:xfrm>
            <a:off x="50336" y="4945016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endParaRPr lang="en-GB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1160480" y="4945948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Y</a:t>
            </a:r>
            <a:r>
              <a:rPr lang="en-US" baseline="-25000" dirty="0" err="1" smtClean="0"/>
              <a:t>k</a:t>
            </a:r>
            <a:endParaRPr lang="en-GB" baseline="-25000" dirty="0"/>
          </a:p>
        </p:txBody>
      </p:sp>
      <p:sp>
        <p:nvSpPr>
          <p:cNvPr id="16" name="Oval 15"/>
          <p:cNvSpPr/>
          <p:nvPr/>
        </p:nvSpPr>
        <p:spPr>
          <a:xfrm>
            <a:off x="50336" y="6025136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endParaRPr lang="en-GB" baseline="-25000" dirty="0"/>
          </a:p>
        </p:txBody>
      </p:sp>
      <p:sp>
        <p:nvSpPr>
          <p:cNvPr id="17" name="Oval 16"/>
          <p:cNvSpPr/>
          <p:nvPr/>
        </p:nvSpPr>
        <p:spPr>
          <a:xfrm>
            <a:off x="1160480" y="6026068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Y</a:t>
            </a:r>
            <a:r>
              <a:rPr lang="en-US" baseline="-25000" dirty="0" err="1" smtClean="0"/>
              <a:t>l</a:t>
            </a:r>
            <a:endParaRPr lang="en-GB" baseline="-25000" dirty="0"/>
          </a:p>
        </p:txBody>
      </p:sp>
      <p:cxnSp>
        <p:nvCxnSpPr>
          <p:cNvPr id="20" name="Straight Arrow Connector 19"/>
          <p:cNvCxnSpPr>
            <a:stCxn id="14" idx="5"/>
            <a:endCxn id="17" idx="1"/>
          </p:cNvCxnSpPr>
          <p:nvPr/>
        </p:nvCxnSpPr>
        <p:spPr>
          <a:xfrm>
            <a:off x="664963" y="5559643"/>
            <a:ext cx="600970" cy="571878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3"/>
            <a:endCxn id="16" idx="7"/>
          </p:cNvCxnSpPr>
          <p:nvPr/>
        </p:nvCxnSpPr>
        <p:spPr>
          <a:xfrm flipH="1">
            <a:off x="664963" y="5560575"/>
            <a:ext cx="600970" cy="570014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4"/>
            <a:endCxn id="16" idx="0"/>
          </p:cNvCxnSpPr>
          <p:nvPr/>
        </p:nvCxnSpPr>
        <p:spPr>
          <a:xfrm>
            <a:off x="410376" y="5665096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4"/>
            <a:endCxn id="17" idx="0"/>
          </p:cNvCxnSpPr>
          <p:nvPr/>
        </p:nvCxnSpPr>
        <p:spPr>
          <a:xfrm>
            <a:off x="1520520" y="5666028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70416" y="535337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15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setting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Concurrent program with specification (assertions)</a:t>
            </a:r>
          </a:p>
          <a:p>
            <a:pPr lvl="1"/>
            <a:r>
              <a:rPr lang="en-US" dirty="0" smtClean="0"/>
              <a:t>No assertion violated in preemption-free execution</a:t>
            </a:r>
          </a:p>
          <a:p>
            <a:pPr lvl="1"/>
            <a:r>
              <a:rPr lang="en-US" dirty="0" smtClean="0"/>
              <a:t>Assertion is violated in concurrent execution</a:t>
            </a:r>
          </a:p>
          <a:p>
            <a:endParaRPr lang="en-US" dirty="0"/>
          </a:p>
          <a:p>
            <a:r>
              <a:rPr lang="en-US" dirty="0" smtClean="0"/>
              <a:t>Output: Modified program where no assertion is ever violated</a:t>
            </a:r>
          </a:p>
          <a:p>
            <a:pPr lvl="1"/>
            <a:r>
              <a:rPr lang="en-US" dirty="0" smtClean="0"/>
              <a:t>Add locks</a:t>
            </a:r>
          </a:p>
          <a:p>
            <a:pPr lvl="1"/>
            <a:r>
              <a:rPr lang="en-US" dirty="0" smtClean="0"/>
              <a:t>Barriers</a:t>
            </a:r>
          </a:p>
          <a:p>
            <a:pPr lvl="1"/>
            <a:r>
              <a:rPr lang="en-US" dirty="0" smtClean="0"/>
              <a:t>Wait-notifies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Reorderings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r>
              <a:rPr lang="en-GB" dirty="0" smtClean="0"/>
              <a:t>Synthesis Example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3657600" cy="639762"/>
          </a:xfrm>
        </p:spPr>
        <p:txBody>
          <a:bodyPr/>
          <a:lstStyle/>
          <a:p>
            <a:r>
              <a:rPr lang="en-GB" dirty="0" smtClean="0"/>
              <a:t>Program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32733" y="1196752"/>
            <a:ext cx="3657600" cy="639762"/>
          </a:xfrm>
        </p:spPr>
        <p:txBody>
          <a:bodyPr/>
          <a:lstStyle/>
          <a:p>
            <a:r>
              <a:rPr lang="en-GB" dirty="0" smtClean="0"/>
              <a:t>Formulas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88840"/>
            <a:ext cx="489749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x = balance, deposited=0,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withdrawn=0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thread_withdraw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W1: t1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W2: balance := t1 – withdrawal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W3: withdrawn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thread_deposit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D1: t2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D2: balance := t2 + deposit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D3: deposited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thread_check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C1: assume(deposited=1 ∧ withdrawn=1)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C2: assert(balance = </a:t>
            </a:r>
            <a:r>
              <a:rPr lang="en-GB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x+deposit-withdrawal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1978465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Sound </a:t>
            </a:r>
            <a:r>
              <a:rPr lang="en-GB" sz="1600" dirty="0" err="1" smtClean="0"/>
              <a:t>overapproximation</a:t>
            </a:r>
            <a:r>
              <a:rPr lang="en-GB" sz="1600" dirty="0" smtClean="0"/>
              <a:t> </a:t>
            </a:r>
            <a:r>
              <a:rPr lang="en-GB" sz="1600" dirty="0"/>
              <a:t>of good traces:</a:t>
            </a:r>
          </a:p>
          <a:p>
            <a:r>
              <a:rPr lang="en-GB" sz="1600" dirty="0" err="1" smtClean="0"/>
              <a:t>hb</a:t>
            </a:r>
            <a:r>
              <a:rPr lang="en-GB" sz="1600" dirty="0" smtClean="0"/>
              <a:t>(D2,W1</a:t>
            </a:r>
            <a:r>
              <a:rPr lang="en-GB" sz="1600" dirty="0"/>
              <a:t>) ∨</a:t>
            </a:r>
            <a:r>
              <a:rPr lang="en-GB" sz="1600" dirty="0">
                <a:cs typeface="Consolas" panose="020B0609020204030204" pitchFamily="49" charset="0"/>
              </a:rPr>
              <a:t> </a:t>
            </a:r>
            <a:r>
              <a:rPr lang="en-GB" sz="1600" dirty="0" err="1"/>
              <a:t>hb</a:t>
            </a:r>
            <a:r>
              <a:rPr lang="en-GB" sz="1600" dirty="0"/>
              <a:t>(W2,D1</a:t>
            </a:r>
            <a:r>
              <a:rPr lang="en-GB" sz="1600" dirty="0" smtClean="0"/>
              <a:t>)</a:t>
            </a:r>
            <a:endParaRPr lang="en-GB" sz="1600" dirty="0"/>
          </a:p>
          <a:p>
            <a:endParaRPr lang="en-GB" sz="16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34"/>
          <a:stretch/>
        </p:blipFill>
        <p:spPr bwMode="auto">
          <a:xfrm>
            <a:off x="3995936" y="2859601"/>
            <a:ext cx="4312583" cy="74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eft Bracket 2"/>
          <p:cNvSpPr/>
          <p:nvPr/>
        </p:nvSpPr>
        <p:spPr>
          <a:xfrm>
            <a:off x="53752" y="2996952"/>
            <a:ext cx="107504" cy="504056"/>
          </a:xfrm>
          <a:prstGeom prst="leftBracket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eft Bracket 8"/>
          <p:cNvSpPr/>
          <p:nvPr/>
        </p:nvSpPr>
        <p:spPr>
          <a:xfrm>
            <a:off x="53752" y="4221088"/>
            <a:ext cx="107504" cy="504056"/>
          </a:xfrm>
          <a:prstGeom prst="leftBracket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338682" y="3859541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W1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6448826" y="3860473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5338682" y="4939661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W2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6448826" y="4940593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D2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5336681" y="6019781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W3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6444208" y="6020713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D3</a:t>
            </a:r>
            <a:endParaRPr lang="en-GB" dirty="0"/>
          </a:p>
        </p:txBody>
      </p:sp>
      <p:cxnSp>
        <p:nvCxnSpPr>
          <p:cNvPr id="16" name="Straight Arrow Connector 15"/>
          <p:cNvCxnSpPr>
            <a:stCxn id="10" idx="5"/>
            <a:endCxn id="13" idx="1"/>
          </p:cNvCxnSpPr>
          <p:nvPr/>
        </p:nvCxnSpPr>
        <p:spPr>
          <a:xfrm>
            <a:off x="5953309" y="4474168"/>
            <a:ext cx="600970" cy="571878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3"/>
            <a:endCxn id="12" idx="7"/>
          </p:cNvCxnSpPr>
          <p:nvPr/>
        </p:nvCxnSpPr>
        <p:spPr>
          <a:xfrm flipH="1">
            <a:off x="5953309" y="4475100"/>
            <a:ext cx="600970" cy="570014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4"/>
            <a:endCxn id="12" idx="0"/>
          </p:cNvCxnSpPr>
          <p:nvPr/>
        </p:nvCxnSpPr>
        <p:spPr>
          <a:xfrm>
            <a:off x="5698722" y="4579621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4"/>
            <a:endCxn id="14" idx="0"/>
          </p:cNvCxnSpPr>
          <p:nvPr/>
        </p:nvCxnSpPr>
        <p:spPr>
          <a:xfrm flipH="1">
            <a:off x="5696721" y="5659741"/>
            <a:ext cx="2001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4"/>
            <a:endCxn id="13" idx="0"/>
          </p:cNvCxnSpPr>
          <p:nvPr/>
        </p:nvCxnSpPr>
        <p:spPr>
          <a:xfrm>
            <a:off x="6808866" y="4580553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4"/>
            <a:endCxn id="15" idx="0"/>
          </p:cNvCxnSpPr>
          <p:nvPr/>
        </p:nvCxnSpPr>
        <p:spPr>
          <a:xfrm flipH="1">
            <a:off x="6804248" y="5660673"/>
            <a:ext cx="4618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57564" y="4232726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GB" dirty="0"/>
          </a:p>
        </p:txBody>
      </p:sp>
      <p:sp>
        <p:nvSpPr>
          <p:cNvPr id="23" name="Left Bracket 22"/>
          <p:cNvSpPr/>
          <p:nvPr/>
        </p:nvSpPr>
        <p:spPr>
          <a:xfrm>
            <a:off x="5174859" y="3913336"/>
            <a:ext cx="112700" cy="1675904"/>
          </a:xfrm>
          <a:prstGeom prst="leftBracket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Left Bracket 23"/>
          <p:cNvSpPr/>
          <p:nvPr/>
        </p:nvSpPr>
        <p:spPr>
          <a:xfrm flipH="1">
            <a:off x="7304383" y="3913336"/>
            <a:ext cx="141887" cy="1675904"/>
          </a:xfrm>
          <a:prstGeom prst="leftBracket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12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23" grpId="0" animBg="1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results</a:t>
            </a: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628800"/>
            <a:ext cx="5448709" cy="303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3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Bug </a:t>
            </a:r>
            <a:r>
              <a:rPr lang="en-US" dirty="0" err="1" smtClean="0"/>
              <a:t>summarisation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6208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can detect</a:t>
            </a:r>
          </a:p>
          <a:p>
            <a:pPr lvl="1"/>
            <a:r>
              <a:rPr lang="en-US" dirty="0" smtClean="0"/>
              <a:t>data race bugs</a:t>
            </a:r>
          </a:p>
          <a:p>
            <a:pPr lvl="1"/>
            <a:r>
              <a:rPr lang="en-US" dirty="0" smtClean="0"/>
              <a:t>atomicity violation</a:t>
            </a:r>
          </a:p>
          <a:p>
            <a:pPr lvl="1"/>
            <a:r>
              <a:rPr lang="en-US" dirty="0" smtClean="0"/>
              <a:t>define-use bugs</a:t>
            </a:r>
          </a:p>
          <a:p>
            <a:pPr lvl="1"/>
            <a:r>
              <a:rPr lang="en-US" dirty="0" smtClean="0"/>
              <a:t>two stage access bugs</a:t>
            </a:r>
          </a:p>
          <a:p>
            <a:endParaRPr lang="en-US" dirty="0"/>
          </a:p>
          <a:p>
            <a:r>
              <a:rPr lang="en-US" dirty="0" smtClean="0"/>
              <a:t>We use the DNF of bad traces</a:t>
            </a:r>
          </a:p>
          <a:p>
            <a:endParaRPr lang="en-US" dirty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78" y="4297700"/>
            <a:ext cx="7757722" cy="46507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881742" y="502713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en-US" dirty="0" smtClean="0"/>
              <a:t>’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3991886" y="5028064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r>
              <a:rPr lang="en-US" baseline="-25000" dirty="0" smtClean="0"/>
              <a:t>2</a:t>
            </a:r>
            <a:r>
              <a:rPr lang="en-US" dirty="0" smtClean="0"/>
              <a:t>’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2881742" y="610725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en-US" dirty="0" smtClean="0"/>
              <a:t>’’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3991886" y="6108184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r>
              <a:rPr lang="en-US" baseline="-25000" dirty="0" smtClean="0"/>
              <a:t>2</a:t>
            </a:r>
            <a:r>
              <a:rPr lang="en-US" dirty="0" smtClean="0"/>
              <a:t>’’</a:t>
            </a:r>
            <a:endParaRPr lang="en-GB" dirty="0"/>
          </a:p>
        </p:txBody>
      </p:sp>
      <p:cxnSp>
        <p:nvCxnSpPr>
          <p:cNvPr id="11" name="Straight Arrow Connector 10"/>
          <p:cNvCxnSpPr>
            <a:stCxn id="7" idx="5"/>
            <a:endCxn id="10" idx="1"/>
          </p:cNvCxnSpPr>
          <p:nvPr/>
        </p:nvCxnSpPr>
        <p:spPr>
          <a:xfrm>
            <a:off x="3496369" y="5641759"/>
            <a:ext cx="600970" cy="571878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7"/>
          </p:cNvCxnSpPr>
          <p:nvPr/>
        </p:nvCxnSpPr>
        <p:spPr>
          <a:xfrm flipH="1">
            <a:off x="3496369" y="5642691"/>
            <a:ext cx="600970" cy="570014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4"/>
            <a:endCxn id="9" idx="0"/>
          </p:cNvCxnSpPr>
          <p:nvPr/>
        </p:nvCxnSpPr>
        <p:spPr>
          <a:xfrm>
            <a:off x="3241782" y="5747212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4"/>
            <a:endCxn id="10" idx="0"/>
          </p:cNvCxnSpPr>
          <p:nvPr/>
        </p:nvCxnSpPr>
        <p:spPr>
          <a:xfrm>
            <a:off x="4351926" y="5748144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80026" y="5202506"/>
            <a:ext cx="854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read(v)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946564" y="5202506"/>
            <a:ext cx="854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read(v)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911540" y="6282626"/>
            <a:ext cx="917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write(v)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794150" y="6282626"/>
            <a:ext cx="917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write(v)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68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r>
              <a:rPr lang="en-GB" dirty="0" smtClean="0"/>
              <a:t>Bug summarisation example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3657600" cy="639762"/>
          </a:xfrm>
        </p:spPr>
        <p:txBody>
          <a:bodyPr/>
          <a:lstStyle/>
          <a:p>
            <a:r>
              <a:rPr lang="en-GB" dirty="0" smtClean="0"/>
              <a:t>Program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32733" y="1196752"/>
            <a:ext cx="3657600" cy="639762"/>
          </a:xfrm>
        </p:spPr>
        <p:txBody>
          <a:bodyPr/>
          <a:lstStyle/>
          <a:p>
            <a:r>
              <a:rPr lang="en-GB" dirty="0" smtClean="0"/>
              <a:t>Formulas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88840"/>
            <a:ext cx="489749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x = balance, deposited=0,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withdrawn=0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thread_withdraw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W1: t1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W2: balance := t1 – withdrawal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W3: withdrawn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thread_deposit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D1: t2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D2: balance := t2 + deposit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D3: deposited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thread_check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C1: assume(deposited=1 ∧ withdrawn=1)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C2: assert(balance = </a:t>
            </a:r>
            <a:r>
              <a:rPr lang="en-GB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x+deposit-withdrawal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1978465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Sound </a:t>
            </a:r>
            <a:r>
              <a:rPr lang="en-GB" sz="1600" dirty="0" err="1"/>
              <a:t>overapproximation</a:t>
            </a:r>
            <a:r>
              <a:rPr lang="en-GB" sz="1600" dirty="0"/>
              <a:t> of bad traces:</a:t>
            </a:r>
          </a:p>
          <a:p>
            <a:r>
              <a:rPr lang="en-GB" sz="1600" dirty="0" err="1"/>
              <a:t>hb</a:t>
            </a:r>
            <a:r>
              <a:rPr lang="en-GB" sz="1600" dirty="0"/>
              <a:t>(W1,D2) </a:t>
            </a:r>
            <a:r>
              <a:rPr lang="en-GB" sz="1600" dirty="0">
                <a:cs typeface="Consolas" panose="020B0609020204030204" pitchFamily="49" charset="0"/>
              </a:rPr>
              <a:t>∧ </a:t>
            </a:r>
            <a:r>
              <a:rPr lang="en-GB" sz="1600" dirty="0" err="1"/>
              <a:t>hb</a:t>
            </a:r>
            <a:r>
              <a:rPr lang="en-GB" sz="1600" dirty="0"/>
              <a:t>(D1,W2)</a:t>
            </a:r>
          </a:p>
          <a:p>
            <a:endParaRPr lang="en-GB" sz="1600" dirty="0"/>
          </a:p>
        </p:txBody>
      </p:sp>
      <p:sp>
        <p:nvSpPr>
          <p:cNvPr id="10" name="Oval 9"/>
          <p:cNvSpPr/>
          <p:nvPr/>
        </p:nvSpPr>
        <p:spPr>
          <a:xfrm>
            <a:off x="5220072" y="2688727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W1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6330216" y="2689659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5220072" y="3768847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W2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6330216" y="3769779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D2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5218071" y="4848967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W3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6325598" y="4849899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D3</a:t>
            </a:r>
            <a:endParaRPr lang="en-GB" dirty="0"/>
          </a:p>
        </p:txBody>
      </p:sp>
      <p:cxnSp>
        <p:nvCxnSpPr>
          <p:cNvPr id="16" name="Straight Arrow Connector 15"/>
          <p:cNvCxnSpPr>
            <a:stCxn id="10" idx="5"/>
            <a:endCxn id="13" idx="1"/>
          </p:cNvCxnSpPr>
          <p:nvPr/>
        </p:nvCxnSpPr>
        <p:spPr>
          <a:xfrm>
            <a:off x="5834699" y="3303354"/>
            <a:ext cx="600970" cy="571878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3"/>
            <a:endCxn id="12" idx="7"/>
          </p:cNvCxnSpPr>
          <p:nvPr/>
        </p:nvCxnSpPr>
        <p:spPr>
          <a:xfrm flipH="1">
            <a:off x="5834699" y="3304286"/>
            <a:ext cx="600970" cy="570014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4"/>
            <a:endCxn id="12" idx="0"/>
          </p:cNvCxnSpPr>
          <p:nvPr/>
        </p:nvCxnSpPr>
        <p:spPr>
          <a:xfrm>
            <a:off x="5580112" y="3408807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4"/>
            <a:endCxn id="14" idx="0"/>
          </p:cNvCxnSpPr>
          <p:nvPr/>
        </p:nvCxnSpPr>
        <p:spPr>
          <a:xfrm flipH="1">
            <a:off x="5578111" y="4488927"/>
            <a:ext cx="2001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4"/>
            <a:endCxn id="13" idx="0"/>
          </p:cNvCxnSpPr>
          <p:nvPr/>
        </p:nvCxnSpPr>
        <p:spPr>
          <a:xfrm>
            <a:off x="6690256" y="3409739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4"/>
            <a:endCxn id="15" idx="0"/>
          </p:cNvCxnSpPr>
          <p:nvPr/>
        </p:nvCxnSpPr>
        <p:spPr>
          <a:xfrm flipH="1">
            <a:off x="6685638" y="4489859"/>
            <a:ext cx="4618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64088" y="6237312"/>
            <a:ext cx="1774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data-race bug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82018" y="2819837"/>
            <a:ext cx="103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read(</a:t>
            </a:r>
            <a:r>
              <a:rPr lang="en-US" dirty="0" err="1" smtClean="0"/>
              <a:t>bal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146994" y="3899957"/>
            <a:ext cx="109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write(</a:t>
            </a:r>
            <a:r>
              <a:rPr lang="en-US" dirty="0" err="1" smtClean="0"/>
              <a:t>bal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7126865" y="2819837"/>
            <a:ext cx="103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read(</a:t>
            </a:r>
            <a:r>
              <a:rPr lang="en-US" dirty="0" err="1" smtClean="0"/>
              <a:t>bal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7091841" y="3899957"/>
            <a:ext cx="109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write(</a:t>
            </a:r>
            <a:r>
              <a:rPr lang="en-US" dirty="0" err="1" smtClean="0"/>
              <a:t>bal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61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CEGAR acceleration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060848"/>
            <a:ext cx="7488931" cy="45365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8269" y="2089267"/>
            <a:ext cx="7489194" cy="451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88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and a tool to obtain succinct representations of trace </a:t>
            </a:r>
            <a:r>
              <a:rPr lang="en-US" dirty="0" err="1" smtClean="0"/>
              <a:t>neighbourhoods</a:t>
            </a:r>
            <a:endParaRPr lang="en-US" dirty="0" smtClean="0"/>
          </a:p>
          <a:p>
            <a:pPr lvl="1"/>
            <a:r>
              <a:rPr lang="en-US" dirty="0" smtClean="0"/>
              <a:t>Captures the “reason” for the error</a:t>
            </a:r>
          </a:p>
          <a:p>
            <a:endParaRPr lang="en-US" dirty="0" smtClean="0"/>
          </a:p>
          <a:p>
            <a:r>
              <a:rPr lang="en-US" dirty="0" smtClean="0"/>
              <a:t>Three applications</a:t>
            </a:r>
          </a:p>
          <a:p>
            <a:pPr lvl="1"/>
            <a:r>
              <a:rPr lang="en-US" dirty="0" smtClean="0"/>
              <a:t>Synthesis</a:t>
            </a:r>
          </a:p>
          <a:p>
            <a:pPr lvl="1"/>
            <a:r>
              <a:rPr lang="en-US" dirty="0" smtClean="0"/>
              <a:t>Bug </a:t>
            </a:r>
            <a:r>
              <a:rPr lang="en-US" dirty="0" err="1" smtClean="0"/>
              <a:t>summarisation</a:t>
            </a:r>
            <a:endParaRPr lang="en-US" dirty="0" smtClean="0"/>
          </a:p>
          <a:p>
            <a:pPr lvl="1"/>
            <a:r>
              <a:rPr lang="en-US" dirty="0" smtClean="0"/>
              <a:t>CEGAR acceleration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97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104"/>
            <a:ext cx="7620000" cy="1143000"/>
          </a:xfrm>
        </p:spPr>
        <p:txBody>
          <a:bodyPr/>
          <a:lstStyle/>
          <a:p>
            <a:r>
              <a:rPr lang="en-GB" dirty="0" smtClean="0"/>
              <a:t>Parts of </a:t>
            </a:r>
            <a:r>
              <a:rPr lang="en-GB" dirty="0" err="1" smtClean="0"/>
              <a:t>Phi_CTP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51520" y="836712"/>
            <a:ext cx="3657600" cy="639762"/>
          </a:xfrm>
        </p:spPr>
        <p:txBody>
          <a:bodyPr/>
          <a:lstStyle/>
          <a:p>
            <a:r>
              <a:rPr lang="en-GB" dirty="0" smtClean="0"/>
              <a:t>Program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1556792"/>
            <a:ext cx="26484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                   </a:t>
            </a:r>
            <a:r>
              <a:rPr lang="en-GB" u="sng" dirty="0" err="1" smtClean="0"/>
              <a:t>init</a:t>
            </a:r>
            <a:r>
              <a:rPr lang="en-GB" dirty="0" smtClean="0"/>
              <a:t>: x=0</a:t>
            </a:r>
          </a:p>
          <a:p>
            <a:r>
              <a:rPr lang="en-GB" dirty="0" smtClean="0"/>
              <a:t>A: assume(x=0)</a:t>
            </a:r>
          </a:p>
          <a:p>
            <a:r>
              <a:rPr lang="en-GB" dirty="0"/>
              <a:t>B</a:t>
            </a:r>
            <a:r>
              <a:rPr lang="en-GB" dirty="0" smtClean="0"/>
              <a:t>: x:=1		Z: x:=2</a:t>
            </a:r>
          </a:p>
          <a:p>
            <a:r>
              <a:rPr lang="en-GB" dirty="0"/>
              <a:t>C</a:t>
            </a:r>
            <a:r>
              <a:rPr lang="en-GB" dirty="0" smtClean="0"/>
              <a:t>: assert(x=1)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Placeholder 3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716016" y="1480717"/>
                <a:ext cx="1401058" cy="495746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0" smtClean="0">
                              <a:latin typeface="Cambria Math"/>
                            </a:rPr>
                            <m:t>𝚽</m:t>
                          </m:r>
                        </m:e>
                        <m:sub>
                          <m:r>
                            <a:rPr lang="en-GB" b="1" i="1" smtClean="0">
                              <a:latin typeface="Cambria Math"/>
                            </a:rPr>
                            <m:t>𝒑𝒐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716016" y="1480717"/>
                <a:ext cx="1401058" cy="495746"/>
              </a:xfrm>
              <a:blipFill rotWithShape="1">
                <a:blip r:embed="rId2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72000" y="2060848"/>
                <a:ext cx="1692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𝐴</m:t>
                      </m:r>
                      <m:r>
                        <a:rPr lang="en-GB" b="0" i="1" smtClean="0">
                          <a:latin typeface="Cambria Math"/>
                        </a:rPr>
                        <m:t>&lt;</m:t>
                      </m:r>
                      <m:r>
                        <a:rPr lang="en-GB" b="0" i="1" smtClean="0">
                          <a:latin typeface="Cambria Math"/>
                        </a:rPr>
                        <m:t>𝐵</m:t>
                      </m:r>
                      <m:r>
                        <a:rPr lang="en-GB" b="0" i="1" smtClean="0">
                          <a:latin typeface="Cambria Math"/>
                        </a:rPr>
                        <m:t>∧</m:t>
                      </m:r>
                      <m:r>
                        <a:rPr lang="en-GB" b="0" i="1" smtClean="0">
                          <a:latin typeface="Cambria Math"/>
                        </a:rPr>
                        <m:t>𝐵</m:t>
                      </m:r>
                      <m:r>
                        <a:rPr lang="en-GB" b="0" i="1" smtClean="0">
                          <a:latin typeface="Cambria Math"/>
                        </a:rPr>
                        <m:t>&lt;</m:t>
                      </m:r>
                      <m:r>
                        <a:rPr lang="en-GB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60848"/>
                <a:ext cx="169225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Placeholder 3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611905" y="1412776"/>
                <a:ext cx="1401058" cy="495746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0" smtClean="0">
                              <a:latin typeface="Cambria Math"/>
                            </a:rPr>
                            <m:t>𝚽</m:t>
                          </m:r>
                        </m:e>
                        <m:sub>
                          <m:r>
                            <a:rPr lang="en-GB" b="1" i="1" smtClean="0">
                              <a:latin typeface="Cambria Math"/>
                            </a:rPr>
                            <m:t>𝒗𝒅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611905" y="1412776"/>
                <a:ext cx="1401058" cy="495746"/>
              </a:xfrm>
              <a:blipFill rotWithShape="1">
                <a:blip r:embed="rId4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67889" y="2060848"/>
                <a:ext cx="18233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=1∧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𝑍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7889" y="2060848"/>
                <a:ext cx="182332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Placeholder 3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39552" y="3140968"/>
                <a:ext cx="1401058" cy="495746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0" smtClean="0">
                              <a:latin typeface="Cambria Math"/>
                            </a:rPr>
                            <m:t>𝚽</m:t>
                          </m:r>
                        </m:e>
                        <m:sub>
                          <m:r>
                            <a:rPr lang="en-GB" b="1" i="1" smtClean="0">
                              <a:latin typeface="Cambria Math"/>
                            </a:rPr>
                            <m:t>𝒑𝒓𝒆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39552" y="3140968"/>
                <a:ext cx="1401058" cy="495746"/>
              </a:xfrm>
              <a:blipFill rotWithShape="1">
                <a:blip r:embed="rId6"/>
                <a:stretch>
                  <a:fillRect b="-60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55576" y="3766029"/>
                <a:ext cx="8629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766029"/>
                <a:ext cx="862992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Placeholder 3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555776" y="3108257"/>
                <a:ext cx="1401058" cy="495746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0" smtClean="0">
                              <a:latin typeface="Cambria Math"/>
                            </a:rPr>
                            <m:t>𝚽</m:t>
                          </m:r>
                        </m:e>
                        <m:sub>
                          <m:r>
                            <a:rPr lang="en-GB" b="1" i="1" smtClean="0">
                              <a:latin typeface="Cambria Math"/>
                            </a:rPr>
                            <m:t>𝒑𝒓𝒑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55776" y="3108257"/>
                <a:ext cx="1401058" cy="495746"/>
              </a:xfrm>
              <a:blipFill rotWithShape="1">
                <a:blip r:embed="rId8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411760" y="3756329"/>
                <a:ext cx="2019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=1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⟹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756329"/>
                <a:ext cx="2019142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Placeholder 3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87072" y="4437112"/>
                <a:ext cx="1401058" cy="495746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0" smtClean="0">
                              <a:latin typeface="Cambria Math"/>
                            </a:rPr>
                            <m:t>𝚽</m:t>
                          </m:r>
                        </m:e>
                        <m:sub>
                          <m:r>
                            <a:rPr lang="en-GB" b="1" i="1" smtClean="0">
                              <a:latin typeface="Cambria Math"/>
                            </a:rPr>
                            <m:t>𝒑𝒊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87072" y="4437112"/>
                <a:ext cx="1401058" cy="495746"/>
              </a:xfrm>
              <a:blipFill rotWithShape="1">
                <a:blip r:embed="rId10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3738" y="5085184"/>
                <a:ext cx="612629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en-GB" b="0" i="1" smtClean="0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GB" b="0" i="1" smtClean="0">
                                  <a:latin typeface="Cambria Math"/>
                                </a:rPr>
                                <m:t>∧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𝑍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</a:rPr>
                            <m:t>∨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en-GB" b="0" i="1" smtClean="0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𝑍</m:t>
                                  </m:r>
                                </m:sub>
                              </m:sSub>
                              <m:r>
                                <a:rPr lang="en-GB" b="0" i="1" smtClean="0">
                                  <a:latin typeface="Cambria Math"/>
                                </a:rPr>
                                <m:t>∧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𝑍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e>
                      </m:d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[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/>
                            </a:rPr>
                            <m:t>∧(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𝑍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&lt;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∨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&lt;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𝑍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)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∨(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𝑍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∧</m:t>
                      </m:r>
                      <m:r>
                        <a:rPr lang="en-GB" b="0" i="1" smtClean="0">
                          <a:latin typeface="Cambria Math"/>
                        </a:rPr>
                        <m:t>𝐵</m:t>
                      </m:r>
                      <m:r>
                        <a:rPr lang="en-GB" b="0" i="1" smtClean="0">
                          <a:latin typeface="Cambria Math"/>
                        </a:rPr>
                        <m:t>&lt;</m:t>
                      </m:r>
                      <m:r>
                        <a:rPr lang="en-GB" b="0" i="1" smtClean="0">
                          <a:latin typeface="Cambria Math"/>
                        </a:rPr>
                        <m:t>𝑍</m:t>
                      </m:r>
                      <m:r>
                        <a:rPr lang="en-GB" b="0" i="1" smtClean="0">
                          <a:latin typeface="Cambria Math"/>
                        </a:rPr>
                        <m:t>∧</m:t>
                      </m:r>
                      <m:r>
                        <a:rPr lang="en-GB" b="0" i="1" smtClean="0">
                          <a:latin typeface="Cambria Math"/>
                        </a:rPr>
                        <m:t>𝑍</m:t>
                      </m:r>
                      <m:r>
                        <a:rPr lang="en-GB" b="0" i="1" smtClean="0">
                          <a:latin typeface="Cambria Math"/>
                        </a:rPr>
                        <m:t>&lt;</m:t>
                      </m:r>
                      <m:r>
                        <a:rPr lang="en-GB" b="0" i="1" smtClean="0">
                          <a:latin typeface="Cambria Math"/>
                        </a:rPr>
                        <m:t>𝐶</m:t>
                      </m:r>
                      <m:r>
                        <a:rPr lang="en-GB" b="0" i="1" smtClean="0">
                          <a:latin typeface="Cambria Math"/>
                        </a:rPr>
                        <m:t>)]</m:t>
                      </m:r>
                    </m:oMath>
                  </m:oMathPara>
                </a14:m>
                <a:endParaRPr lang="en-GB" b="0" dirty="0" smtClean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38" y="5085184"/>
                <a:ext cx="6126292" cy="646331"/>
              </a:xfrm>
              <a:prstGeom prst="rect">
                <a:avLst/>
              </a:prstGeom>
              <a:blipFill rotWithShape="1">
                <a:blip r:embed="rId11"/>
                <a:stretch>
                  <a:fillRect b="-84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/>
          <p:cNvGrpSpPr/>
          <p:nvPr/>
        </p:nvGrpSpPr>
        <p:grpSpPr>
          <a:xfrm>
            <a:off x="62144" y="5111700"/>
            <a:ext cx="344908" cy="578886"/>
            <a:chOff x="62144" y="5111700"/>
            <a:chExt cx="344908" cy="578886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62144" y="5111700"/>
              <a:ext cx="177561" cy="578886"/>
            </a:xfrm>
            <a:prstGeom prst="line">
              <a:avLst/>
            </a:prstGeom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239706" y="5111702"/>
              <a:ext cx="167346" cy="576062"/>
            </a:xfrm>
            <a:prstGeom prst="line">
              <a:avLst/>
            </a:prstGeom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39705" y="6165304"/>
                <a:ext cx="6827190" cy="556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800" b="0" i="0" smtClean="0">
                              <a:latin typeface="Cambria Math"/>
                            </a:rPr>
                            <m:t>Φ</m:t>
                          </m:r>
                        </m:e>
                        <m:sub>
                          <m:r>
                            <a:rPr lang="en-GB" sz="2800" b="0" i="1" smtClean="0">
                              <a:latin typeface="Cambria Math"/>
                            </a:rPr>
                            <m:t>𝐶𝑇𝑃</m:t>
                          </m:r>
                        </m:sub>
                      </m:sSub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800" b="0" i="0" smtClean="0">
                              <a:latin typeface="Cambria Math"/>
                            </a:rPr>
                            <m:t>Φ</m:t>
                          </m:r>
                        </m:e>
                        <m:sub>
                          <m:r>
                            <a:rPr lang="en-GB" sz="2800" b="0" i="1" smtClean="0">
                              <a:latin typeface="Cambria Math"/>
                            </a:rPr>
                            <m:t>𝑝𝑜</m:t>
                          </m:r>
                        </m:sub>
                      </m:sSub>
                      <m:r>
                        <a:rPr lang="en-GB" sz="2800" b="0" i="1" smtClean="0">
                          <a:latin typeface="Cambria Math"/>
                        </a:rPr>
                        <m:t>∧</m:t>
                      </m:r>
                      <m:sSub>
                        <m:sSub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800" b="0" i="0" smtClean="0">
                              <a:latin typeface="Cambria Math"/>
                            </a:rPr>
                            <m:t>Φ</m:t>
                          </m:r>
                        </m:e>
                        <m:sub>
                          <m:r>
                            <a:rPr lang="en-GB" sz="2800" b="0" i="1" smtClean="0">
                              <a:latin typeface="Cambria Math"/>
                            </a:rPr>
                            <m:t>𝑣𝑑</m:t>
                          </m:r>
                        </m:sub>
                      </m:sSub>
                      <m:r>
                        <a:rPr lang="en-GB" sz="2800" b="0" i="1" smtClean="0">
                          <a:latin typeface="Cambria Math"/>
                        </a:rPr>
                        <m:t>∧</m:t>
                      </m:r>
                      <m:sSub>
                        <m:sSub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800" b="0" i="0" smtClean="0">
                              <a:latin typeface="Cambria Math"/>
                            </a:rPr>
                            <m:t>Φ</m:t>
                          </m:r>
                        </m:e>
                        <m:sub>
                          <m:r>
                            <a:rPr lang="en-GB" sz="2800" b="0" i="1" smtClean="0">
                              <a:latin typeface="Cambria Math"/>
                            </a:rPr>
                            <m:t>𝑝𝑟𝑒</m:t>
                          </m:r>
                        </m:sub>
                      </m:sSub>
                      <m:r>
                        <a:rPr lang="en-GB" sz="2800" b="0" i="1" smtClean="0">
                          <a:latin typeface="Cambria Math"/>
                        </a:rPr>
                        <m:t>∧</m:t>
                      </m:r>
                      <m:sSub>
                        <m:sSub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800" b="0" i="0" smtClean="0">
                              <a:latin typeface="Cambria Math"/>
                            </a:rPr>
                            <m:t>Φ</m:t>
                          </m:r>
                        </m:e>
                        <m:sub>
                          <m:r>
                            <a:rPr lang="en-GB" sz="2800" b="0" i="1" smtClean="0">
                              <a:latin typeface="Cambria Math"/>
                            </a:rPr>
                            <m:t>𝑝𝑖</m:t>
                          </m:r>
                        </m:sub>
                      </m:sSub>
                      <m:r>
                        <a:rPr lang="en-GB" sz="2800" b="0" i="1" smtClean="0">
                          <a:latin typeface="Cambria Math"/>
                        </a:rPr>
                        <m:t>∧¬</m:t>
                      </m:r>
                      <m:sSub>
                        <m:sSub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800" b="0" i="0" smtClean="0">
                              <a:latin typeface="Cambria Math"/>
                            </a:rPr>
                            <m:t>Φ</m:t>
                          </m:r>
                        </m:e>
                        <m:sub>
                          <m:r>
                            <a:rPr lang="en-GB" sz="2800" b="0" i="1" smtClean="0">
                              <a:latin typeface="Cambria Math"/>
                            </a:rPr>
                            <m:t>𝑝𝑟𝑝</m:t>
                          </m:r>
                        </m:sub>
                      </m:sSub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05" y="6165304"/>
                <a:ext cx="6827190" cy="55643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 Placeholder 3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198518" y="3108339"/>
                <a:ext cx="1401058" cy="495746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latin typeface="Cambria Math"/>
                            </a:rPr>
                            <m:t>¬</m:t>
                          </m:r>
                          <m:r>
                            <a:rPr lang="en-GB" b="1" i="0" smtClean="0">
                              <a:latin typeface="Cambria Math"/>
                            </a:rPr>
                            <m:t>𝚽</m:t>
                          </m:r>
                        </m:e>
                        <m:sub>
                          <m:r>
                            <a:rPr lang="en-GB" b="1" i="1" smtClean="0">
                              <a:latin typeface="Cambria Math"/>
                            </a:rPr>
                            <m:t>𝒑𝒓𝒑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198518" y="3108339"/>
                <a:ext cx="1401058" cy="495746"/>
              </a:xfrm>
              <a:blipFill rotWithShape="1">
                <a:blip r:embed="rId13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054502" y="3756411"/>
                <a:ext cx="18094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=1∧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≠2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502" y="3756411"/>
                <a:ext cx="180947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758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1" grpId="0" build="p"/>
      <p:bldP spid="12" grpId="0"/>
      <p:bldP spid="13" grpId="0" build="p"/>
      <p:bldP spid="14" grpId="0"/>
      <p:bldP spid="15" grpId="0" build="p"/>
      <p:bldP spid="16" grpId="0"/>
      <p:bldP spid="20" grpId="0" build="p"/>
      <p:bldP spid="21" grpId="0"/>
      <p:bldP spid="37" grpId="0"/>
      <p:bldP spid="38" grpId="0" build="p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loop</a:t>
            </a:r>
            <a:endParaRPr lang="en-GB" dirty="0"/>
          </a:p>
        </p:txBody>
      </p:sp>
      <p:sp>
        <p:nvSpPr>
          <p:cNvPr id="5" name="Diamond 4"/>
          <p:cNvSpPr/>
          <p:nvPr/>
        </p:nvSpPr>
        <p:spPr>
          <a:xfrm>
            <a:off x="2358988" y="3212976"/>
            <a:ext cx="1872208" cy="64807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correct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322984" y="1890336"/>
            <a:ext cx="1944216" cy="427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GB" dirty="0"/>
          </a:p>
        </p:txBody>
      </p:sp>
      <p:cxnSp>
        <p:nvCxnSpPr>
          <p:cNvPr id="8" name="Straight Arrow Connector 7"/>
          <p:cNvCxnSpPr>
            <a:stCxn id="6" idx="2"/>
            <a:endCxn id="5" idx="0"/>
          </p:cNvCxnSpPr>
          <p:nvPr/>
        </p:nvCxnSpPr>
        <p:spPr>
          <a:xfrm>
            <a:off x="3295092" y="2317522"/>
            <a:ext cx="0" cy="8954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95092" y="2560042"/>
            <a:ext cx="1571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Model checker</a:t>
            </a:r>
            <a:endParaRPr lang="en-GB" dirty="0"/>
          </a:p>
        </p:txBody>
      </p:sp>
      <p:cxnSp>
        <p:nvCxnSpPr>
          <p:cNvPr id="12" name="Straight Arrow Connector 11"/>
          <p:cNvCxnSpPr>
            <a:stCxn id="5" idx="3"/>
          </p:cNvCxnSpPr>
          <p:nvPr/>
        </p:nvCxnSpPr>
        <p:spPr>
          <a:xfrm>
            <a:off x="4231196" y="3537012"/>
            <a:ext cx="235702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67300" y="3167680"/>
            <a:ext cx="4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588224" y="3367560"/>
            <a:ext cx="1708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program</a:t>
            </a:r>
            <a:endParaRPr lang="en-GB" dirty="0"/>
          </a:p>
        </p:txBody>
      </p:sp>
      <p:cxnSp>
        <p:nvCxnSpPr>
          <p:cNvPr id="17" name="Straight Arrow Connector 16"/>
          <p:cNvCxnSpPr>
            <a:stCxn id="5" idx="2"/>
            <a:endCxn id="19" idx="0"/>
          </p:cNvCxnSpPr>
          <p:nvPr/>
        </p:nvCxnSpPr>
        <p:spPr>
          <a:xfrm>
            <a:off x="3295092" y="3861048"/>
            <a:ext cx="0" cy="97167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34822" y="414465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2279527" y="4832724"/>
            <a:ext cx="203112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Faulty trace</a:t>
            </a:r>
            <a:endParaRPr lang="en-GB" dirty="0"/>
          </a:p>
        </p:txBody>
      </p:sp>
      <p:cxnSp>
        <p:nvCxnSpPr>
          <p:cNvPr id="23" name="Curved Connector 22"/>
          <p:cNvCxnSpPr>
            <a:stCxn id="19" idx="1"/>
            <a:endCxn id="6" idx="1"/>
          </p:cNvCxnSpPr>
          <p:nvPr/>
        </p:nvCxnSpPr>
        <p:spPr>
          <a:xfrm rot="10800000" flipH="1">
            <a:off x="2279526" y="2103930"/>
            <a:ext cx="43457" cy="2944819"/>
          </a:xfrm>
          <a:prstGeom prst="curvedConnector3">
            <a:avLst>
              <a:gd name="adj1" fmla="val -173436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76222" y="3367560"/>
            <a:ext cx="105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Synthesis</a:t>
            </a:r>
            <a:endParaRPr lang="en-GB" dirty="0"/>
          </a:p>
        </p:txBody>
      </p:sp>
      <p:cxnSp>
        <p:nvCxnSpPr>
          <p:cNvPr id="27" name="Straight Arrow Connector 26"/>
          <p:cNvCxnSpPr>
            <a:stCxn id="28" idx="3"/>
          </p:cNvCxnSpPr>
          <p:nvPr/>
        </p:nvCxnSpPr>
        <p:spPr>
          <a:xfrm>
            <a:off x="1644656" y="1957482"/>
            <a:ext cx="678327" cy="3135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07504" y="1772816"/>
            <a:ext cx="153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program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66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r>
              <a:rPr lang="en-GB" dirty="0" smtClean="0"/>
              <a:t>Example: Programs and traces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3657600" cy="639762"/>
          </a:xfrm>
        </p:spPr>
        <p:txBody>
          <a:bodyPr/>
          <a:lstStyle/>
          <a:p>
            <a:r>
              <a:rPr lang="en-GB" dirty="0" smtClean="0"/>
              <a:t>Program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32733" y="1196752"/>
            <a:ext cx="3657600" cy="639762"/>
          </a:xfrm>
        </p:spPr>
        <p:txBody>
          <a:bodyPr/>
          <a:lstStyle/>
          <a:p>
            <a:r>
              <a:rPr lang="en-GB" dirty="0" smtClean="0"/>
              <a:t>Bad execution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88840"/>
            <a:ext cx="366318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x = balance, deposited=0,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withdrawn=0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thread_withdraw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W1: t1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W2: balance := t1 – withdrawal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W3: withdrawn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thread_deposit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D1: t2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D2: balance := t2 + deposit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D3: deposited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thread_check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C1: assume(deposited=1 ∧ 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	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withdrawn=1)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C2: assert(balance = </a:t>
            </a:r>
            <a:r>
              <a:rPr lang="en-GB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x+deposit</a:t>
            </a:r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-withdrawal)</a:t>
            </a:r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79912" y="1982631"/>
            <a:ext cx="489749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ithdrawal = 1, deposit = 1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x=balance=0, deposited=0, withdrawn=0</a:t>
            </a:r>
            <a:endParaRPr lang="en-GB" sz="16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W1: t1 := balance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t1 = 0</a:t>
            </a:r>
            <a:endParaRPr lang="en-GB" sz="16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D1: t2 :=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balance</a:t>
            </a:r>
          </a:p>
          <a:p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 = 0</a:t>
            </a:r>
            <a:endParaRPr lang="en-GB" sz="16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W2: balance := t1 – withdrawal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balance = -1</a:t>
            </a:r>
            <a:endParaRPr lang="en-GB" sz="16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W3: withdrawn := 1</a:t>
            </a:r>
          </a:p>
          <a:p>
            <a:r>
              <a:rPr lang="en-US" sz="16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widthdrawn</a:t>
            </a:r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</a:t>
            </a:r>
            <a:endParaRPr lang="en-GB" sz="16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D2: balance := t2 + deposit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balance = 1</a:t>
            </a:r>
            <a:endParaRPr lang="en-GB" sz="16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D3: deposited := 1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deposited = 1</a:t>
            </a:r>
            <a:endParaRPr lang="en-GB" sz="16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C1: assume(deposited=1 ∧ withdrawn=1)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C2: assert(balance = </a:t>
            </a:r>
            <a:r>
              <a:rPr lang="en-GB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x+deposit-withdrawal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 Placeholder 6"/>
          <p:cNvSpPr txBox="1">
            <a:spLocks/>
          </p:cNvSpPr>
          <p:nvPr/>
        </p:nvSpPr>
        <p:spPr>
          <a:xfrm>
            <a:off x="4399859" y="1187621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Bad trace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24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7" grpId="1" build="p"/>
      <p:bldP spid="9" grpId="0" build="allAtOnce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r>
              <a:rPr lang="en-GB" dirty="0" smtClean="0"/>
              <a:t>Previous method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3657600" cy="639762"/>
          </a:xfrm>
        </p:spPr>
        <p:txBody>
          <a:bodyPr/>
          <a:lstStyle/>
          <a:p>
            <a:r>
              <a:rPr lang="en-GB" dirty="0" smtClean="0"/>
              <a:t>Program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32733" y="1196752"/>
            <a:ext cx="3657600" cy="639762"/>
          </a:xfrm>
        </p:spPr>
        <p:txBody>
          <a:bodyPr/>
          <a:lstStyle/>
          <a:p>
            <a:r>
              <a:rPr lang="en-US" dirty="0" smtClean="0"/>
              <a:t>Total order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88840"/>
            <a:ext cx="366318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x = balance, deposited=0,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withdrawn=0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thread_withdraw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W1: t1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W2: balance := t1 – withdrawal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W3: withdrawn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thread_deposit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D1: t2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D2: balance := t2 + deposit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D3: deposited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thread_check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C1: assume(deposited=1 ∧ 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	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withdrawn=1)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C2: assert(balance = </a:t>
            </a:r>
            <a:r>
              <a:rPr lang="en-GB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x+deposit</a:t>
            </a:r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-withdrawal)</a:t>
            </a:r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716016" y="198884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W1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6520527" y="198884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4716016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W2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6520527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D2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4716016" y="414908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W3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6515909" y="414908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D3</a:t>
            </a:r>
            <a:endParaRPr lang="en-GB" dirty="0"/>
          </a:p>
        </p:txBody>
      </p:sp>
      <p:cxnSp>
        <p:nvCxnSpPr>
          <p:cNvPr id="15" name="Straight Arrow Connector 14"/>
          <p:cNvCxnSpPr>
            <a:stCxn id="3" idx="6"/>
            <a:endCxn id="10" idx="2"/>
          </p:cNvCxnSpPr>
          <p:nvPr/>
        </p:nvCxnSpPr>
        <p:spPr>
          <a:xfrm>
            <a:off x="5436096" y="2348880"/>
            <a:ext cx="108443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3"/>
            <a:endCxn id="11" idx="7"/>
          </p:cNvCxnSpPr>
          <p:nvPr/>
        </p:nvCxnSpPr>
        <p:spPr>
          <a:xfrm flipH="1">
            <a:off x="5330643" y="2603467"/>
            <a:ext cx="1295337" cy="57094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6"/>
            <a:endCxn id="12" idx="2"/>
          </p:cNvCxnSpPr>
          <p:nvPr/>
        </p:nvCxnSpPr>
        <p:spPr>
          <a:xfrm>
            <a:off x="5436096" y="3429000"/>
            <a:ext cx="108443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3"/>
            <a:endCxn id="13" idx="7"/>
          </p:cNvCxnSpPr>
          <p:nvPr/>
        </p:nvCxnSpPr>
        <p:spPr>
          <a:xfrm flipH="1">
            <a:off x="5330643" y="3683587"/>
            <a:ext cx="1295337" cy="57094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6"/>
            <a:endCxn id="14" idx="2"/>
          </p:cNvCxnSpPr>
          <p:nvPr/>
        </p:nvCxnSpPr>
        <p:spPr>
          <a:xfrm>
            <a:off x="5436096" y="4509120"/>
            <a:ext cx="107981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98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r>
              <a:rPr lang="en-GB" dirty="0" smtClean="0"/>
              <a:t>Previous method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3657600" cy="639762"/>
          </a:xfrm>
        </p:spPr>
        <p:txBody>
          <a:bodyPr/>
          <a:lstStyle/>
          <a:p>
            <a:r>
              <a:rPr lang="en-GB" dirty="0" smtClean="0"/>
              <a:t>Program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32733" y="1196752"/>
            <a:ext cx="3657600" cy="639762"/>
          </a:xfrm>
        </p:spPr>
        <p:txBody>
          <a:bodyPr/>
          <a:lstStyle/>
          <a:p>
            <a:r>
              <a:rPr lang="en-US" dirty="0" smtClean="0"/>
              <a:t>Partial order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88840"/>
            <a:ext cx="366318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x = balance, deposited=0,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withdrawn=0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thread_withdraw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W1: t1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W2: balance := t1 – withdrawal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W3: withdrawn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thread_deposit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D1: t2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D2: balance := t2 + deposit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D3: deposited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thread_check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C1: assume(deposited=1 ∧ 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	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withdrawn=1)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C2: assert(balance = </a:t>
            </a:r>
            <a:r>
              <a:rPr lang="en-GB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x+deposit</a:t>
            </a:r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-withdrawal)</a:t>
            </a:r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716016" y="198884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W1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6520527" y="198884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4716016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W2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6520527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D2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4714015" y="414908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W3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6515909" y="414908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D3</a:t>
            </a:r>
            <a:endParaRPr lang="en-GB" dirty="0"/>
          </a:p>
        </p:txBody>
      </p:sp>
      <p:cxnSp>
        <p:nvCxnSpPr>
          <p:cNvPr id="15" name="Straight Arrow Connector 14"/>
          <p:cNvCxnSpPr>
            <a:stCxn id="3" idx="5"/>
            <a:endCxn id="12" idx="1"/>
          </p:cNvCxnSpPr>
          <p:nvPr/>
        </p:nvCxnSpPr>
        <p:spPr>
          <a:xfrm>
            <a:off x="5330643" y="2603467"/>
            <a:ext cx="1295337" cy="57094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3"/>
            <a:endCxn id="11" idx="7"/>
          </p:cNvCxnSpPr>
          <p:nvPr/>
        </p:nvCxnSpPr>
        <p:spPr>
          <a:xfrm flipH="1">
            <a:off x="5330643" y="2603467"/>
            <a:ext cx="1295337" cy="57094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4"/>
            <a:endCxn id="11" idx="0"/>
          </p:cNvCxnSpPr>
          <p:nvPr/>
        </p:nvCxnSpPr>
        <p:spPr>
          <a:xfrm>
            <a:off x="5076056" y="2708920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4"/>
            <a:endCxn id="13" idx="0"/>
          </p:cNvCxnSpPr>
          <p:nvPr/>
        </p:nvCxnSpPr>
        <p:spPr>
          <a:xfrm flipH="1">
            <a:off x="5074055" y="3789040"/>
            <a:ext cx="2001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4"/>
            <a:endCxn id="12" idx="0"/>
          </p:cNvCxnSpPr>
          <p:nvPr/>
        </p:nvCxnSpPr>
        <p:spPr>
          <a:xfrm>
            <a:off x="6880567" y="2708920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4"/>
            <a:endCxn id="14" idx="0"/>
          </p:cNvCxnSpPr>
          <p:nvPr/>
        </p:nvCxnSpPr>
        <p:spPr>
          <a:xfrm flipH="1">
            <a:off x="6875949" y="3789040"/>
            <a:ext cx="4618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2" idx="6"/>
            <a:endCxn id="10" idx="6"/>
          </p:cNvCxnSpPr>
          <p:nvPr/>
        </p:nvCxnSpPr>
        <p:spPr>
          <a:xfrm flipV="1">
            <a:off x="7240607" y="2348880"/>
            <a:ext cx="12700" cy="1080120"/>
          </a:xfrm>
          <a:prstGeom prst="curvedConnector3">
            <a:avLst>
              <a:gd name="adj1" fmla="val 18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1" idx="2"/>
            <a:endCxn id="3" idx="2"/>
          </p:cNvCxnSpPr>
          <p:nvPr/>
        </p:nvCxnSpPr>
        <p:spPr>
          <a:xfrm rot="10800000">
            <a:off x="4716016" y="2348880"/>
            <a:ext cx="12700" cy="1080120"/>
          </a:xfrm>
          <a:prstGeom prst="curvedConnector3">
            <a:avLst>
              <a:gd name="adj1" fmla="val 18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99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6" y="0"/>
            <a:ext cx="7620000" cy="738336"/>
          </a:xfrm>
        </p:spPr>
        <p:txBody>
          <a:bodyPr/>
          <a:lstStyle/>
          <a:p>
            <a:r>
              <a:rPr lang="en-GB" dirty="0" smtClean="0"/>
              <a:t>Previous method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66038" y="418455"/>
            <a:ext cx="3657600" cy="639762"/>
          </a:xfrm>
        </p:spPr>
        <p:txBody>
          <a:bodyPr/>
          <a:lstStyle/>
          <a:p>
            <a:r>
              <a:rPr lang="en-GB" dirty="0" smtClean="0"/>
              <a:t>Program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03235" y="418455"/>
            <a:ext cx="3657600" cy="639762"/>
          </a:xfrm>
        </p:spPr>
        <p:txBody>
          <a:bodyPr/>
          <a:lstStyle/>
          <a:p>
            <a:r>
              <a:rPr lang="en-GB" dirty="0" smtClean="0"/>
              <a:t>Bad trace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-29498" y="1210543"/>
            <a:ext cx="489749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x = balance, deposited=0,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withdrawn=0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thread_withdraw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W1: t1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W2: balance := t1 – withdrawal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W3: withdrawn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thread_deposit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D1: t2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D2: balance := t2 + deposit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D3: deposited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thread_check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C1: assume(deposited=1 ∧ withdrawn=1)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C2: assert(balance = </a:t>
            </a:r>
            <a:r>
              <a:rPr lang="en-GB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x+deposit-withdrawal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thread_1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 = 1</a:t>
            </a:r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 = 2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thread_2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1: y = 3</a:t>
            </a:r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0414" y="1204334"/>
            <a:ext cx="4897495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W1: t1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D1</a:t>
            </a:r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: t2 :=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W2: balance := t1 – withdrawal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W3: withdrawn := 1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D2: balance := t2 + deposit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D3: deposited := 1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1: y = 1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y = 3</a:t>
            </a:r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160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y = 2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C1: assume(deposited=1 ∧ withdrawn=1)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C2: assert(balance = </a:t>
            </a:r>
            <a:r>
              <a:rPr lang="en-GB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x+deposit-withdrawal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677833" y="4888563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7092280" y="4888563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5677833" y="587727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2</a:t>
            </a:r>
            <a:endParaRPr lang="en-GB" dirty="0"/>
          </a:p>
        </p:txBody>
      </p:sp>
      <p:cxnSp>
        <p:nvCxnSpPr>
          <p:cNvPr id="6" name="Straight Arrow Connector 5"/>
          <p:cNvCxnSpPr>
            <a:stCxn id="10" idx="6"/>
            <a:endCxn id="11" idx="2"/>
          </p:cNvCxnSpPr>
          <p:nvPr/>
        </p:nvCxnSpPr>
        <p:spPr>
          <a:xfrm>
            <a:off x="6397913" y="5248603"/>
            <a:ext cx="69436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3"/>
            <a:endCxn id="12" idx="7"/>
          </p:cNvCxnSpPr>
          <p:nvPr/>
        </p:nvCxnSpPr>
        <p:spPr>
          <a:xfrm flipH="1">
            <a:off x="6292460" y="5503190"/>
            <a:ext cx="905273" cy="4795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39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6" y="0"/>
            <a:ext cx="7620000" cy="738336"/>
          </a:xfrm>
        </p:spPr>
        <p:txBody>
          <a:bodyPr/>
          <a:lstStyle/>
          <a:p>
            <a:r>
              <a:rPr lang="en-GB" dirty="0" smtClean="0"/>
              <a:t>Previous method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66038" y="418455"/>
            <a:ext cx="3657600" cy="639762"/>
          </a:xfrm>
        </p:spPr>
        <p:txBody>
          <a:bodyPr/>
          <a:lstStyle/>
          <a:p>
            <a:r>
              <a:rPr lang="en-GB" dirty="0" smtClean="0"/>
              <a:t>Program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03235" y="418455"/>
            <a:ext cx="3657600" cy="639762"/>
          </a:xfrm>
        </p:spPr>
        <p:txBody>
          <a:bodyPr/>
          <a:lstStyle/>
          <a:p>
            <a:r>
              <a:rPr lang="en-GB" dirty="0" smtClean="0"/>
              <a:t>Partial order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-29498" y="1210543"/>
            <a:ext cx="489749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x = balance, deposited=0,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withdrawn=0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thread_withdraw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W1: t1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W2: balance := t1 – withdrawal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W3: withdrawn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thread_deposit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D1: t2 := balance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D2: balance := t2 + deposit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D3: deposited := 1</a:t>
            </a:r>
          </a:p>
          <a:p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thread_check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C1: assume(deposited=1 ∧ withdrawn=1)</a:t>
            </a: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C2: assert(balance = </a:t>
            </a:r>
            <a:r>
              <a:rPr lang="en-GB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x+deposit-withdrawal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thread_1</a:t>
            </a:r>
            <a:endParaRPr lang="en-GB" sz="1600" u="sn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A1</a:t>
            </a:r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 = 1</a:t>
            </a:r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A2</a:t>
            </a:r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 = 2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thread_2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1: y = 3</a:t>
            </a:r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652500" y="1397665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7706907" y="1397665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6652500" y="2386374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2</a:t>
            </a:r>
            <a:endParaRPr lang="en-GB" dirty="0"/>
          </a:p>
        </p:txBody>
      </p:sp>
      <p:cxnSp>
        <p:nvCxnSpPr>
          <p:cNvPr id="6" name="Straight Arrow Connector 5"/>
          <p:cNvCxnSpPr>
            <a:stCxn id="10" idx="6"/>
            <a:endCxn id="11" idx="2"/>
          </p:cNvCxnSpPr>
          <p:nvPr/>
        </p:nvCxnSpPr>
        <p:spPr>
          <a:xfrm>
            <a:off x="7372580" y="1757705"/>
            <a:ext cx="33432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3"/>
            <a:endCxn id="12" idx="7"/>
          </p:cNvCxnSpPr>
          <p:nvPr/>
        </p:nvCxnSpPr>
        <p:spPr>
          <a:xfrm flipH="1">
            <a:off x="7267127" y="2012292"/>
            <a:ext cx="545233" cy="4795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567689" y="141210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W1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5677833" y="141303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4567689" y="249222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W2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5677833" y="249315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D2</a:t>
            </a:r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4565688" y="357234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W3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5673215" y="357327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D3</a:t>
            </a:r>
            <a:endParaRPr lang="en-GB" dirty="0"/>
          </a:p>
        </p:txBody>
      </p:sp>
      <p:cxnSp>
        <p:nvCxnSpPr>
          <p:cNvPr id="20" name="Straight Arrow Connector 19"/>
          <p:cNvCxnSpPr>
            <a:stCxn id="13" idx="5"/>
            <a:endCxn id="17" idx="1"/>
          </p:cNvCxnSpPr>
          <p:nvPr/>
        </p:nvCxnSpPr>
        <p:spPr>
          <a:xfrm>
            <a:off x="5182316" y="2026727"/>
            <a:ext cx="600970" cy="5718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3"/>
            <a:endCxn id="16" idx="7"/>
          </p:cNvCxnSpPr>
          <p:nvPr/>
        </p:nvCxnSpPr>
        <p:spPr>
          <a:xfrm flipH="1">
            <a:off x="5182316" y="2027659"/>
            <a:ext cx="600970" cy="5700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4"/>
            <a:endCxn id="16" idx="0"/>
          </p:cNvCxnSpPr>
          <p:nvPr/>
        </p:nvCxnSpPr>
        <p:spPr>
          <a:xfrm>
            <a:off x="4927729" y="2132180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4"/>
            <a:endCxn id="18" idx="0"/>
          </p:cNvCxnSpPr>
          <p:nvPr/>
        </p:nvCxnSpPr>
        <p:spPr>
          <a:xfrm flipH="1">
            <a:off x="4925728" y="3212300"/>
            <a:ext cx="2001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4"/>
            <a:endCxn id="17" idx="0"/>
          </p:cNvCxnSpPr>
          <p:nvPr/>
        </p:nvCxnSpPr>
        <p:spPr>
          <a:xfrm>
            <a:off x="6037873" y="2133112"/>
            <a:ext cx="0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4"/>
            <a:endCxn id="19" idx="0"/>
          </p:cNvCxnSpPr>
          <p:nvPr/>
        </p:nvCxnSpPr>
        <p:spPr>
          <a:xfrm flipH="1">
            <a:off x="6033255" y="3213232"/>
            <a:ext cx="4618" cy="36004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4"/>
            <a:endCxn id="12" idx="0"/>
          </p:cNvCxnSpPr>
          <p:nvPr/>
        </p:nvCxnSpPr>
        <p:spPr>
          <a:xfrm>
            <a:off x="7012540" y="2117745"/>
            <a:ext cx="0" cy="268629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>
            <a:stCxn id="12" idx="2"/>
            <a:endCxn id="10" idx="2"/>
          </p:cNvCxnSpPr>
          <p:nvPr/>
        </p:nvCxnSpPr>
        <p:spPr>
          <a:xfrm rot="10800000">
            <a:off x="6652500" y="1757706"/>
            <a:ext cx="12700" cy="988709"/>
          </a:xfrm>
          <a:prstGeom prst="curvedConnector3">
            <a:avLst>
              <a:gd name="adj1" fmla="val 18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94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Trace separation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Input:</a:t>
            </a:r>
          </a:p>
          <a:p>
            <a:pPr lvl="1"/>
            <a:r>
              <a:rPr lang="en-GB" dirty="0" smtClean="0"/>
              <a:t>Single faulty trace (from a model checker etc.)</a:t>
            </a:r>
          </a:p>
          <a:p>
            <a:endParaRPr lang="en-GB" dirty="0" smtClean="0"/>
          </a:p>
          <a:p>
            <a:r>
              <a:rPr lang="en-US" dirty="0" smtClean="0"/>
              <a:t>Output:</a:t>
            </a:r>
          </a:p>
          <a:p>
            <a:pPr lvl="1"/>
            <a:r>
              <a:rPr lang="en-US" b="1" dirty="0" smtClean="0"/>
              <a:t>Happens-before</a:t>
            </a:r>
            <a:r>
              <a:rPr lang="en-US" dirty="0" smtClean="0"/>
              <a:t> formula, describing all bad traces in the </a:t>
            </a:r>
            <a:r>
              <a:rPr lang="en-US" b="1" dirty="0" err="1" smtClean="0"/>
              <a:t>neighbourhood</a:t>
            </a:r>
            <a:endParaRPr lang="en-US" b="1" dirty="0" smtClean="0"/>
          </a:p>
          <a:p>
            <a:pPr marL="411480" lvl="1" indent="0">
              <a:buNone/>
            </a:pPr>
            <a:endParaRPr lang="en-GB" dirty="0" smtClean="0"/>
          </a:p>
          <a:p>
            <a:r>
              <a:rPr lang="en-GB" dirty="0" smtClean="0"/>
              <a:t>Applications for Happens-before formulae</a:t>
            </a:r>
          </a:p>
          <a:p>
            <a:pPr lvl="1"/>
            <a:r>
              <a:rPr lang="en-GB" dirty="0" smtClean="0"/>
              <a:t>Synthesis</a:t>
            </a:r>
          </a:p>
          <a:p>
            <a:pPr lvl="1"/>
            <a:r>
              <a:rPr lang="en-GB" dirty="0" smtClean="0"/>
              <a:t>Fault localisation &amp; characterisation</a:t>
            </a:r>
          </a:p>
          <a:p>
            <a:pPr lvl="1"/>
            <a:r>
              <a:rPr lang="en-US" dirty="0" smtClean="0"/>
              <a:t>Improving CEGAR loop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529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lnDef>
      <a:spPr>
        <a:ln w="254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1002</TotalTime>
  <Words>1445</Words>
  <Application>Microsoft Office PowerPoint</Application>
  <PresentationFormat>On-screen Show (4:3)</PresentationFormat>
  <Paragraphs>520</Paragraphs>
  <Slides>26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Cambria</vt:lpstr>
      <vt:lpstr>Cambria Math</vt:lpstr>
      <vt:lpstr>Consolas</vt:lpstr>
      <vt:lpstr>Wingdings</vt:lpstr>
      <vt:lpstr>Adjacency</vt:lpstr>
      <vt:lpstr>Succinct Representation of Concurrent Trace Sets</vt:lpstr>
      <vt:lpstr>Problem setting</vt:lpstr>
      <vt:lpstr>Synthesis loop</vt:lpstr>
      <vt:lpstr>Example: Programs and traces</vt:lpstr>
      <vt:lpstr>Previous method</vt:lpstr>
      <vt:lpstr>Previous method</vt:lpstr>
      <vt:lpstr>Previous method</vt:lpstr>
      <vt:lpstr>Previous method</vt:lpstr>
      <vt:lpstr>Trace separation</vt:lpstr>
      <vt:lpstr>Example: Programs and traces</vt:lpstr>
      <vt:lpstr>Example: Programs and traces</vt:lpstr>
      <vt:lpstr>Example: Programs and traces</vt:lpstr>
      <vt:lpstr>Example: Programs and traces</vt:lpstr>
      <vt:lpstr>Example: Programs and traces</vt:lpstr>
      <vt:lpstr>Exact Algorithm</vt:lpstr>
      <vt:lpstr>Approximation Algorithm</vt:lpstr>
      <vt:lpstr>Unsat core optimisation</vt:lpstr>
      <vt:lpstr>Implementation TARA</vt:lpstr>
      <vt:lpstr>Application: Synthesis</vt:lpstr>
      <vt:lpstr>Synthesis Example</vt:lpstr>
      <vt:lpstr>Synthesis results</vt:lpstr>
      <vt:lpstr>Application: Bug summarisation </vt:lpstr>
      <vt:lpstr>Bug summarisation example</vt:lpstr>
      <vt:lpstr>Application CEGAR acceleration</vt:lpstr>
      <vt:lpstr>Summary</vt:lpstr>
      <vt:lpstr>Parts of Phi_CTP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Thorsten</dc:creator>
  <cp:lastModifiedBy>Thorsten</cp:lastModifiedBy>
  <cp:revision>58</cp:revision>
  <dcterms:created xsi:type="dcterms:W3CDTF">2014-09-16T15:55:02Z</dcterms:created>
  <dcterms:modified xsi:type="dcterms:W3CDTF">2015-05-03T10:45:48Z</dcterms:modified>
</cp:coreProperties>
</file>